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7.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8.xml" ContentType="application/vnd.openxmlformats-officedocument.drawingml.chartshapes+xml"/>
  <Override PartName="/ppt/notesSlides/notesSlide2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9.xml" ContentType="application/vnd.openxmlformats-officedocument.drawingml.chartshapes+xml"/>
  <Override PartName="/ppt/notesSlides/notesSlide3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0.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3" r:id="rId5"/>
  </p:sldMasterIdLst>
  <p:notesMasterIdLst>
    <p:notesMasterId r:id="rId55"/>
  </p:notesMasterIdLst>
  <p:handoutMasterIdLst>
    <p:handoutMasterId r:id="rId56"/>
  </p:handoutMasterIdLst>
  <p:sldIdLst>
    <p:sldId id="260" r:id="rId6"/>
    <p:sldId id="2345" r:id="rId7"/>
    <p:sldId id="2275" r:id="rId8"/>
    <p:sldId id="2322" r:id="rId9"/>
    <p:sldId id="2321" r:id="rId10"/>
    <p:sldId id="2337" r:id="rId11"/>
    <p:sldId id="2287" r:id="rId12"/>
    <p:sldId id="2289" r:id="rId13"/>
    <p:sldId id="2291" r:id="rId14"/>
    <p:sldId id="2299" r:id="rId15"/>
    <p:sldId id="2298" r:id="rId16"/>
    <p:sldId id="2332" r:id="rId17"/>
    <p:sldId id="2297" r:id="rId18"/>
    <p:sldId id="2295" r:id="rId19"/>
    <p:sldId id="2294" r:id="rId20"/>
    <p:sldId id="2325" r:id="rId21"/>
    <p:sldId id="2341" r:id="rId22"/>
    <p:sldId id="2343" r:id="rId23"/>
    <p:sldId id="2326" r:id="rId24"/>
    <p:sldId id="2305" r:id="rId25"/>
    <p:sldId id="2312" r:id="rId26"/>
    <p:sldId id="2313" r:id="rId27"/>
    <p:sldId id="2339" r:id="rId28"/>
    <p:sldId id="2331" r:id="rId29"/>
    <p:sldId id="2308" r:id="rId30"/>
    <p:sldId id="2309" r:id="rId31"/>
    <p:sldId id="2310" r:id="rId32"/>
    <p:sldId id="2340" r:id="rId33"/>
    <p:sldId id="2314" r:id="rId34"/>
    <p:sldId id="2334" r:id="rId35"/>
    <p:sldId id="2276" r:id="rId36"/>
    <p:sldId id="2315" r:id="rId37"/>
    <p:sldId id="2333" r:id="rId38"/>
    <p:sldId id="2317" r:id="rId39"/>
    <p:sldId id="2285" r:id="rId40"/>
    <p:sldId id="2284" r:id="rId41"/>
    <p:sldId id="2280" r:id="rId42"/>
    <p:sldId id="2286" r:id="rId43"/>
    <p:sldId id="2335" r:id="rId44"/>
    <p:sldId id="2300" r:id="rId45"/>
    <p:sldId id="2301" r:id="rId46"/>
    <p:sldId id="2302" r:id="rId47"/>
    <p:sldId id="2303" r:id="rId48"/>
    <p:sldId id="2344" r:id="rId49"/>
    <p:sldId id="2336" r:id="rId50"/>
    <p:sldId id="2277" r:id="rId51"/>
    <p:sldId id="2278" r:id="rId52"/>
    <p:sldId id="2283" r:id="rId53"/>
    <p:sldId id="2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131883BC-5F5C-40D2-A548-7502B2E1FAA1}">
          <p14:sldIdLst>
            <p14:sldId id="260"/>
            <p14:sldId id="2345"/>
            <p14:sldId id="2275"/>
            <p14:sldId id="2322"/>
            <p14:sldId id="2321"/>
            <p14:sldId id="2337"/>
            <p14:sldId id="2287"/>
            <p14:sldId id="2289"/>
            <p14:sldId id="2291"/>
            <p14:sldId id="2299"/>
            <p14:sldId id="2298"/>
            <p14:sldId id="2332"/>
            <p14:sldId id="2297"/>
            <p14:sldId id="2295"/>
            <p14:sldId id="2294"/>
            <p14:sldId id="2325"/>
            <p14:sldId id="2341"/>
            <p14:sldId id="2343"/>
            <p14:sldId id="2326"/>
            <p14:sldId id="2305"/>
            <p14:sldId id="2312"/>
            <p14:sldId id="2313"/>
            <p14:sldId id="2339"/>
            <p14:sldId id="2331"/>
            <p14:sldId id="2308"/>
            <p14:sldId id="2309"/>
            <p14:sldId id="2310"/>
            <p14:sldId id="2340"/>
            <p14:sldId id="2314"/>
            <p14:sldId id="2334"/>
            <p14:sldId id="2276"/>
            <p14:sldId id="2315"/>
            <p14:sldId id="2333"/>
            <p14:sldId id="2317"/>
            <p14:sldId id="2285"/>
            <p14:sldId id="2284"/>
            <p14:sldId id="2280"/>
            <p14:sldId id="2286"/>
            <p14:sldId id="2335"/>
            <p14:sldId id="2300"/>
            <p14:sldId id="2301"/>
            <p14:sldId id="2302"/>
            <p14:sldId id="2303"/>
            <p14:sldId id="2344"/>
            <p14:sldId id="2336"/>
            <p14:sldId id="2277"/>
            <p14:sldId id="2278"/>
            <p14:sldId id="2283"/>
            <p14:sldId id="2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1D613-2C52-8132-D853-4D62639C1F8B}" name="Tafari Torres" initials="TT" userId="S::torres-tafari@norc.org::af76bb04-1f9e-4b7d-8698-3e7ef2c1c875" providerId="AD"/>
  <p188:author id="{77245D16-C988-8E36-ECEA-C5F394A3B0E5}" name="Daniel Malato" initials="DM" userId="S::Malato-Daniel@norc.org::31ecc88b-c094-4dfa-ba35-d3c50afe610c" providerId="AD"/>
  <p188:author id="{F680FB35-D309-AB6F-E9A6-58488615352F}" name="Guest User" initials="GU" userId="S::urn:spo:anon#92f6da3cd3399fe440d3364ede87e17f089cbdfd15c26f962e939711e1aa90b1::" providerId="AD"/>
  <p188:author id="{97D96782-302A-AE83-DA08-E4AD2B6185D5}" name="Betsy Broaddus (she/her)" initials="BB(" userId="S::broaddus-betsy@norc.org::aa168932-21a9-424d-a9e9-0ed1e2244445" providerId="AD"/>
  <p188:author id="{4D56E18D-9BF5-A1F2-731E-5783F93607DF}" name="Jessica Piha-Grafstein" initials="JP" userId="S::jessicapg@usafacts.org::53ed096a-16f8-449d-aee7-cc7aa07589f0" providerId="AD"/>
  <p188:author id="{847388BF-7A4A-1544-80D0-A1063D238A3D}" name="Richard Coffin" initials="RC" userId="S::richardc@usafacts.org::b585aea8-dab9-450a-92f6-381a4d9b52c3" providerId="AD"/>
  <p188:author id="{B2664BCA-4976-86B0-21EE-5B08F2851301}" name="Marjorie Connelly" initials="MC" userId="S::connelly-marjorie@norc.org::cd8ac595-bdfe-47e0-89fb-fd69c875e630" providerId="AD"/>
  <p188:author id="{57DDD1E2-9880-B568-B233-DFDACB21D993}" name="Alicia Thornber" initials="AT" userId="Alicia Thornber" providerId="None"/>
  <p188:author id="{B152FEF8-C617-E971-5D2C-7AF82678A6FB}" name="Jennifer Benz" initials="JB" userId="S::Benz-Jennifer@norc.org::bf674c57-7f20-4c5b-bc90-4f67dff51e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FC7"/>
    <a:srgbClr val="5CB79A"/>
    <a:srgbClr val="00906E"/>
    <a:srgbClr val="3DA8DF"/>
    <a:srgbClr val="1571A9"/>
    <a:srgbClr val="043D70"/>
    <a:srgbClr val="F28BA9"/>
    <a:srgbClr val="EC2D66"/>
    <a:srgbClr val="A7004C"/>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311" autoAdjust="0"/>
  </p:normalViewPr>
  <p:slideViewPr>
    <p:cSldViewPr snapToGrid="0">
      <p:cViewPr varScale="1">
        <p:scale>
          <a:sx n="100" d="100"/>
          <a:sy n="100" d="100"/>
        </p:scale>
        <p:origin x="124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2564"/>
    </p:cViewPr>
  </p:sorterViewPr>
  <p:notesViewPr>
    <p:cSldViewPr snapToGrid="0" showGuides="1">
      <p:cViewPr varScale="1">
        <p:scale>
          <a:sx n="116" d="100"/>
          <a:sy n="116" d="100"/>
        </p:scale>
        <p:origin x="4196"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0565127072417"/>
          <c:y val="0.11426833624402678"/>
          <c:w val="0.5010609082507661"/>
          <c:h val="0.76341985635780329"/>
        </c:manualLayout>
      </c:layout>
      <c:barChart>
        <c:barDir val="bar"/>
        <c:grouping val="stacked"/>
        <c:varyColors val="0"/>
        <c:ser>
          <c:idx val="0"/>
          <c:order val="0"/>
          <c:tx>
            <c:strRef>
              <c:f>Sheet1!$B$1</c:f>
              <c:strCache>
                <c:ptCount val="1"/>
                <c:pt idx="0">
                  <c:v>Extremely/very important</c:v>
                </c:pt>
              </c:strCache>
            </c:strRef>
          </c:tx>
          <c:spPr>
            <a:solidFill>
              <a:srgbClr val="00347B"/>
            </a:solidFill>
            <a:ln>
              <a:noFill/>
            </a:ln>
            <a:effectLst/>
          </c:spPr>
          <c:invertIfNegative val="0"/>
          <c:dLbls>
            <c:dLbl>
              <c:idx val="0"/>
              <c:tx>
                <c:rich>
                  <a:bodyPr/>
                  <a:lstStyle/>
                  <a:p>
                    <a:fld id="{69B846C4-07D3-4ABC-98CD-9ACB38F7634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2-4539-AFAB-B670844B8506}"/>
                </c:ext>
              </c:extLst>
            </c:dLbl>
            <c:dLbl>
              <c:idx val="1"/>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2-4539-AFAB-B670844B8506}"/>
                </c:ext>
              </c:extLst>
            </c:dLbl>
            <c:dLbl>
              <c:idx val="2"/>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02-4539-AFAB-B670844B8506}"/>
                </c:ext>
              </c:extLst>
            </c:dLbl>
            <c:dLbl>
              <c:idx val="3"/>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02-4539-AFAB-B670844B85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includes information I agree with</c:v>
                </c:pt>
                <c:pt idx="1">
                  <c:v>It does not include opinions</c:v>
                </c:pt>
                <c:pt idx="2">
                  <c:v>It provides more than one viewpoint on the subject</c:v>
                </c:pt>
                <c:pt idx="3">
                  <c:v>It explains the way the information was gathered </c:v>
                </c:pt>
              </c:strCache>
            </c:strRef>
          </c:cat>
          <c:val>
            <c:numRef>
              <c:f>Sheet1!$B$2:$B$5</c:f>
              <c:numCache>
                <c:formatCode>General</c:formatCode>
                <c:ptCount val="4"/>
                <c:pt idx="0">
                  <c:v>17</c:v>
                </c:pt>
                <c:pt idx="1">
                  <c:v>57</c:v>
                </c:pt>
                <c:pt idx="2">
                  <c:v>64</c:v>
                </c:pt>
                <c:pt idx="3">
                  <c:v>75</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Somewhat important</c:v>
                </c:pt>
              </c:strCache>
            </c:strRef>
          </c:tx>
          <c:spPr>
            <a:solidFill>
              <a:srgbClr val="037BC0"/>
            </a:solidFill>
            <a:ln>
              <a:noFill/>
            </a:ln>
            <a:effectLst/>
          </c:spPr>
          <c:invertIfNegative val="0"/>
          <c:dLbls>
            <c:dLbl>
              <c:idx val="0"/>
              <c:tx>
                <c:rich>
                  <a:bodyPr/>
                  <a:lstStyle/>
                  <a:p>
                    <a:fld id="{6079543D-A303-41DE-B45C-49272528943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2-4539-AFAB-B670844B8506}"/>
                </c:ext>
              </c:extLst>
            </c:dLbl>
            <c:dLbl>
              <c:idx val="1"/>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02-4539-AFAB-B670844B8506}"/>
                </c:ext>
              </c:extLst>
            </c:dLbl>
            <c:dLbl>
              <c:idx val="2"/>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202-4539-AFAB-B670844B8506}"/>
                </c:ext>
              </c:extLst>
            </c:dLbl>
            <c:dLbl>
              <c:idx val="3"/>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202-4539-AFAB-B670844B85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includes information I agree with</c:v>
                </c:pt>
                <c:pt idx="1">
                  <c:v>It does not include opinions</c:v>
                </c:pt>
                <c:pt idx="2">
                  <c:v>It provides more than one viewpoint on the subject</c:v>
                </c:pt>
                <c:pt idx="3">
                  <c:v>It explains the way the information was gathered </c:v>
                </c:pt>
              </c:strCache>
            </c:strRef>
          </c:cat>
          <c:val>
            <c:numRef>
              <c:f>Sheet1!$C$2:$C$5</c:f>
              <c:numCache>
                <c:formatCode>General</c:formatCode>
                <c:ptCount val="4"/>
                <c:pt idx="0">
                  <c:v>31</c:v>
                </c:pt>
                <c:pt idx="1">
                  <c:v>27</c:v>
                </c:pt>
                <c:pt idx="2">
                  <c:v>26</c:v>
                </c:pt>
                <c:pt idx="3">
                  <c:v>19</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Not too/not at all important</c:v>
                </c:pt>
              </c:strCache>
            </c:strRef>
          </c:tx>
          <c:spPr>
            <a:solidFill>
              <a:srgbClr val="5EC3FD"/>
            </a:solidFill>
            <a:ln>
              <a:noFill/>
            </a:ln>
            <a:effectLst/>
          </c:spPr>
          <c:invertIfNegative val="0"/>
          <c:dLbls>
            <c:dLbl>
              <c:idx val="0"/>
              <c:tx>
                <c:rich>
                  <a:bodyPr/>
                  <a:lstStyle/>
                  <a:p>
                    <a:fld id="{299AFBAE-B4DE-4226-8006-6B817C62B8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02-4539-AFAB-B670844B8506}"/>
                </c:ext>
              </c:extLst>
            </c:dLbl>
            <c:dLbl>
              <c:idx val="1"/>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02-4539-AFAB-B670844B8506}"/>
                </c:ext>
              </c:extLst>
            </c:dLbl>
            <c:dLbl>
              <c:idx val="2"/>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202-4539-AFAB-B670844B8506}"/>
                </c:ext>
              </c:extLst>
            </c:dLbl>
            <c:dLbl>
              <c:idx val="3"/>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202-4539-AFAB-B670844B85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includes information I agree with</c:v>
                </c:pt>
                <c:pt idx="1">
                  <c:v>It does not include opinions</c:v>
                </c:pt>
                <c:pt idx="2">
                  <c:v>It provides more than one viewpoint on the subject</c:v>
                </c:pt>
                <c:pt idx="3">
                  <c:v>It explains the way the information was gathered </c:v>
                </c:pt>
              </c:strCache>
            </c:strRef>
          </c:cat>
          <c:val>
            <c:numRef>
              <c:f>Sheet1!$D$2:$D$5</c:f>
              <c:numCache>
                <c:formatCode>General</c:formatCode>
                <c:ptCount val="4"/>
                <c:pt idx="0">
                  <c:v>50</c:v>
                </c:pt>
                <c:pt idx="1">
                  <c:v>14</c:v>
                </c:pt>
                <c:pt idx="2">
                  <c:v>9</c:v>
                </c:pt>
                <c:pt idx="3">
                  <c:v>5</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At val="0"/>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8.4697059655669399E-2"/>
          <c:y val="0"/>
          <c:w val="0.82859937345180756"/>
          <c:h val="9.87041490802898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2938669022575"/>
          <c:y val="0.14016728864775566"/>
          <c:w val="0.86287484985109719"/>
          <c:h val="0.78182874325155471"/>
        </c:manualLayout>
      </c:layout>
      <c:barChart>
        <c:barDir val="bar"/>
        <c:grouping val="stacked"/>
        <c:varyColors val="0"/>
        <c:ser>
          <c:idx val="0"/>
          <c:order val="0"/>
          <c:tx>
            <c:strRef>
              <c:f>Sheet1!$B$1</c:f>
              <c:strCache>
                <c:ptCount val="1"/>
                <c:pt idx="0">
                  <c:v>I rely on facts more than my values</c:v>
                </c:pt>
              </c:strCache>
            </c:strRef>
          </c:tx>
          <c:spPr>
            <a:solidFill>
              <a:srgbClr val="949494"/>
            </a:solidFill>
            <a:ln>
              <a:noFill/>
            </a:ln>
            <a:effectLst/>
          </c:spPr>
          <c:invertIfNegative val="0"/>
          <c:dPt>
            <c:idx val="0"/>
            <c:invertIfNegative val="0"/>
            <c:bubble3D val="0"/>
            <c:spPr>
              <a:solidFill>
                <a:srgbClr val="A7004C"/>
              </a:solidFill>
              <a:ln>
                <a:noFill/>
              </a:ln>
              <a:effectLst/>
            </c:spPr>
            <c:extLst>
              <c:ext xmlns:c16="http://schemas.microsoft.com/office/drawing/2014/chart" uri="{C3380CC4-5D6E-409C-BE32-E72D297353CC}">
                <c16:uniqueId val="{00000003-3680-469B-B622-AABFB71E5D41}"/>
              </c:ext>
            </c:extLst>
          </c:dPt>
          <c:dPt>
            <c:idx val="1"/>
            <c:invertIfNegative val="0"/>
            <c:bubble3D val="0"/>
            <c:spPr>
              <a:solidFill>
                <a:srgbClr val="A7004C"/>
              </a:solidFill>
              <a:ln>
                <a:noFill/>
              </a:ln>
              <a:effectLst/>
            </c:spPr>
            <c:extLst>
              <c:ext xmlns:c16="http://schemas.microsoft.com/office/drawing/2014/chart" uri="{C3380CC4-5D6E-409C-BE32-E72D297353CC}">
                <c16:uniqueId val="{00000002-3680-469B-B622-AABFB71E5D41}"/>
              </c:ext>
            </c:extLst>
          </c:dPt>
          <c:dPt>
            <c:idx val="3"/>
            <c:invertIfNegative val="0"/>
            <c:bubble3D val="0"/>
            <c:spPr>
              <a:solidFill>
                <a:srgbClr val="043D70"/>
              </a:solidFill>
              <a:ln>
                <a:noFill/>
              </a:ln>
              <a:effectLst/>
            </c:spPr>
            <c:extLst>
              <c:ext xmlns:c16="http://schemas.microsoft.com/office/drawing/2014/chart" uri="{C3380CC4-5D6E-409C-BE32-E72D297353CC}">
                <c16:uniqueId val="{00000005-3680-469B-B622-AABFB71E5D41}"/>
              </c:ext>
            </c:extLst>
          </c:dPt>
          <c:dPt>
            <c:idx val="4"/>
            <c:invertIfNegative val="0"/>
            <c:bubble3D val="0"/>
            <c:spPr>
              <a:solidFill>
                <a:srgbClr val="043D70"/>
              </a:solidFill>
              <a:ln>
                <a:noFill/>
              </a:ln>
              <a:effectLst/>
            </c:spPr>
            <c:extLst>
              <c:ext xmlns:c16="http://schemas.microsoft.com/office/drawing/2014/chart" uri="{C3380CC4-5D6E-409C-BE32-E72D297353CC}">
                <c16:uniqueId val="{00000004-3680-469B-B622-AABFB71E5D4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2024</c:v>
                </c:pt>
                <c:pt idx="3">
                  <c:v>2020</c:v>
                </c:pt>
                <c:pt idx="4">
                  <c:v>2024</c:v>
                </c:pt>
              </c:numCache>
            </c:numRef>
          </c:cat>
          <c:val>
            <c:numRef>
              <c:f>Sheet1!$B$2:$B$6</c:f>
              <c:numCache>
                <c:formatCode>General</c:formatCode>
                <c:ptCount val="5"/>
                <c:pt idx="0">
                  <c:v>28</c:v>
                </c:pt>
                <c:pt idx="1">
                  <c:v>35</c:v>
                </c:pt>
                <c:pt idx="3">
                  <c:v>45</c:v>
                </c:pt>
                <c:pt idx="4">
                  <c:v>60</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I rely on my values more than facts</c:v>
                </c:pt>
              </c:strCache>
            </c:strRef>
          </c:tx>
          <c:spPr>
            <a:solidFill>
              <a:schemeClr val="accent6">
                <a:lumMod val="40000"/>
                <a:lumOff val="60000"/>
              </a:schemeClr>
            </a:solidFill>
            <a:ln>
              <a:noFill/>
            </a:ln>
            <a:effectLst/>
          </c:spPr>
          <c:invertIfNegative val="0"/>
          <c:dPt>
            <c:idx val="0"/>
            <c:invertIfNegative val="0"/>
            <c:bubble3D val="0"/>
            <c:spPr>
              <a:solidFill>
                <a:srgbClr val="F28BA9"/>
              </a:solidFill>
              <a:ln>
                <a:noFill/>
              </a:ln>
              <a:effectLst/>
            </c:spPr>
            <c:extLst>
              <c:ext xmlns:c16="http://schemas.microsoft.com/office/drawing/2014/chart" uri="{C3380CC4-5D6E-409C-BE32-E72D297353CC}">
                <c16:uniqueId val="{00000000-410E-44ED-A458-FE378C535D58}"/>
              </c:ext>
            </c:extLst>
          </c:dPt>
          <c:dPt>
            <c:idx val="1"/>
            <c:invertIfNegative val="0"/>
            <c:bubble3D val="0"/>
            <c:spPr>
              <a:solidFill>
                <a:srgbClr val="F28BA9"/>
              </a:solidFill>
              <a:ln>
                <a:noFill/>
              </a:ln>
              <a:effectLst/>
            </c:spPr>
            <c:extLst>
              <c:ext xmlns:c16="http://schemas.microsoft.com/office/drawing/2014/chart" uri="{C3380CC4-5D6E-409C-BE32-E72D297353CC}">
                <c16:uniqueId val="{00000000-3680-469B-B622-AABFB71E5D41}"/>
              </c:ext>
            </c:extLst>
          </c:dPt>
          <c:dPt>
            <c:idx val="3"/>
            <c:invertIfNegative val="0"/>
            <c:bubble3D val="0"/>
            <c:spPr>
              <a:solidFill>
                <a:srgbClr val="3DA8DF"/>
              </a:solidFill>
              <a:ln>
                <a:noFill/>
              </a:ln>
              <a:effectLst/>
            </c:spPr>
            <c:extLst>
              <c:ext xmlns:c16="http://schemas.microsoft.com/office/drawing/2014/chart" uri="{C3380CC4-5D6E-409C-BE32-E72D297353CC}">
                <c16:uniqueId val="{00000006-3680-469B-B622-AABFB71E5D41}"/>
              </c:ext>
            </c:extLst>
          </c:dPt>
          <c:dPt>
            <c:idx val="4"/>
            <c:invertIfNegative val="0"/>
            <c:bubble3D val="0"/>
            <c:spPr>
              <a:solidFill>
                <a:srgbClr val="3DA8DF"/>
              </a:solidFill>
              <a:ln>
                <a:noFill/>
              </a:ln>
              <a:effectLst/>
            </c:spPr>
            <c:extLst>
              <c:ext xmlns:c16="http://schemas.microsoft.com/office/drawing/2014/chart" uri="{C3380CC4-5D6E-409C-BE32-E72D297353CC}">
                <c16:uniqueId val="{00000001-3680-469B-B622-AABFB71E5D41}"/>
              </c:ext>
            </c:extLst>
          </c:dPt>
          <c:dLbls>
            <c:dLbl>
              <c:idx val="0"/>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0E-44ED-A458-FE378C535D58}"/>
                </c:ext>
              </c:extLst>
            </c:dLbl>
            <c:dLbl>
              <c:idx val="1"/>
              <c:tx>
                <c:rich>
                  <a:bodyPr/>
                  <a:lstStyle/>
                  <a:p>
                    <a:fld id="{61CD223B-9992-4649-A464-EA560564C2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80-469B-B622-AABFB71E5D41}"/>
                </c:ext>
              </c:extLst>
            </c:dLbl>
            <c:dLbl>
              <c:idx val="2"/>
              <c:tx>
                <c:rich>
                  <a:bodyPr/>
                  <a:lstStyle/>
                  <a:p>
                    <a:fld id="{AF749B61-60E3-4CA4-9555-0EA71DABCD4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80-451F-A9A2-2D5D3B7958DC}"/>
                </c:ext>
              </c:extLst>
            </c:dLbl>
            <c:dLbl>
              <c:idx val="4"/>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80-469B-B622-AABFB71E5D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2024</c:v>
                </c:pt>
                <c:pt idx="3">
                  <c:v>2020</c:v>
                </c:pt>
                <c:pt idx="4">
                  <c:v>2024</c:v>
                </c:pt>
              </c:numCache>
            </c:numRef>
          </c:cat>
          <c:val>
            <c:numRef>
              <c:f>Sheet1!$C$2:$C$6</c:f>
              <c:numCache>
                <c:formatCode>General</c:formatCode>
                <c:ptCount val="5"/>
                <c:pt idx="0">
                  <c:v>72</c:v>
                </c:pt>
                <c:pt idx="1">
                  <c:v>62</c:v>
                </c:pt>
                <c:pt idx="3">
                  <c:v>55</c:v>
                </c:pt>
                <c:pt idx="4">
                  <c:v>40</c:v>
                </c:pt>
              </c:numCache>
            </c:numRef>
          </c:val>
          <c:extLst>
            <c:ext xmlns:c16="http://schemas.microsoft.com/office/drawing/2014/chart" uri="{C3380CC4-5D6E-409C-BE32-E72D297353CC}">
              <c16:uniqueId val="{00000000-89C4-4315-A5A7-0EFEBF3E3C18}"/>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7441320532730789"/>
          <c:y val="8.8951714261095386E-3"/>
          <c:w val="0.65090596332435879"/>
          <c:h val="6.6517464459880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1827629434449"/>
          <c:y val="0.13309201289932635"/>
          <c:w val="0.82239782279004625"/>
          <c:h val="0.78890399981909953"/>
        </c:manualLayout>
      </c:layout>
      <c:barChart>
        <c:barDir val="bar"/>
        <c:grouping val="stacked"/>
        <c:varyColors val="0"/>
        <c:ser>
          <c:idx val="0"/>
          <c:order val="0"/>
          <c:tx>
            <c:strRef>
              <c:f>Sheet1!$B$1</c:f>
              <c:strCache>
                <c:ptCount val="1"/>
                <c:pt idx="0">
                  <c:v>I rely on facts more than my values</c:v>
                </c:pt>
              </c:strCache>
            </c:strRef>
          </c:tx>
          <c:spPr>
            <a:solidFill>
              <a:srgbClr val="E390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Abortion</c:v>
                </c:pt>
                <c:pt idx="1">
                  <c:v>LGBTQ+ Issues</c:v>
                </c:pt>
                <c:pt idx="2">
                  <c:v>Immigration</c:v>
                </c:pt>
                <c:pt idx="3">
                  <c:v>Voting and election policies</c:v>
                </c:pt>
                <c:pt idx="4">
                  <c:v>The conflict between Russia and Ukraine</c:v>
                </c:pt>
                <c:pt idx="5">
                  <c:v>Health care</c:v>
                </c:pt>
                <c:pt idx="6">
                  <c:v>Policies about K-12 public school curriculum</c:v>
                </c:pt>
                <c:pt idx="7">
                  <c:v>The conflict between the Israelis and Palestinians</c:v>
                </c:pt>
                <c:pt idx="8">
                  <c:v>Policing and the criminal justice system</c:v>
                </c:pt>
                <c:pt idx="9">
                  <c:v>The economy</c:v>
                </c:pt>
                <c:pt idx="10">
                  <c:v>Climate change</c:v>
                </c:pt>
                <c:pt idx="11">
                  <c:v>Crime </c:v>
                </c:pt>
              </c:strCache>
            </c:strRef>
          </c:cat>
          <c:val>
            <c:numRef>
              <c:f>Sheet1!$B$2:$B$13</c:f>
              <c:numCache>
                <c:formatCode>General</c:formatCode>
                <c:ptCount val="12"/>
                <c:pt idx="0">
                  <c:v>45</c:v>
                </c:pt>
                <c:pt idx="1">
                  <c:v>50</c:v>
                </c:pt>
                <c:pt idx="2">
                  <c:v>59</c:v>
                </c:pt>
                <c:pt idx="3">
                  <c:v>61</c:v>
                </c:pt>
                <c:pt idx="4">
                  <c:v>65</c:v>
                </c:pt>
                <c:pt idx="5">
                  <c:v>65</c:v>
                </c:pt>
                <c:pt idx="6">
                  <c:v>66</c:v>
                </c:pt>
                <c:pt idx="7">
                  <c:v>67</c:v>
                </c:pt>
                <c:pt idx="8">
                  <c:v>67</c:v>
                </c:pt>
                <c:pt idx="9">
                  <c:v>68</c:v>
                </c:pt>
                <c:pt idx="10">
                  <c:v>69</c:v>
                </c:pt>
                <c:pt idx="11">
                  <c:v>74</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I rely on my values more than facts</c:v>
                </c:pt>
              </c:strCache>
            </c:strRef>
          </c:tx>
          <c:spPr>
            <a:solidFill>
              <a:srgbClr val="E62790"/>
            </a:solidFill>
            <a:ln>
              <a:noFill/>
            </a:ln>
            <a:effectLst/>
          </c:spPr>
          <c:invertIfNegative val="0"/>
          <c:dLbls>
            <c:dLbl>
              <c:idx val="1"/>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42-4DDC-8F0B-13CBDAF75068}"/>
                </c:ext>
              </c:extLst>
            </c:dLbl>
            <c:dLbl>
              <c:idx val="3"/>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9C4-4315-A5A7-0EFEBF3E3C18}"/>
                </c:ext>
              </c:extLst>
            </c:dLbl>
            <c:dLbl>
              <c:idx val="4"/>
              <c:tx>
                <c:rich>
                  <a:bodyPr/>
                  <a:lstStyle/>
                  <a:p>
                    <a:fld id="{781CA001-72B2-4594-B9C0-239B7E0B362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9C4-4315-A5A7-0EFEBF3E3C18}"/>
                </c:ext>
              </c:extLst>
            </c:dLbl>
            <c:dLbl>
              <c:idx val="5"/>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91-4295-9850-69CA5F9A842C}"/>
                </c:ext>
              </c:extLst>
            </c:dLbl>
            <c:dLbl>
              <c:idx val="6"/>
              <c:tx>
                <c:rich>
                  <a:bodyPr/>
                  <a:lstStyle/>
                  <a:p>
                    <a:fld id="{BEED842E-67B8-431A-9C53-4DBAF91A771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9C4-4315-A5A7-0EFEBF3E3C18}"/>
                </c:ext>
              </c:extLst>
            </c:dLbl>
            <c:dLbl>
              <c:idx val="8"/>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91-4295-9850-69CA5F9A842C}"/>
                </c:ext>
              </c:extLst>
            </c:dLbl>
            <c:dLbl>
              <c:idx val="9"/>
              <c:tx>
                <c:rich>
                  <a:bodyPr/>
                  <a:lstStyle/>
                  <a:p>
                    <a:fld id="{F3CC7E3A-A2CF-461F-B88C-519EE07A13C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C4-4315-A5A7-0EFEBF3E3C18}"/>
                </c:ext>
              </c:extLst>
            </c:dLbl>
            <c:dLbl>
              <c:idx val="10"/>
              <c:tx>
                <c:rich>
                  <a:bodyPr/>
                  <a:lstStyle/>
                  <a:p>
                    <a:fld id="{BFF05E67-4DE5-473B-A3E3-4876678C64F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C4-4315-A5A7-0EFEBF3E3C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Abortion</c:v>
                </c:pt>
                <c:pt idx="1">
                  <c:v>LGBTQ+ Issues</c:v>
                </c:pt>
                <c:pt idx="2">
                  <c:v>Immigration</c:v>
                </c:pt>
                <c:pt idx="3">
                  <c:v>Voting and election policies</c:v>
                </c:pt>
                <c:pt idx="4">
                  <c:v>The conflict between Russia and Ukraine</c:v>
                </c:pt>
                <c:pt idx="5">
                  <c:v>Health care</c:v>
                </c:pt>
                <c:pt idx="6">
                  <c:v>Policies about K-12 public school curriculum</c:v>
                </c:pt>
                <c:pt idx="7">
                  <c:v>The conflict between the Israelis and Palestinians</c:v>
                </c:pt>
                <c:pt idx="8">
                  <c:v>Policing and the criminal justice system</c:v>
                </c:pt>
                <c:pt idx="9">
                  <c:v>The economy</c:v>
                </c:pt>
                <c:pt idx="10">
                  <c:v>Climate change</c:v>
                </c:pt>
                <c:pt idx="11">
                  <c:v>Crime </c:v>
                </c:pt>
              </c:strCache>
            </c:strRef>
          </c:cat>
          <c:val>
            <c:numRef>
              <c:f>Sheet1!$C$2:$C$13</c:f>
              <c:numCache>
                <c:formatCode>General</c:formatCode>
                <c:ptCount val="12"/>
                <c:pt idx="0">
                  <c:v>54</c:v>
                </c:pt>
                <c:pt idx="1">
                  <c:v>47</c:v>
                </c:pt>
                <c:pt idx="2">
                  <c:v>39</c:v>
                </c:pt>
                <c:pt idx="3">
                  <c:v>35</c:v>
                </c:pt>
                <c:pt idx="4">
                  <c:v>31</c:v>
                </c:pt>
                <c:pt idx="5">
                  <c:v>33</c:v>
                </c:pt>
                <c:pt idx="6">
                  <c:v>32</c:v>
                </c:pt>
                <c:pt idx="7">
                  <c:v>30</c:v>
                </c:pt>
                <c:pt idx="8">
                  <c:v>31</c:v>
                </c:pt>
                <c:pt idx="9">
                  <c:v>31</c:v>
                </c:pt>
                <c:pt idx="10">
                  <c:v>30</c:v>
                </c:pt>
                <c:pt idx="11">
                  <c:v>25</c:v>
                </c:pt>
              </c:numCache>
            </c:numRef>
          </c:val>
          <c:extLst>
            <c:ext xmlns:c16="http://schemas.microsoft.com/office/drawing/2014/chart" uri="{C3380CC4-5D6E-409C-BE32-E72D297353CC}">
              <c16:uniqueId val="{00000000-89C4-4315-A5A7-0EFEBF3E3C18}"/>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2111922245807276"/>
          <c:y val="1.4511359593587058E-2"/>
          <c:w val="0.78405965176658554"/>
          <c:h val="6.6517464459880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39434194825727"/>
          <c:y val="0.12502052587725648"/>
          <c:w val="0.60359641345589543"/>
          <c:h val="0.80571189260290199"/>
        </c:manualLayout>
      </c:layout>
      <c:barChart>
        <c:barDir val="bar"/>
        <c:grouping val="stacked"/>
        <c:varyColors val="0"/>
        <c:ser>
          <c:idx val="0"/>
          <c:order val="0"/>
          <c:tx>
            <c:strRef>
              <c:f>Sheet1!$B$1</c:f>
              <c:strCache>
                <c:ptCount val="1"/>
                <c:pt idx="0">
                  <c:v>Several times a day/once a day</c:v>
                </c:pt>
              </c:strCache>
            </c:strRef>
          </c:tx>
          <c:spPr>
            <a:solidFill>
              <a:srgbClr val="5831B8"/>
            </a:solidFill>
            <a:ln>
              <a:noFill/>
            </a:ln>
            <a:effectLst/>
          </c:spPr>
          <c:invertIfNegative val="0"/>
          <c:dLbls>
            <c:dLbl>
              <c:idx val="4"/>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2F-42E5-9D83-0D9E04387424}"/>
                </c:ext>
              </c:extLst>
            </c:dLbl>
            <c:dLbl>
              <c:idx val="5"/>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2F-42E5-9D83-0D9E04387424}"/>
                </c:ext>
              </c:extLst>
            </c:dLbl>
            <c:dLbl>
              <c:idx val="7"/>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F-42E5-9D83-0D9E04387424}"/>
                </c:ext>
              </c:extLst>
            </c:dLbl>
            <c:dLbl>
              <c:idx val="8"/>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27-A50E-1B49CEB61EBD}"/>
                </c:ext>
              </c:extLst>
            </c:dLbl>
            <c:dLbl>
              <c:idx val="9"/>
              <c:tx>
                <c:rich>
                  <a:bodyPr/>
                  <a:lstStyle/>
                  <a:p>
                    <a:fld id="{CCB127DE-E966-4037-997A-73CDE80966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2F-42E5-9D83-0D9E04387424}"/>
                </c:ext>
              </c:extLst>
            </c:dLbl>
            <c:dLbl>
              <c:idx val="10"/>
              <c:tx>
                <c:rich>
                  <a:bodyPr/>
                  <a:lstStyle/>
                  <a:p>
                    <a:fld id="{E525B1D9-5958-47EB-96E0-599041D91CD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1D-4C27-A50E-1B49CEB61EBD}"/>
                </c:ext>
              </c:extLst>
            </c:dLbl>
            <c:dLbl>
              <c:idx val="11"/>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66-48FA-A222-E94AAFA1EE19}"/>
                </c:ext>
              </c:extLst>
            </c:dLbl>
            <c:dLbl>
              <c:idx val="12"/>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66-48FA-A222-E94AAFA1EE19}"/>
                </c:ext>
              </c:extLst>
            </c:dLbl>
            <c:dLbl>
              <c:idx val="13"/>
              <c:tx>
                <c:rich>
                  <a:bodyPr/>
                  <a:lstStyle/>
                  <a:p>
                    <a:fld id="{3FB00252-C6FD-4A3C-91F5-27D9425BA8C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66-48FA-A222-E94AAFA1EE19}"/>
                </c:ext>
              </c:extLst>
            </c:dLbl>
            <c:dLbl>
              <c:idx val="14"/>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66-48FA-A222-E94AAFA1EE1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 artificial intelligence, or AI, chatbot</c:v>
                </c:pt>
                <c:pt idx="1">
                  <c:v>Federal government agencies</c:v>
                </c:pt>
                <c:pt idx="2">
                  <c:v>Businesses</c:v>
                </c:pt>
                <c:pt idx="3">
                  <c:v>Your state government</c:v>
                </c:pt>
                <c:pt idx="4">
                  <c:v>Podcasts</c:v>
                </c:pt>
                <c:pt idx="5">
                  <c:v>The president</c:v>
                </c:pt>
                <c:pt idx="6">
                  <c:v>National newspapers</c:v>
                </c:pt>
                <c:pt idx="7">
                  <c:v>Local newspapers</c:v>
                </c:pt>
                <c:pt idx="8">
                  <c:v>Public TV or radio such as PBS or NPR</c:v>
                </c:pt>
                <c:pt idx="9">
                  <c:v>Online-only news sites</c:v>
                </c:pt>
                <c:pt idx="10">
                  <c:v>YouTube/other online video-sharing platforms</c:v>
                </c:pt>
                <c:pt idx="11">
                  <c:v>Cable news networks</c:v>
                </c:pt>
                <c:pt idx="12">
                  <c:v>National TV news networks</c:v>
                </c:pt>
                <c:pt idx="13">
                  <c:v>Local TV news</c:v>
                </c:pt>
                <c:pt idx="14">
                  <c:v>Social media</c:v>
                </c:pt>
              </c:strCache>
            </c:strRef>
          </c:cat>
          <c:val>
            <c:numRef>
              <c:f>Sheet1!$B$2:$B$16</c:f>
              <c:numCache>
                <c:formatCode>General</c:formatCode>
                <c:ptCount val="15"/>
                <c:pt idx="0">
                  <c:v>6</c:v>
                </c:pt>
                <c:pt idx="1">
                  <c:v>8</c:v>
                </c:pt>
                <c:pt idx="2">
                  <c:v>10</c:v>
                </c:pt>
                <c:pt idx="3">
                  <c:v>10</c:v>
                </c:pt>
                <c:pt idx="4">
                  <c:v>13</c:v>
                </c:pt>
                <c:pt idx="5">
                  <c:v>14</c:v>
                </c:pt>
                <c:pt idx="6">
                  <c:v>15</c:v>
                </c:pt>
                <c:pt idx="7">
                  <c:v>15</c:v>
                </c:pt>
                <c:pt idx="8">
                  <c:v>23</c:v>
                </c:pt>
                <c:pt idx="9">
                  <c:v>23</c:v>
                </c:pt>
                <c:pt idx="10">
                  <c:v>27</c:v>
                </c:pt>
                <c:pt idx="11">
                  <c:v>31</c:v>
                </c:pt>
                <c:pt idx="12">
                  <c:v>36</c:v>
                </c:pt>
                <c:pt idx="13">
                  <c:v>38</c:v>
                </c:pt>
                <c:pt idx="14">
                  <c:v>40</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At least once a week</c:v>
                </c:pt>
              </c:strCache>
            </c:strRef>
          </c:tx>
          <c:spPr>
            <a:solidFill>
              <a:srgbClr val="A56EFF"/>
            </a:solidFill>
            <a:ln>
              <a:noFill/>
            </a:ln>
            <a:effectLst/>
          </c:spPr>
          <c:invertIfNegative val="0"/>
          <c:dLbls>
            <c:dLbl>
              <c:idx val="4"/>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2F-42E5-9D83-0D9E04387424}"/>
                </c:ext>
              </c:extLst>
            </c:dLbl>
            <c:dLbl>
              <c:idx val="5"/>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2F-42E5-9D83-0D9E04387424}"/>
                </c:ext>
              </c:extLst>
            </c:dLbl>
            <c:dLbl>
              <c:idx val="7"/>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F-42E5-9D83-0D9E04387424}"/>
                </c:ext>
              </c:extLst>
            </c:dLbl>
            <c:dLbl>
              <c:idx val="8"/>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1D-4C27-A50E-1B49CEB61EBD}"/>
                </c:ext>
              </c:extLst>
            </c:dLbl>
            <c:dLbl>
              <c:idx val="9"/>
              <c:tx>
                <c:rich>
                  <a:bodyPr/>
                  <a:lstStyle/>
                  <a:p>
                    <a:fld id="{5DE87BCE-6EFD-4D5F-A6F5-ECD02280AEE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2F-42E5-9D83-0D9E04387424}"/>
                </c:ext>
              </c:extLst>
            </c:dLbl>
            <c:dLbl>
              <c:idx val="10"/>
              <c:tx>
                <c:rich>
                  <a:bodyPr/>
                  <a:lstStyle/>
                  <a:p>
                    <a:fld id="{8E0587F2-8389-4BA8-AAC5-F02E64B2CC7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1D-4C27-A50E-1B49CEB61EBD}"/>
                </c:ext>
              </c:extLst>
            </c:dLbl>
            <c:dLbl>
              <c:idx val="11"/>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F66-48FA-A222-E94AAFA1EE19}"/>
                </c:ext>
              </c:extLst>
            </c:dLbl>
            <c:dLbl>
              <c:idx val="12"/>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F66-48FA-A222-E94AAFA1EE19}"/>
                </c:ext>
              </c:extLst>
            </c:dLbl>
            <c:dLbl>
              <c:idx val="13"/>
              <c:tx>
                <c:rich>
                  <a:bodyPr/>
                  <a:lstStyle/>
                  <a:p>
                    <a:fld id="{D5744BD9-FC07-42DC-862D-E0CA4A66A2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F66-48FA-A222-E94AAFA1EE19}"/>
                </c:ext>
              </c:extLst>
            </c:dLbl>
            <c:dLbl>
              <c:idx val="14"/>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F66-48FA-A222-E94AAFA1EE1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 artificial intelligence, or AI, chatbot</c:v>
                </c:pt>
                <c:pt idx="1">
                  <c:v>Federal government agencies</c:v>
                </c:pt>
                <c:pt idx="2">
                  <c:v>Businesses</c:v>
                </c:pt>
                <c:pt idx="3">
                  <c:v>Your state government</c:v>
                </c:pt>
                <c:pt idx="4">
                  <c:v>Podcasts</c:v>
                </c:pt>
                <c:pt idx="5">
                  <c:v>The president</c:v>
                </c:pt>
                <c:pt idx="6">
                  <c:v>National newspapers</c:v>
                </c:pt>
                <c:pt idx="7">
                  <c:v>Local newspapers</c:v>
                </c:pt>
                <c:pt idx="8">
                  <c:v>Public TV or radio such as PBS or NPR</c:v>
                </c:pt>
                <c:pt idx="9">
                  <c:v>Online-only news sites</c:v>
                </c:pt>
                <c:pt idx="10">
                  <c:v>YouTube/other online video-sharing platforms</c:v>
                </c:pt>
                <c:pt idx="11">
                  <c:v>Cable news networks</c:v>
                </c:pt>
                <c:pt idx="12">
                  <c:v>National TV news networks</c:v>
                </c:pt>
                <c:pt idx="13">
                  <c:v>Local TV news</c:v>
                </c:pt>
                <c:pt idx="14">
                  <c:v>Social media</c:v>
                </c:pt>
              </c:strCache>
            </c:strRef>
          </c:cat>
          <c:val>
            <c:numRef>
              <c:f>Sheet1!$C$2:$C$16</c:f>
              <c:numCache>
                <c:formatCode>General</c:formatCode>
                <c:ptCount val="15"/>
                <c:pt idx="0">
                  <c:v>6</c:v>
                </c:pt>
                <c:pt idx="1">
                  <c:v>17</c:v>
                </c:pt>
                <c:pt idx="2">
                  <c:v>15</c:v>
                </c:pt>
                <c:pt idx="3">
                  <c:v>21</c:v>
                </c:pt>
                <c:pt idx="4">
                  <c:v>15</c:v>
                </c:pt>
                <c:pt idx="5">
                  <c:v>20</c:v>
                </c:pt>
                <c:pt idx="6">
                  <c:v>15</c:v>
                </c:pt>
                <c:pt idx="7">
                  <c:v>17</c:v>
                </c:pt>
                <c:pt idx="8">
                  <c:v>19</c:v>
                </c:pt>
                <c:pt idx="9">
                  <c:v>21</c:v>
                </c:pt>
                <c:pt idx="10">
                  <c:v>20</c:v>
                </c:pt>
                <c:pt idx="11">
                  <c:v>23</c:v>
                </c:pt>
                <c:pt idx="12">
                  <c:v>25</c:v>
                </c:pt>
                <c:pt idx="13">
                  <c:v>24</c:v>
                </c:pt>
                <c:pt idx="14">
                  <c:v>21</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Less often/never</c:v>
                </c:pt>
              </c:strCache>
            </c:strRef>
          </c:tx>
          <c:spPr>
            <a:solidFill>
              <a:srgbClr val="C099FF"/>
            </a:solidFill>
            <a:ln>
              <a:noFill/>
            </a:ln>
            <a:effectLst/>
          </c:spPr>
          <c:invertIfNegative val="0"/>
          <c:dLbls>
            <c:dLbl>
              <c:idx val="4"/>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2F-42E5-9D83-0D9E04387424}"/>
                </c:ext>
              </c:extLst>
            </c:dLbl>
            <c:dLbl>
              <c:idx val="5"/>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2F-42E5-9D83-0D9E04387424}"/>
                </c:ext>
              </c:extLst>
            </c:dLbl>
            <c:dLbl>
              <c:idx val="7"/>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02F-42E5-9D83-0D9E04387424}"/>
                </c:ext>
              </c:extLst>
            </c:dLbl>
            <c:dLbl>
              <c:idx val="8"/>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1D-4C27-A50E-1B49CEB61EBD}"/>
                </c:ext>
              </c:extLst>
            </c:dLbl>
            <c:dLbl>
              <c:idx val="9"/>
              <c:tx>
                <c:rich>
                  <a:bodyPr/>
                  <a:lstStyle/>
                  <a:p>
                    <a:fld id="{9BC012A4-A026-4327-8A63-07E111EB335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02F-42E5-9D83-0D9E04387424}"/>
                </c:ext>
              </c:extLst>
            </c:dLbl>
            <c:dLbl>
              <c:idx val="10"/>
              <c:tx>
                <c:rich>
                  <a:bodyPr/>
                  <a:lstStyle/>
                  <a:p>
                    <a:fld id="{BBE6A1E8-3D7A-4BC4-936E-60422FF49AA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1D-4C27-A50E-1B49CEB61EBD}"/>
                </c:ext>
              </c:extLst>
            </c:dLbl>
            <c:dLbl>
              <c:idx val="11"/>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F66-48FA-A222-E94AAFA1EE19}"/>
                </c:ext>
              </c:extLst>
            </c:dLbl>
            <c:dLbl>
              <c:idx val="12"/>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F66-48FA-A222-E94AAFA1EE19}"/>
                </c:ext>
              </c:extLst>
            </c:dLbl>
            <c:dLbl>
              <c:idx val="13"/>
              <c:tx>
                <c:rich>
                  <a:bodyPr/>
                  <a:lstStyle/>
                  <a:p>
                    <a:fld id="{8AADAE9B-9223-4BE7-B0A1-115A9B023E6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F66-48FA-A222-E94AAFA1EE19}"/>
                </c:ext>
              </c:extLst>
            </c:dLbl>
            <c:dLbl>
              <c:idx val="14"/>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F66-48FA-A222-E94AAFA1EE1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 artificial intelligence, or AI, chatbot</c:v>
                </c:pt>
                <c:pt idx="1">
                  <c:v>Federal government agencies</c:v>
                </c:pt>
                <c:pt idx="2">
                  <c:v>Businesses</c:v>
                </c:pt>
                <c:pt idx="3">
                  <c:v>Your state government</c:v>
                </c:pt>
                <c:pt idx="4">
                  <c:v>Podcasts</c:v>
                </c:pt>
                <c:pt idx="5">
                  <c:v>The president</c:v>
                </c:pt>
                <c:pt idx="6">
                  <c:v>National newspapers</c:v>
                </c:pt>
                <c:pt idx="7">
                  <c:v>Local newspapers</c:v>
                </c:pt>
                <c:pt idx="8">
                  <c:v>Public TV or radio such as PBS or NPR</c:v>
                </c:pt>
                <c:pt idx="9">
                  <c:v>Online-only news sites</c:v>
                </c:pt>
                <c:pt idx="10">
                  <c:v>YouTube/other online video-sharing platforms</c:v>
                </c:pt>
                <c:pt idx="11">
                  <c:v>Cable news networks</c:v>
                </c:pt>
                <c:pt idx="12">
                  <c:v>National TV news networks</c:v>
                </c:pt>
                <c:pt idx="13">
                  <c:v>Local TV news</c:v>
                </c:pt>
                <c:pt idx="14">
                  <c:v>Social media</c:v>
                </c:pt>
              </c:strCache>
            </c:strRef>
          </c:cat>
          <c:val>
            <c:numRef>
              <c:f>Sheet1!$D$2:$D$16</c:f>
              <c:numCache>
                <c:formatCode>General</c:formatCode>
                <c:ptCount val="15"/>
                <c:pt idx="0">
                  <c:v>87</c:v>
                </c:pt>
                <c:pt idx="1">
                  <c:v>74</c:v>
                </c:pt>
                <c:pt idx="2">
                  <c:v>75</c:v>
                </c:pt>
                <c:pt idx="3">
                  <c:v>69</c:v>
                </c:pt>
                <c:pt idx="4">
                  <c:v>70</c:v>
                </c:pt>
                <c:pt idx="5">
                  <c:v>66</c:v>
                </c:pt>
                <c:pt idx="6">
                  <c:v>69</c:v>
                </c:pt>
                <c:pt idx="7">
                  <c:v>67</c:v>
                </c:pt>
                <c:pt idx="8">
                  <c:v>58</c:v>
                </c:pt>
                <c:pt idx="9">
                  <c:v>55</c:v>
                </c:pt>
                <c:pt idx="10">
                  <c:v>54</c:v>
                </c:pt>
                <c:pt idx="11">
                  <c:v>46</c:v>
                </c:pt>
                <c:pt idx="12">
                  <c:v>38</c:v>
                </c:pt>
                <c:pt idx="13">
                  <c:v>38</c:v>
                </c:pt>
                <c:pt idx="14">
                  <c:v>38</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740185139561185"/>
          <c:y val="3.3830831760871961E-2"/>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6476647057255E-2"/>
          <c:y val="0.11052159797973994"/>
          <c:w val="0.87821047538771346"/>
          <c:h val="0.81779433251749911"/>
        </c:manualLayout>
      </c:layout>
      <c:barChart>
        <c:barDir val="bar"/>
        <c:grouping val="stacked"/>
        <c:varyColors val="0"/>
        <c:ser>
          <c:idx val="0"/>
          <c:order val="0"/>
          <c:tx>
            <c:strRef>
              <c:f>Sheet1!$B$1</c:f>
              <c:strCache>
                <c:ptCount val="1"/>
                <c:pt idx="0">
                  <c:v>Several times a day/once a day</c:v>
                </c:pt>
              </c:strCache>
            </c:strRef>
          </c:tx>
          <c:spPr>
            <a:solidFill>
              <a:srgbClr val="5831B8"/>
            </a:solidFill>
            <a:ln>
              <a:noFill/>
            </a:ln>
            <a:effectLst/>
          </c:spPr>
          <c:invertIfNegative val="0"/>
          <c:dLbls>
            <c:dLbl>
              <c:idx val="4"/>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2F-42E5-9D83-0D9E04387424}"/>
                </c:ext>
              </c:extLst>
            </c:dLbl>
            <c:dLbl>
              <c:idx val="5"/>
              <c:tx>
                <c:rich>
                  <a:bodyPr/>
                  <a:lstStyle/>
                  <a:p>
                    <a:fld id="{CCB127DE-E966-4037-997A-73CDE80966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2F-42E5-9D83-0D9E04387424}"/>
                </c:ext>
              </c:extLst>
            </c:dLbl>
            <c:dLbl>
              <c:idx val="6"/>
              <c:tx>
                <c:rich>
                  <a:bodyPr/>
                  <a:lstStyle/>
                  <a:p>
                    <a:fld id="{E525B1D9-5958-47EB-96E0-599041D91CD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7B-4EF2-A42F-97B310454C24}"/>
                </c:ext>
              </c:extLst>
            </c:dLbl>
            <c:dLbl>
              <c:idx val="7"/>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F-42E5-9D83-0D9E04387424}"/>
                </c:ext>
              </c:extLst>
            </c:dLbl>
            <c:dLbl>
              <c:idx val="8"/>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27-A50E-1B49CEB61EBD}"/>
                </c:ext>
              </c:extLst>
            </c:dLbl>
            <c:dLbl>
              <c:idx val="10"/>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43-4845-BA09-12AD6055FC43}"/>
                </c:ext>
              </c:extLst>
            </c:dLbl>
            <c:dLbl>
              <c:idx val="11"/>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66-48FA-A222-E94AAFA1EE19}"/>
                </c:ext>
              </c:extLst>
            </c:dLbl>
            <c:dLbl>
              <c:idx val="12"/>
              <c:tx>
                <c:rich>
                  <a:bodyPr/>
                  <a:lstStyle/>
                  <a:p>
                    <a:fld id="{3FB00252-C6FD-4A3C-91F5-27D9425BA8C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66-48FA-A222-E94AAFA1EE19}"/>
                </c:ext>
              </c:extLst>
            </c:dLbl>
            <c:dLbl>
              <c:idx val="13"/>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66-48FA-A222-E94AAFA1EE1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2019</c:v>
                </c:pt>
                <c:pt idx="1">
                  <c:v>2020</c:v>
                </c:pt>
                <c:pt idx="2">
                  <c:v>2024</c:v>
                </c:pt>
                <c:pt idx="4">
                  <c:v>2019</c:v>
                </c:pt>
                <c:pt idx="5">
                  <c:v>2020</c:v>
                </c:pt>
                <c:pt idx="6">
                  <c:v>2024</c:v>
                </c:pt>
                <c:pt idx="8">
                  <c:v>2020</c:v>
                </c:pt>
                <c:pt idx="9">
                  <c:v>2024</c:v>
                </c:pt>
                <c:pt idx="11">
                  <c:v>2019</c:v>
                </c:pt>
                <c:pt idx="12">
                  <c:v>2020</c:v>
                </c:pt>
                <c:pt idx="13">
                  <c:v>2024</c:v>
                </c:pt>
                <c:pt idx="15">
                  <c:v>2019</c:v>
                </c:pt>
                <c:pt idx="16">
                  <c:v>2020</c:v>
                </c:pt>
                <c:pt idx="17">
                  <c:v>2024</c:v>
                </c:pt>
                <c:pt idx="19">
                  <c:v>2019</c:v>
                </c:pt>
                <c:pt idx="20">
                  <c:v>2020</c:v>
                </c:pt>
                <c:pt idx="21">
                  <c:v>2024</c:v>
                </c:pt>
                <c:pt idx="23">
                  <c:v>2019</c:v>
                </c:pt>
                <c:pt idx="24">
                  <c:v>2020</c:v>
                </c:pt>
                <c:pt idx="25">
                  <c:v>2024</c:v>
                </c:pt>
              </c:numCache>
            </c:numRef>
          </c:cat>
          <c:val>
            <c:numRef>
              <c:f>Sheet1!$B$2:$B$27</c:f>
              <c:numCache>
                <c:formatCode>General</c:formatCode>
                <c:ptCount val="26"/>
                <c:pt idx="0">
                  <c:v>28</c:v>
                </c:pt>
                <c:pt idx="1">
                  <c:v>22</c:v>
                </c:pt>
                <c:pt idx="2">
                  <c:v>14</c:v>
                </c:pt>
                <c:pt idx="4">
                  <c:v>34</c:v>
                </c:pt>
                <c:pt idx="5">
                  <c:v>25</c:v>
                </c:pt>
                <c:pt idx="6">
                  <c:v>23</c:v>
                </c:pt>
                <c:pt idx="8">
                  <c:v>19</c:v>
                </c:pt>
                <c:pt idx="9">
                  <c:v>27</c:v>
                </c:pt>
                <c:pt idx="11">
                  <c:v>47</c:v>
                </c:pt>
                <c:pt idx="12">
                  <c:v>40</c:v>
                </c:pt>
                <c:pt idx="13">
                  <c:v>31</c:v>
                </c:pt>
                <c:pt idx="15">
                  <c:v>50</c:v>
                </c:pt>
                <c:pt idx="16">
                  <c:v>42</c:v>
                </c:pt>
                <c:pt idx="17">
                  <c:v>36</c:v>
                </c:pt>
                <c:pt idx="19">
                  <c:v>52</c:v>
                </c:pt>
                <c:pt idx="20">
                  <c:v>44</c:v>
                </c:pt>
                <c:pt idx="21">
                  <c:v>38</c:v>
                </c:pt>
                <c:pt idx="23">
                  <c:v>54</c:v>
                </c:pt>
                <c:pt idx="24">
                  <c:v>37</c:v>
                </c:pt>
                <c:pt idx="25">
                  <c:v>40</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At least once a week</c:v>
                </c:pt>
              </c:strCache>
            </c:strRef>
          </c:tx>
          <c:spPr>
            <a:solidFill>
              <a:srgbClr val="A56EFF"/>
            </a:solidFill>
            <a:ln>
              <a:noFill/>
            </a:ln>
            <a:effectLst/>
          </c:spPr>
          <c:invertIfNegative val="0"/>
          <c:dLbls>
            <c:dLbl>
              <c:idx val="4"/>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2F-42E5-9D83-0D9E04387424}"/>
                </c:ext>
              </c:extLst>
            </c:dLbl>
            <c:dLbl>
              <c:idx val="5"/>
              <c:tx>
                <c:rich>
                  <a:bodyPr/>
                  <a:lstStyle/>
                  <a:p>
                    <a:fld id="{5DE87BCE-6EFD-4D5F-A6F5-ECD02280AEE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2F-42E5-9D83-0D9E04387424}"/>
                </c:ext>
              </c:extLst>
            </c:dLbl>
            <c:dLbl>
              <c:idx val="6"/>
              <c:tx>
                <c:rich>
                  <a:bodyPr/>
                  <a:lstStyle/>
                  <a:p>
                    <a:fld id="{8E0587F2-8389-4BA8-AAC5-F02E64B2CC7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7B-4EF2-A42F-97B310454C24}"/>
                </c:ext>
              </c:extLst>
            </c:dLbl>
            <c:dLbl>
              <c:idx val="7"/>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F-42E5-9D83-0D9E04387424}"/>
                </c:ext>
              </c:extLst>
            </c:dLbl>
            <c:dLbl>
              <c:idx val="8"/>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1D-4C27-A50E-1B49CEB61EBD}"/>
                </c:ext>
              </c:extLst>
            </c:dLbl>
            <c:dLbl>
              <c:idx val="10"/>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43-4845-BA09-12AD6055FC43}"/>
                </c:ext>
              </c:extLst>
            </c:dLbl>
            <c:dLbl>
              <c:idx val="11"/>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F66-48FA-A222-E94AAFA1EE19}"/>
                </c:ext>
              </c:extLst>
            </c:dLbl>
            <c:dLbl>
              <c:idx val="12"/>
              <c:tx>
                <c:rich>
                  <a:bodyPr/>
                  <a:lstStyle/>
                  <a:p>
                    <a:fld id="{D5744BD9-FC07-42DC-862D-E0CA4A66A2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F66-48FA-A222-E94AAFA1EE19}"/>
                </c:ext>
              </c:extLst>
            </c:dLbl>
            <c:dLbl>
              <c:idx val="13"/>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F66-48FA-A222-E94AAFA1EE1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2019</c:v>
                </c:pt>
                <c:pt idx="1">
                  <c:v>2020</c:v>
                </c:pt>
                <c:pt idx="2">
                  <c:v>2024</c:v>
                </c:pt>
                <c:pt idx="4">
                  <c:v>2019</c:v>
                </c:pt>
                <c:pt idx="5">
                  <c:v>2020</c:v>
                </c:pt>
                <c:pt idx="6">
                  <c:v>2024</c:v>
                </c:pt>
                <c:pt idx="8">
                  <c:v>2020</c:v>
                </c:pt>
                <c:pt idx="9">
                  <c:v>2024</c:v>
                </c:pt>
                <c:pt idx="11">
                  <c:v>2019</c:v>
                </c:pt>
                <c:pt idx="12">
                  <c:v>2020</c:v>
                </c:pt>
                <c:pt idx="13">
                  <c:v>2024</c:v>
                </c:pt>
                <c:pt idx="15">
                  <c:v>2019</c:v>
                </c:pt>
                <c:pt idx="16">
                  <c:v>2020</c:v>
                </c:pt>
                <c:pt idx="17">
                  <c:v>2024</c:v>
                </c:pt>
                <c:pt idx="19">
                  <c:v>2019</c:v>
                </c:pt>
                <c:pt idx="20">
                  <c:v>2020</c:v>
                </c:pt>
                <c:pt idx="21">
                  <c:v>2024</c:v>
                </c:pt>
                <c:pt idx="23">
                  <c:v>2019</c:v>
                </c:pt>
                <c:pt idx="24">
                  <c:v>2020</c:v>
                </c:pt>
                <c:pt idx="25">
                  <c:v>2024</c:v>
                </c:pt>
              </c:numCache>
            </c:numRef>
          </c:cat>
          <c:val>
            <c:numRef>
              <c:f>Sheet1!$C$2:$C$27</c:f>
              <c:numCache>
                <c:formatCode>General</c:formatCode>
                <c:ptCount val="26"/>
                <c:pt idx="0">
                  <c:v>22</c:v>
                </c:pt>
                <c:pt idx="1">
                  <c:v>26</c:v>
                </c:pt>
                <c:pt idx="2">
                  <c:v>20</c:v>
                </c:pt>
                <c:pt idx="4">
                  <c:v>22</c:v>
                </c:pt>
                <c:pt idx="5">
                  <c:v>20</c:v>
                </c:pt>
                <c:pt idx="6">
                  <c:v>19</c:v>
                </c:pt>
                <c:pt idx="8">
                  <c:v>18</c:v>
                </c:pt>
                <c:pt idx="9">
                  <c:v>20</c:v>
                </c:pt>
                <c:pt idx="11">
                  <c:v>21</c:v>
                </c:pt>
                <c:pt idx="12">
                  <c:v>22</c:v>
                </c:pt>
                <c:pt idx="13">
                  <c:v>23</c:v>
                </c:pt>
                <c:pt idx="15">
                  <c:v>21</c:v>
                </c:pt>
                <c:pt idx="16">
                  <c:v>23</c:v>
                </c:pt>
                <c:pt idx="17">
                  <c:v>25</c:v>
                </c:pt>
                <c:pt idx="19">
                  <c:v>21</c:v>
                </c:pt>
                <c:pt idx="20">
                  <c:v>21</c:v>
                </c:pt>
                <c:pt idx="21">
                  <c:v>24</c:v>
                </c:pt>
                <c:pt idx="23">
                  <c:v>17</c:v>
                </c:pt>
                <c:pt idx="24">
                  <c:v>20</c:v>
                </c:pt>
                <c:pt idx="25">
                  <c:v>21</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Less often/never</c:v>
                </c:pt>
              </c:strCache>
            </c:strRef>
          </c:tx>
          <c:spPr>
            <a:solidFill>
              <a:srgbClr val="C099FF"/>
            </a:solidFill>
            <a:ln>
              <a:noFill/>
            </a:ln>
            <a:effectLst/>
          </c:spPr>
          <c:invertIfNegative val="0"/>
          <c:dLbls>
            <c:dLbl>
              <c:idx val="4"/>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2F-42E5-9D83-0D9E04387424}"/>
                </c:ext>
              </c:extLst>
            </c:dLbl>
            <c:dLbl>
              <c:idx val="5"/>
              <c:tx>
                <c:rich>
                  <a:bodyPr/>
                  <a:lstStyle/>
                  <a:p>
                    <a:fld id="{9BC012A4-A026-4327-8A63-07E111EB335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2F-42E5-9D83-0D9E04387424}"/>
                </c:ext>
              </c:extLst>
            </c:dLbl>
            <c:dLbl>
              <c:idx val="6"/>
              <c:tx>
                <c:rich>
                  <a:bodyPr/>
                  <a:lstStyle/>
                  <a:p>
                    <a:fld id="{BBE6A1E8-3D7A-4BC4-936E-60422FF49AA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7B-4EF2-A42F-97B310454C24}"/>
                </c:ext>
              </c:extLst>
            </c:dLbl>
            <c:dLbl>
              <c:idx val="7"/>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02F-42E5-9D83-0D9E04387424}"/>
                </c:ext>
              </c:extLst>
            </c:dLbl>
            <c:dLbl>
              <c:idx val="8"/>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1D-4C27-A50E-1B49CEB61EBD}"/>
                </c:ext>
              </c:extLst>
            </c:dLbl>
            <c:dLbl>
              <c:idx val="10"/>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43-4845-BA09-12AD6055FC43}"/>
                </c:ext>
              </c:extLst>
            </c:dLbl>
            <c:dLbl>
              <c:idx val="11"/>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F66-48FA-A222-E94AAFA1EE19}"/>
                </c:ext>
              </c:extLst>
            </c:dLbl>
            <c:dLbl>
              <c:idx val="12"/>
              <c:tx>
                <c:rich>
                  <a:bodyPr/>
                  <a:lstStyle/>
                  <a:p>
                    <a:fld id="{8AADAE9B-9223-4BE7-B0A1-115A9B023E6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F66-48FA-A222-E94AAFA1EE19}"/>
                </c:ext>
              </c:extLst>
            </c:dLbl>
            <c:dLbl>
              <c:idx val="13"/>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F66-48FA-A222-E94AAFA1EE1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2019</c:v>
                </c:pt>
                <c:pt idx="1">
                  <c:v>2020</c:v>
                </c:pt>
                <c:pt idx="2">
                  <c:v>2024</c:v>
                </c:pt>
                <c:pt idx="4">
                  <c:v>2019</c:v>
                </c:pt>
                <c:pt idx="5">
                  <c:v>2020</c:v>
                </c:pt>
                <c:pt idx="6">
                  <c:v>2024</c:v>
                </c:pt>
                <c:pt idx="8">
                  <c:v>2020</c:v>
                </c:pt>
                <c:pt idx="9">
                  <c:v>2024</c:v>
                </c:pt>
                <c:pt idx="11">
                  <c:v>2019</c:v>
                </c:pt>
                <c:pt idx="12">
                  <c:v>2020</c:v>
                </c:pt>
                <c:pt idx="13">
                  <c:v>2024</c:v>
                </c:pt>
                <c:pt idx="15">
                  <c:v>2019</c:v>
                </c:pt>
                <c:pt idx="16">
                  <c:v>2020</c:v>
                </c:pt>
                <c:pt idx="17">
                  <c:v>2024</c:v>
                </c:pt>
                <c:pt idx="19">
                  <c:v>2019</c:v>
                </c:pt>
                <c:pt idx="20">
                  <c:v>2020</c:v>
                </c:pt>
                <c:pt idx="21">
                  <c:v>2024</c:v>
                </c:pt>
                <c:pt idx="23">
                  <c:v>2019</c:v>
                </c:pt>
                <c:pt idx="24">
                  <c:v>2020</c:v>
                </c:pt>
                <c:pt idx="25">
                  <c:v>2024</c:v>
                </c:pt>
              </c:numCache>
            </c:numRef>
          </c:cat>
          <c:val>
            <c:numRef>
              <c:f>Sheet1!$D$2:$D$27</c:f>
              <c:numCache>
                <c:formatCode>General</c:formatCode>
                <c:ptCount val="26"/>
                <c:pt idx="0">
                  <c:v>50</c:v>
                </c:pt>
                <c:pt idx="1">
                  <c:v>52</c:v>
                </c:pt>
                <c:pt idx="2">
                  <c:v>66</c:v>
                </c:pt>
                <c:pt idx="4">
                  <c:v>44</c:v>
                </c:pt>
                <c:pt idx="5">
                  <c:v>54</c:v>
                </c:pt>
                <c:pt idx="6">
                  <c:v>58</c:v>
                </c:pt>
                <c:pt idx="8">
                  <c:v>62</c:v>
                </c:pt>
                <c:pt idx="9">
                  <c:v>54</c:v>
                </c:pt>
                <c:pt idx="11">
                  <c:v>31</c:v>
                </c:pt>
                <c:pt idx="12">
                  <c:v>38</c:v>
                </c:pt>
                <c:pt idx="13">
                  <c:v>46</c:v>
                </c:pt>
                <c:pt idx="15">
                  <c:v>28</c:v>
                </c:pt>
                <c:pt idx="16">
                  <c:v>34</c:v>
                </c:pt>
                <c:pt idx="17">
                  <c:v>38</c:v>
                </c:pt>
                <c:pt idx="19">
                  <c:v>26</c:v>
                </c:pt>
                <c:pt idx="20">
                  <c:v>35</c:v>
                </c:pt>
                <c:pt idx="21">
                  <c:v>38</c:v>
                </c:pt>
                <c:pt idx="23">
                  <c:v>28</c:v>
                </c:pt>
                <c:pt idx="24">
                  <c:v>43</c:v>
                </c:pt>
                <c:pt idx="25">
                  <c:v>38</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9483155548441852"/>
          <c:y val="2.6581367812113683E-2"/>
          <c:w val="0.69703613548252119"/>
          <c:h val="5.05871780386527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04021778854057"/>
          <c:y val="0.11535457394557878"/>
          <c:w val="0.61226605585943572"/>
          <c:h val="0.81537784453457962"/>
        </c:manualLayout>
      </c:layout>
      <c:barChart>
        <c:barDir val="bar"/>
        <c:grouping val="stacked"/>
        <c:varyColors val="0"/>
        <c:ser>
          <c:idx val="0"/>
          <c:order val="0"/>
          <c:tx>
            <c:strRef>
              <c:f>Sheet1!$B$1</c:f>
              <c:strCache>
                <c:ptCount val="1"/>
                <c:pt idx="0">
                  <c:v>A great deal/quite a bit </c:v>
                </c:pt>
              </c:strCache>
            </c:strRef>
          </c:tx>
          <c:spPr>
            <a:solidFill>
              <a:srgbClr val="5831B8"/>
            </a:solidFill>
            <a:ln>
              <a:noFill/>
            </a:ln>
            <a:effectLst/>
          </c:spPr>
          <c:invertIfNegative val="0"/>
          <c:dLbls>
            <c:dLbl>
              <c:idx val="2"/>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0D-4862-882A-C4994A6295B7}"/>
                </c:ext>
              </c:extLst>
            </c:dLbl>
            <c:dLbl>
              <c:idx val="3"/>
              <c:tx>
                <c:rich>
                  <a:bodyPr/>
                  <a:lstStyle/>
                  <a:p>
                    <a:fld id="{CCB127DE-E966-4037-997A-73CDE80966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0D-4862-882A-C4994A6295B7}"/>
                </c:ext>
              </c:extLst>
            </c:dLbl>
            <c:dLbl>
              <c:idx val="4"/>
              <c:tx>
                <c:rich>
                  <a:bodyPr/>
                  <a:lstStyle/>
                  <a:p>
                    <a:fld id="{E525B1D9-5958-47EB-96E0-599041D91CD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2F-42E5-9D83-0D9E04387424}"/>
                </c:ext>
              </c:extLst>
            </c:dLbl>
            <c:dLbl>
              <c:idx val="5"/>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2F-42E5-9D83-0D9E04387424}"/>
                </c:ext>
              </c:extLst>
            </c:dLbl>
            <c:dLbl>
              <c:idx val="6"/>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0D-4862-882A-C4994A6295B7}"/>
                </c:ext>
              </c:extLst>
            </c:dLbl>
            <c:dLbl>
              <c:idx val="7"/>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F-42E5-9D83-0D9E04387424}"/>
                </c:ext>
              </c:extLst>
            </c:dLbl>
            <c:dLbl>
              <c:idx val="11"/>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5B-46E1-98EE-458BD3AB973B}"/>
                </c:ext>
              </c:extLst>
            </c:dLbl>
            <c:dLbl>
              <c:idx val="12"/>
              <c:tx>
                <c:rich>
                  <a:bodyPr/>
                  <a:lstStyle/>
                  <a:p>
                    <a:fld id="{3FB00252-C6FD-4A3C-91F5-27D9425BA8C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5B-46E1-98EE-458BD3AB973B}"/>
                </c:ext>
              </c:extLst>
            </c:dLbl>
            <c:dLbl>
              <c:idx val="13"/>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5B-46E1-98EE-458BD3AB973B}"/>
                </c:ext>
              </c:extLst>
            </c:dLbl>
            <c:dLbl>
              <c:idx val="14"/>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5B-46E1-98EE-458BD3AB973B}"/>
                </c:ext>
              </c:extLst>
            </c:dLbl>
            <c:spPr>
              <a:noFill/>
              <a:ln>
                <a:noFill/>
              </a:ln>
              <a:effectLst/>
            </c:spPr>
            <c:txPr>
              <a:bodyPr rot="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 artificial intelligence, or AI, chatbot</c:v>
                </c:pt>
                <c:pt idx="1">
                  <c:v>Businesses</c:v>
                </c:pt>
                <c:pt idx="2">
                  <c:v>Social media</c:v>
                </c:pt>
                <c:pt idx="3">
                  <c:v>Online-only news sites</c:v>
                </c:pt>
                <c:pt idx="4">
                  <c:v>YouTube/other online video-sharing platforms</c:v>
                </c:pt>
                <c:pt idx="5">
                  <c:v>Podcasts</c:v>
                </c:pt>
                <c:pt idx="6">
                  <c:v>Local newspapers</c:v>
                </c:pt>
                <c:pt idx="7">
                  <c:v>Cable news networks </c:v>
                </c:pt>
                <c:pt idx="8">
                  <c:v>Federal government agencies</c:v>
                </c:pt>
                <c:pt idx="9">
                  <c:v>National newspapers</c:v>
                </c:pt>
                <c:pt idx="10">
                  <c:v>Your state government</c:v>
                </c:pt>
                <c:pt idx="11">
                  <c:v>The president</c:v>
                </c:pt>
                <c:pt idx="12">
                  <c:v>Local TV news</c:v>
                </c:pt>
                <c:pt idx="13">
                  <c:v>National TV news networks </c:v>
                </c:pt>
                <c:pt idx="14">
                  <c:v>Public TV or radio</c:v>
                </c:pt>
              </c:strCache>
            </c:strRef>
          </c:cat>
          <c:val>
            <c:numRef>
              <c:f>Sheet1!$B$2:$B$16</c:f>
              <c:numCache>
                <c:formatCode>General</c:formatCode>
                <c:ptCount val="15"/>
                <c:pt idx="0">
                  <c:v>3</c:v>
                </c:pt>
                <c:pt idx="1">
                  <c:v>7</c:v>
                </c:pt>
                <c:pt idx="2">
                  <c:v>10</c:v>
                </c:pt>
                <c:pt idx="3">
                  <c:v>11</c:v>
                </c:pt>
                <c:pt idx="4">
                  <c:v>11</c:v>
                </c:pt>
                <c:pt idx="5">
                  <c:v>12</c:v>
                </c:pt>
                <c:pt idx="6">
                  <c:v>16</c:v>
                </c:pt>
                <c:pt idx="7">
                  <c:v>17</c:v>
                </c:pt>
                <c:pt idx="8">
                  <c:v>18</c:v>
                </c:pt>
                <c:pt idx="9">
                  <c:v>18</c:v>
                </c:pt>
                <c:pt idx="10">
                  <c:v>17</c:v>
                </c:pt>
                <c:pt idx="11">
                  <c:v>19</c:v>
                </c:pt>
                <c:pt idx="12">
                  <c:v>21</c:v>
                </c:pt>
                <c:pt idx="13">
                  <c:v>22</c:v>
                </c:pt>
                <c:pt idx="14">
                  <c:v>23</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 moderate amount</c:v>
                </c:pt>
              </c:strCache>
            </c:strRef>
          </c:tx>
          <c:spPr>
            <a:solidFill>
              <a:srgbClr val="A56EFF"/>
            </a:solidFill>
            <a:ln>
              <a:noFill/>
            </a:ln>
            <a:effectLst/>
          </c:spPr>
          <c:invertIfNegative val="0"/>
          <c:dLbls>
            <c:dLbl>
              <c:idx val="2"/>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0D-4862-882A-C4994A6295B7}"/>
                </c:ext>
              </c:extLst>
            </c:dLbl>
            <c:dLbl>
              <c:idx val="3"/>
              <c:tx>
                <c:rich>
                  <a:bodyPr/>
                  <a:lstStyle/>
                  <a:p>
                    <a:fld id="{5DE87BCE-6EFD-4D5F-A6F5-ECD02280AEE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90D-4862-882A-C4994A6295B7}"/>
                </c:ext>
              </c:extLst>
            </c:dLbl>
            <c:dLbl>
              <c:idx val="4"/>
              <c:tx>
                <c:rich>
                  <a:bodyPr/>
                  <a:lstStyle/>
                  <a:p>
                    <a:fld id="{8E0587F2-8389-4BA8-AAC5-F02E64B2CC7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2F-42E5-9D83-0D9E04387424}"/>
                </c:ext>
              </c:extLst>
            </c:dLbl>
            <c:dLbl>
              <c:idx val="5"/>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2F-42E5-9D83-0D9E04387424}"/>
                </c:ext>
              </c:extLst>
            </c:dLbl>
            <c:dLbl>
              <c:idx val="6"/>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0D-4862-882A-C4994A6295B7}"/>
                </c:ext>
              </c:extLst>
            </c:dLbl>
            <c:dLbl>
              <c:idx val="7"/>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F-42E5-9D83-0D9E04387424}"/>
                </c:ext>
              </c:extLst>
            </c:dLbl>
            <c:dLbl>
              <c:idx val="11"/>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15B-46E1-98EE-458BD3AB973B}"/>
                </c:ext>
              </c:extLst>
            </c:dLbl>
            <c:dLbl>
              <c:idx val="12"/>
              <c:tx>
                <c:rich>
                  <a:bodyPr/>
                  <a:lstStyle/>
                  <a:p>
                    <a:fld id="{D5744BD9-FC07-42DC-862D-E0CA4A66A2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15B-46E1-98EE-458BD3AB973B}"/>
                </c:ext>
              </c:extLst>
            </c:dLbl>
            <c:dLbl>
              <c:idx val="13"/>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15B-46E1-98EE-458BD3AB973B}"/>
                </c:ext>
              </c:extLst>
            </c:dLbl>
            <c:dLbl>
              <c:idx val="14"/>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15B-46E1-98EE-458BD3AB973B}"/>
                </c:ext>
              </c:extLst>
            </c:dLbl>
            <c:spPr>
              <a:noFill/>
              <a:ln>
                <a:noFill/>
              </a:ln>
              <a:effectLst/>
            </c:spPr>
            <c:txPr>
              <a:bodyPr rot="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 artificial intelligence, or AI, chatbot</c:v>
                </c:pt>
                <c:pt idx="1">
                  <c:v>Businesses</c:v>
                </c:pt>
                <c:pt idx="2">
                  <c:v>Social media</c:v>
                </c:pt>
                <c:pt idx="3">
                  <c:v>Online-only news sites</c:v>
                </c:pt>
                <c:pt idx="4">
                  <c:v>YouTube/other online video-sharing platforms</c:v>
                </c:pt>
                <c:pt idx="5">
                  <c:v>Podcasts</c:v>
                </c:pt>
                <c:pt idx="6">
                  <c:v>Local newspapers</c:v>
                </c:pt>
                <c:pt idx="7">
                  <c:v>Cable news networks </c:v>
                </c:pt>
                <c:pt idx="8">
                  <c:v>Federal government agencies</c:v>
                </c:pt>
                <c:pt idx="9">
                  <c:v>National newspapers</c:v>
                </c:pt>
                <c:pt idx="10">
                  <c:v>Your state government</c:v>
                </c:pt>
                <c:pt idx="11">
                  <c:v>The president</c:v>
                </c:pt>
                <c:pt idx="12">
                  <c:v>Local TV news</c:v>
                </c:pt>
                <c:pt idx="13">
                  <c:v>National TV news networks </c:v>
                </c:pt>
                <c:pt idx="14">
                  <c:v>Public TV or radio</c:v>
                </c:pt>
              </c:strCache>
            </c:strRef>
          </c:cat>
          <c:val>
            <c:numRef>
              <c:f>Sheet1!$C$2:$C$16</c:f>
              <c:numCache>
                <c:formatCode>General</c:formatCode>
                <c:ptCount val="15"/>
                <c:pt idx="0">
                  <c:v>15</c:v>
                </c:pt>
                <c:pt idx="1">
                  <c:v>31</c:v>
                </c:pt>
                <c:pt idx="2">
                  <c:v>23</c:v>
                </c:pt>
                <c:pt idx="3">
                  <c:v>28</c:v>
                </c:pt>
                <c:pt idx="4">
                  <c:v>24</c:v>
                </c:pt>
                <c:pt idx="5">
                  <c:v>23</c:v>
                </c:pt>
                <c:pt idx="6">
                  <c:v>37</c:v>
                </c:pt>
                <c:pt idx="7">
                  <c:v>30</c:v>
                </c:pt>
                <c:pt idx="8">
                  <c:v>30</c:v>
                </c:pt>
                <c:pt idx="9">
                  <c:v>32</c:v>
                </c:pt>
                <c:pt idx="10">
                  <c:v>34</c:v>
                </c:pt>
                <c:pt idx="11">
                  <c:v>25</c:v>
                </c:pt>
                <c:pt idx="12">
                  <c:v>39</c:v>
                </c:pt>
                <c:pt idx="13">
                  <c:v>32</c:v>
                </c:pt>
                <c:pt idx="14">
                  <c:v>30</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Only a little/not at all</c:v>
                </c:pt>
              </c:strCache>
            </c:strRef>
          </c:tx>
          <c:spPr>
            <a:solidFill>
              <a:srgbClr val="C099FF"/>
            </a:solidFill>
            <a:ln>
              <a:noFill/>
            </a:ln>
            <a:effectLst/>
          </c:spPr>
          <c:invertIfNegative val="0"/>
          <c:dLbls>
            <c:dLbl>
              <c:idx val="2"/>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0D-4862-882A-C4994A6295B7}"/>
                </c:ext>
              </c:extLst>
            </c:dLbl>
            <c:dLbl>
              <c:idx val="3"/>
              <c:tx>
                <c:rich>
                  <a:bodyPr/>
                  <a:lstStyle/>
                  <a:p>
                    <a:fld id="{9BC012A4-A026-4327-8A63-07E111EB335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0D-4862-882A-C4994A6295B7}"/>
                </c:ext>
              </c:extLst>
            </c:dLbl>
            <c:dLbl>
              <c:idx val="4"/>
              <c:tx>
                <c:rich>
                  <a:bodyPr/>
                  <a:lstStyle/>
                  <a:p>
                    <a:fld id="{BBE6A1E8-3D7A-4BC4-936E-60422FF49AA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2F-42E5-9D83-0D9E04387424}"/>
                </c:ext>
              </c:extLst>
            </c:dLbl>
            <c:dLbl>
              <c:idx val="5"/>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2F-42E5-9D83-0D9E04387424}"/>
                </c:ext>
              </c:extLst>
            </c:dLbl>
            <c:dLbl>
              <c:idx val="6"/>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0D-4862-882A-C4994A6295B7}"/>
                </c:ext>
              </c:extLst>
            </c:dLbl>
            <c:dLbl>
              <c:idx val="7"/>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02F-42E5-9D83-0D9E04387424}"/>
                </c:ext>
              </c:extLst>
            </c:dLbl>
            <c:dLbl>
              <c:idx val="11"/>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15B-46E1-98EE-458BD3AB973B}"/>
                </c:ext>
              </c:extLst>
            </c:dLbl>
            <c:dLbl>
              <c:idx val="12"/>
              <c:tx>
                <c:rich>
                  <a:bodyPr/>
                  <a:lstStyle/>
                  <a:p>
                    <a:fld id="{8AADAE9B-9223-4BE7-B0A1-115A9B023E6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15B-46E1-98EE-458BD3AB973B}"/>
                </c:ext>
              </c:extLst>
            </c:dLbl>
            <c:dLbl>
              <c:idx val="13"/>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15B-46E1-98EE-458BD3AB973B}"/>
                </c:ext>
              </c:extLst>
            </c:dLbl>
            <c:dLbl>
              <c:idx val="14"/>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15B-46E1-98EE-458BD3AB973B}"/>
                </c:ext>
              </c:extLst>
            </c:dLbl>
            <c:spPr>
              <a:noFill/>
              <a:ln>
                <a:noFill/>
              </a:ln>
              <a:effectLst/>
            </c:spPr>
            <c:txPr>
              <a:bodyPr rot="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 artificial intelligence, or AI, chatbot</c:v>
                </c:pt>
                <c:pt idx="1">
                  <c:v>Businesses</c:v>
                </c:pt>
                <c:pt idx="2">
                  <c:v>Social media</c:v>
                </c:pt>
                <c:pt idx="3">
                  <c:v>Online-only news sites</c:v>
                </c:pt>
                <c:pt idx="4">
                  <c:v>YouTube/other online video-sharing platforms</c:v>
                </c:pt>
                <c:pt idx="5">
                  <c:v>Podcasts</c:v>
                </c:pt>
                <c:pt idx="6">
                  <c:v>Local newspapers</c:v>
                </c:pt>
                <c:pt idx="7">
                  <c:v>Cable news networks </c:v>
                </c:pt>
                <c:pt idx="8">
                  <c:v>Federal government agencies</c:v>
                </c:pt>
                <c:pt idx="9">
                  <c:v>National newspapers</c:v>
                </c:pt>
                <c:pt idx="10">
                  <c:v>Your state government</c:v>
                </c:pt>
                <c:pt idx="11">
                  <c:v>The president</c:v>
                </c:pt>
                <c:pt idx="12">
                  <c:v>Local TV news</c:v>
                </c:pt>
                <c:pt idx="13">
                  <c:v>National TV news networks </c:v>
                </c:pt>
                <c:pt idx="14">
                  <c:v>Public TV or radio</c:v>
                </c:pt>
              </c:strCache>
            </c:strRef>
          </c:cat>
          <c:val>
            <c:numRef>
              <c:f>Sheet1!$D$2:$D$16</c:f>
              <c:numCache>
                <c:formatCode>General</c:formatCode>
                <c:ptCount val="15"/>
                <c:pt idx="0">
                  <c:v>81</c:v>
                </c:pt>
                <c:pt idx="1">
                  <c:v>61</c:v>
                </c:pt>
                <c:pt idx="2">
                  <c:v>66</c:v>
                </c:pt>
                <c:pt idx="3">
                  <c:v>61</c:v>
                </c:pt>
                <c:pt idx="4">
                  <c:v>63</c:v>
                </c:pt>
                <c:pt idx="5">
                  <c:v>64</c:v>
                </c:pt>
                <c:pt idx="6">
                  <c:v>47</c:v>
                </c:pt>
                <c:pt idx="7">
                  <c:v>53</c:v>
                </c:pt>
                <c:pt idx="8">
                  <c:v>51</c:v>
                </c:pt>
                <c:pt idx="9">
                  <c:v>50</c:v>
                </c:pt>
                <c:pt idx="10">
                  <c:v>47</c:v>
                </c:pt>
                <c:pt idx="11">
                  <c:v>55</c:v>
                </c:pt>
                <c:pt idx="12">
                  <c:v>39</c:v>
                </c:pt>
                <c:pt idx="13">
                  <c:v>45</c:v>
                </c:pt>
                <c:pt idx="14">
                  <c:v>46</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5264555972969632"/>
          <c:y val="3.3830831760871961E-2"/>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669700738222984"/>
          <c:y val="9.6322254359779508E-2"/>
          <c:w val="0.70855659000850246"/>
          <c:h val="0.8048320960310934"/>
        </c:manualLayout>
      </c:layout>
      <c:scatterChart>
        <c:scatterStyle val="lineMarker"/>
        <c:varyColors val="0"/>
        <c:ser>
          <c:idx val="0"/>
          <c:order val="0"/>
          <c:tx>
            <c:strRef>
              <c:f>Sheet1!$B$1</c:f>
              <c:strCache>
                <c:ptCount val="1"/>
                <c:pt idx="0">
                  <c:v>A great deal/quite a bit of trust</c:v>
                </c:pt>
              </c:strCache>
            </c:strRef>
          </c:tx>
          <c:spPr>
            <a:ln w="25400" cap="rnd">
              <a:noFill/>
              <a:round/>
            </a:ln>
            <a:effectLst/>
          </c:spPr>
          <c:marker>
            <c:symbol val="circle"/>
            <c:size val="10"/>
            <c:spPr>
              <a:solidFill>
                <a:schemeClr val="accent1"/>
              </a:solidFill>
              <a:ln w="9525">
                <a:solidFill>
                  <a:schemeClr val="accent1"/>
                </a:solidFill>
              </a:ln>
              <a:effectLst/>
            </c:spPr>
          </c:marker>
          <c:dLbls>
            <c:dLbl>
              <c:idx val="0"/>
              <c:layout>
                <c:manualLayout>
                  <c:x val="-3.4622425207601462E-2"/>
                  <c:y val="3.0250100315063607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B2-4659-9991-E602BD0BE931}"/>
                </c:ext>
              </c:extLst>
            </c:dLbl>
            <c:dLbl>
              <c:idx val="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7B2-4659-9991-E602BD0BE931}"/>
                </c:ext>
              </c:extLst>
            </c:dLbl>
            <c:dLbl>
              <c:idx val="7"/>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B2-4659-9991-E602BD0BE931}"/>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44-4DB2-8E42-2C24B70FFFA3}"/>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44-4DB2-8E42-2C24B70FFFA3}"/>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44-4DB2-8E42-2C24B70FFFA3}"/>
                </c:ext>
              </c:extLst>
            </c:dLbl>
            <c:dLbl>
              <c:idx val="1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44-4DB2-8E42-2C24B70FFFA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43D70"/>
                    </a:solidFill>
                    <a:latin typeface="+mn-lt"/>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errBars>
            <c:errDir val="x"/>
            <c:errBarType val="plus"/>
            <c:errValType val="cust"/>
            <c:noEndCap val="1"/>
            <c:plus>
              <c:numRef>
                <c:f>Sheet1!$E$2:$E$16</c:f>
                <c:numCache>
                  <c:formatCode>General</c:formatCode>
                  <c:ptCount val="15"/>
                  <c:pt idx="0">
                    <c:v>30</c:v>
                  </c:pt>
                  <c:pt idx="1">
                    <c:v>17</c:v>
                  </c:pt>
                  <c:pt idx="2">
                    <c:v>14</c:v>
                  </c:pt>
                  <c:pt idx="3">
                    <c:v>14</c:v>
                  </c:pt>
                  <c:pt idx="4">
                    <c:v>16</c:v>
                  </c:pt>
                  <c:pt idx="5">
                    <c:v>12</c:v>
                  </c:pt>
                  <c:pt idx="6">
                    <c:v>0</c:v>
                  </c:pt>
                  <c:pt idx="7">
                    <c:v>-1</c:v>
                  </c:pt>
                  <c:pt idx="8">
                    <c:v>-3</c:v>
                  </c:pt>
                  <c:pt idx="9">
                    <c:v>-5</c:v>
                  </c:pt>
                  <c:pt idx="10">
                    <c:v>1</c:v>
                  </c:pt>
                  <c:pt idx="11">
                    <c:v>-7</c:v>
                  </c:pt>
                  <c:pt idx="12">
                    <c:v>3</c:v>
                  </c:pt>
                  <c:pt idx="13">
                    <c:v>-10</c:v>
                  </c:pt>
                  <c:pt idx="14">
                    <c:v>3</c:v>
                  </c:pt>
                </c:numCache>
              </c:numRef>
            </c:plus>
            <c:minus>
              <c:numRef>
                <c:f>Sheet1!$E$2:$E$16</c:f>
                <c:numCache>
                  <c:formatCode>General</c:formatCode>
                  <c:ptCount val="15"/>
                  <c:pt idx="0">
                    <c:v>30</c:v>
                  </c:pt>
                  <c:pt idx="1">
                    <c:v>17</c:v>
                  </c:pt>
                  <c:pt idx="2">
                    <c:v>14</c:v>
                  </c:pt>
                  <c:pt idx="3">
                    <c:v>14</c:v>
                  </c:pt>
                  <c:pt idx="4">
                    <c:v>16</c:v>
                  </c:pt>
                  <c:pt idx="5">
                    <c:v>12</c:v>
                  </c:pt>
                  <c:pt idx="6">
                    <c:v>0</c:v>
                  </c:pt>
                  <c:pt idx="7">
                    <c:v>-1</c:v>
                  </c:pt>
                  <c:pt idx="8">
                    <c:v>-3</c:v>
                  </c:pt>
                  <c:pt idx="9">
                    <c:v>-5</c:v>
                  </c:pt>
                  <c:pt idx="10">
                    <c:v>1</c:v>
                  </c:pt>
                  <c:pt idx="11">
                    <c:v>-7</c:v>
                  </c:pt>
                  <c:pt idx="12">
                    <c:v>3</c:v>
                  </c:pt>
                  <c:pt idx="13">
                    <c:v>-10</c:v>
                  </c:pt>
                  <c:pt idx="14">
                    <c:v>3</c:v>
                  </c:pt>
                </c:numCache>
              </c:numRef>
            </c:minus>
            <c:spPr>
              <a:noFill/>
              <a:ln w="12700" cap="flat" cmpd="sng" algn="ctr">
                <a:solidFill>
                  <a:schemeClr val="tx1"/>
                </a:solidFill>
                <a:round/>
              </a:ln>
              <a:effectLst/>
            </c:spPr>
          </c:errBars>
          <c:xVal>
            <c:numRef>
              <c:f>Sheet1!$B$2:$B$16</c:f>
              <c:numCache>
                <c:formatCode>General</c:formatCode>
                <c:ptCount val="15"/>
                <c:pt idx="0">
                  <c:v>10</c:v>
                </c:pt>
                <c:pt idx="1">
                  <c:v>21</c:v>
                </c:pt>
                <c:pt idx="2">
                  <c:v>22</c:v>
                </c:pt>
                <c:pt idx="3">
                  <c:v>17</c:v>
                </c:pt>
                <c:pt idx="4">
                  <c:v>11</c:v>
                </c:pt>
                <c:pt idx="5">
                  <c:v>11</c:v>
                </c:pt>
                <c:pt idx="6">
                  <c:v>23</c:v>
                </c:pt>
                <c:pt idx="7">
                  <c:v>16</c:v>
                </c:pt>
                <c:pt idx="8">
                  <c:v>18</c:v>
                </c:pt>
                <c:pt idx="9">
                  <c:v>19</c:v>
                </c:pt>
                <c:pt idx="10">
                  <c:v>12</c:v>
                </c:pt>
                <c:pt idx="11">
                  <c:v>17</c:v>
                </c:pt>
                <c:pt idx="12">
                  <c:v>7</c:v>
                </c:pt>
                <c:pt idx="13">
                  <c:v>18</c:v>
                </c:pt>
                <c:pt idx="14">
                  <c:v>3</c:v>
                </c:pt>
              </c:numCache>
            </c:numRef>
          </c:xVal>
          <c:yVal>
            <c:numRef>
              <c:f>Sheet1!$D$2:$D$16</c:f>
              <c:numCache>
                <c:formatCode>General</c:formatCode>
                <c:ptCount val="15"/>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numCache>
            </c:numRef>
          </c:yVal>
          <c:smooth val="0"/>
          <c:extLst>
            <c:ext xmlns:c16="http://schemas.microsoft.com/office/drawing/2014/chart" uri="{C3380CC4-5D6E-409C-BE32-E72D297353CC}">
              <c16:uniqueId val="{00000000-E7B2-4659-9991-E602BD0BE931}"/>
            </c:ext>
          </c:extLst>
        </c:ser>
        <c:ser>
          <c:idx val="1"/>
          <c:order val="1"/>
          <c:tx>
            <c:strRef>
              <c:f>Sheet1!$C$1</c:f>
              <c:strCache>
                <c:ptCount val="1"/>
                <c:pt idx="0">
                  <c:v>Several times a day/once a day</c:v>
                </c:pt>
              </c:strCache>
            </c:strRef>
          </c:tx>
          <c:spPr>
            <a:ln w="25400" cap="rnd">
              <a:noFill/>
              <a:round/>
            </a:ln>
            <a:effectLst/>
          </c:spPr>
          <c:marker>
            <c:symbol val="circle"/>
            <c:size val="10"/>
            <c:spPr>
              <a:solidFill>
                <a:schemeClr val="accent2"/>
              </a:solidFill>
              <a:ln w="9525">
                <a:solidFill>
                  <a:schemeClr val="accent2"/>
                </a:solidFill>
              </a:ln>
              <a:effectLst/>
            </c:spPr>
          </c:marker>
          <c:dPt>
            <c:idx val="6"/>
            <c:marker>
              <c:symbol val="circle"/>
              <c:size val="9"/>
              <c:spPr>
                <a:solidFill>
                  <a:schemeClr val="accent2"/>
                </a:solidFill>
                <a:ln w="9525">
                  <a:solidFill>
                    <a:schemeClr val="accent2"/>
                  </a:solidFill>
                </a:ln>
                <a:effectLst/>
              </c:spPr>
            </c:marker>
            <c:bubble3D val="0"/>
            <c:extLst>
              <c:ext xmlns:c16="http://schemas.microsoft.com/office/drawing/2014/chart" uri="{C3380CC4-5D6E-409C-BE32-E72D297353CC}">
                <c16:uniqueId val="{00000035-E7B2-4659-9991-E602BD0BE931}"/>
              </c:ext>
            </c:extLst>
          </c:dPt>
          <c:dPt>
            <c:idx val="8"/>
            <c:marker>
              <c:symbol val="circle"/>
              <c:size val="10"/>
              <c:spPr>
                <a:solidFill>
                  <a:schemeClr val="accent2"/>
                </a:solidFill>
                <a:ln w="6350">
                  <a:solidFill>
                    <a:schemeClr val="accent2"/>
                  </a:solidFill>
                </a:ln>
                <a:effectLst/>
              </c:spPr>
            </c:marker>
            <c:bubble3D val="0"/>
            <c:extLst>
              <c:ext xmlns:c16="http://schemas.microsoft.com/office/drawing/2014/chart" uri="{C3380CC4-5D6E-409C-BE32-E72D297353CC}">
                <c16:uniqueId val="{0000001D-E7B2-4659-9991-E602BD0BE931}"/>
              </c:ext>
            </c:extLst>
          </c:dPt>
          <c:dLbls>
            <c:dLbl>
              <c:idx val="0"/>
              <c:layout>
                <c:manualLayout>
                  <c:x val="1.0343633765057835E-3"/>
                  <c:y val="-2.9448660535016805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7B2-4659-9991-E602BD0BE931}"/>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A-E7B2-4659-9991-E602BD0BE931}"/>
                </c:ext>
              </c:extLst>
            </c:dLbl>
            <c:dLbl>
              <c:idx val="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8-E7B2-4659-9991-E602BD0BE931}"/>
                </c:ext>
              </c:extLst>
            </c:dLbl>
            <c:dLbl>
              <c:idx val="5"/>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7B2-4659-9991-E602BD0BE931}"/>
                </c:ext>
              </c:extLst>
            </c:dLbl>
            <c:dLbl>
              <c:idx val="6"/>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5-E7B2-4659-9991-E602BD0BE931}"/>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4-E7B2-4659-9991-E602BD0BE931}"/>
                </c:ext>
              </c:extLst>
            </c:dLbl>
            <c:dLbl>
              <c:idx val="8"/>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7B2-4659-9991-E602BD0BE931}"/>
                </c:ext>
              </c:extLst>
            </c:dLbl>
            <c:dLbl>
              <c:idx val="9"/>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44-4DB2-8E42-2C24B70FFFA3}"/>
                </c:ext>
              </c:extLst>
            </c:dLbl>
            <c:dLbl>
              <c:idx val="11"/>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44-4DB2-8E42-2C24B70FFFA3}"/>
                </c:ext>
              </c:extLst>
            </c:dLbl>
            <c:dLbl>
              <c:idx val="13"/>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44-4DB2-8E42-2C24B70FFFA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C2D66"/>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Sheet1!$C$2:$C$16</c:f>
              <c:numCache>
                <c:formatCode>General</c:formatCode>
                <c:ptCount val="15"/>
                <c:pt idx="0">
                  <c:v>40</c:v>
                </c:pt>
                <c:pt idx="1">
                  <c:v>38</c:v>
                </c:pt>
                <c:pt idx="2">
                  <c:v>36</c:v>
                </c:pt>
                <c:pt idx="3">
                  <c:v>31</c:v>
                </c:pt>
                <c:pt idx="4">
                  <c:v>27</c:v>
                </c:pt>
                <c:pt idx="5">
                  <c:v>23</c:v>
                </c:pt>
                <c:pt idx="6">
                  <c:v>23</c:v>
                </c:pt>
                <c:pt idx="7">
                  <c:v>15</c:v>
                </c:pt>
                <c:pt idx="8">
                  <c:v>15</c:v>
                </c:pt>
                <c:pt idx="9">
                  <c:v>14</c:v>
                </c:pt>
                <c:pt idx="10">
                  <c:v>13</c:v>
                </c:pt>
                <c:pt idx="11">
                  <c:v>10</c:v>
                </c:pt>
                <c:pt idx="12">
                  <c:v>10</c:v>
                </c:pt>
                <c:pt idx="13">
                  <c:v>8</c:v>
                </c:pt>
                <c:pt idx="14">
                  <c:v>6</c:v>
                </c:pt>
              </c:numCache>
            </c:numRef>
          </c:xVal>
          <c:yVal>
            <c:numRef>
              <c:f>Sheet1!$D$2:$D$16</c:f>
              <c:numCache>
                <c:formatCode>General</c:formatCode>
                <c:ptCount val="15"/>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numCache>
            </c:numRef>
          </c:yVal>
          <c:smooth val="0"/>
          <c:extLst>
            <c:ext xmlns:c16="http://schemas.microsoft.com/office/drawing/2014/chart" uri="{C3380CC4-5D6E-409C-BE32-E72D297353CC}">
              <c16:uniqueId val="{00000002-E7B2-4659-9991-E602BD0BE931}"/>
            </c:ext>
          </c:extLst>
        </c:ser>
        <c:ser>
          <c:idx val="2"/>
          <c:order val="2"/>
          <c:tx>
            <c:strRef>
              <c:f>Sheet1!$F$1</c:f>
              <c:strCache>
                <c:ptCount val="1"/>
                <c:pt idx="0">
                  <c:v>labels</c:v>
                </c:pt>
              </c:strCache>
            </c:strRef>
          </c:tx>
          <c:spPr>
            <a:ln w="25400" cap="rnd">
              <a:noFill/>
              <a:round/>
            </a:ln>
            <a:effectLst/>
          </c:spPr>
          <c:marker>
            <c:symbol val="none"/>
          </c:marker>
          <c:dLbls>
            <c:dLbl>
              <c:idx val="0"/>
              <c:tx>
                <c:rich>
                  <a:bodyPr/>
                  <a:lstStyle/>
                  <a:p>
                    <a:fld id="{98B0BA43-7362-46B8-B30F-9E222F90D621}"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E7B2-4659-9991-E602BD0BE931}"/>
                </c:ext>
              </c:extLst>
            </c:dLbl>
            <c:dLbl>
              <c:idx val="1"/>
              <c:tx>
                <c:rich>
                  <a:bodyPr/>
                  <a:lstStyle/>
                  <a:p>
                    <a:fld id="{C2E68F9F-0B09-4296-9D80-C0539E7C6461}"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7B2-4659-9991-E602BD0BE931}"/>
                </c:ext>
              </c:extLst>
            </c:dLbl>
            <c:dLbl>
              <c:idx val="2"/>
              <c:tx>
                <c:rich>
                  <a:bodyPr/>
                  <a:lstStyle/>
                  <a:p>
                    <a:fld id="{3C431C1F-A15D-4083-B9C9-ADE37D4C1773}"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E7B2-4659-9991-E602BD0BE931}"/>
                </c:ext>
              </c:extLst>
            </c:dLbl>
            <c:dLbl>
              <c:idx val="3"/>
              <c:tx>
                <c:rich>
                  <a:bodyPr/>
                  <a:lstStyle/>
                  <a:p>
                    <a:fld id="{681618B5-45D8-4C2F-9F48-B9C2BD811E9A}"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E7B2-4659-9991-E602BD0BE931}"/>
                </c:ext>
              </c:extLst>
            </c:dLbl>
            <c:dLbl>
              <c:idx val="4"/>
              <c:tx>
                <c:rich>
                  <a:bodyPr/>
                  <a:lstStyle/>
                  <a:p>
                    <a:fld id="{EAE2CBE3-4846-44BF-A534-FC97E5F741CB}"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layout>
                    <c:manualLayout>
                      <c:w val="0.29554652166820067"/>
                      <c:h val="9.0418703929378189E-2"/>
                    </c:manualLayout>
                  </c15:layout>
                  <c15:dlblFieldTable/>
                  <c15:showDataLabelsRange val="1"/>
                </c:ext>
                <c:ext xmlns:c16="http://schemas.microsoft.com/office/drawing/2014/chart" uri="{C3380CC4-5D6E-409C-BE32-E72D297353CC}">
                  <c16:uniqueId val="{00000022-E7B2-4659-9991-E602BD0BE931}"/>
                </c:ext>
              </c:extLst>
            </c:dLbl>
            <c:dLbl>
              <c:idx val="5"/>
              <c:tx>
                <c:rich>
                  <a:bodyPr/>
                  <a:lstStyle/>
                  <a:p>
                    <a:fld id="{481450E2-82A8-4168-9899-EFAFC821489C}"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E7B2-4659-9991-E602BD0BE931}"/>
                </c:ext>
              </c:extLst>
            </c:dLbl>
            <c:dLbl>
              <c:idx val="6"/>
              <c:tx>
                <c:rich>
                  <a:bodyPr/>
                  <a:lstStyle/>
                  <a:p>
                    <a:fld id="{DE075DC4-AF1C-4049-9B2A-AD39B32558AB}"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E7B2-4659-9991-E602BD0BE931}"/>
                </c:ext>
              </c:extLst>
            </c:dLbl>
            <c:dLbl>
              <c:idx val="7"/>
              <c:tx>
                <c:rich>
                  <a:bodyPr/>
                  <a:lstStyle/>
                  <a:p>
                    <a:fld id="{782F8E8A-6E8F-48F7-9588-D4C23D9DE820}"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E7B2-4659-9991-E602BD0BE931}"/>
                </c:ext>
              </c:extLst>
            </c:dLbl>
            <c:dLbl>
              <c:idx val="8"/>
              <c:tx>
                <c:rich>
                  <a:bodyPr/>
                  <a:lstStyle/>
                  <a:p>
                    <a:fld id="{24388635-FB61-4910-B96E-72E1D9B5EC75}"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E7B2-4659-9991-E602BD0BE931}"/>
                </c:ext>
              </c:extLst>
            </c:dLbl>
            <c:dLbl>
              <c:idx val="9"/>
              <c:tx>
                <c:rich>
                  <a:bodyPr/>
                  <a:lstStyle/>
                  <a:p>
                    <a:fld id="{BCD0F1E4-59B9-4953-AF3A-E28CFF8FECE9}"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E7B2-4659-9991-E602BD0BE931}"/>
                </c:ext>
              </c:extLst>
            </c:dLbl>
            <c:dLbl>
              <c:idx val="10"/>
              <c:tx>
                <c:rich>
                  <a:bodyPr/>
                  <a:lstStyle/>
                  <a:p>
                    <a:fld id="{BE0D5724-8D60-4F12-BFF6-C469AF8A48C9}"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E7B2-4659-9991-E602BD0BE931}"/>
                </c:ext>
              </c:extLst>
            </c:dLbl>
            <c:dLbl>
              <c:idx val="11"/>
              <c:tx>
                <c:rich>
                  <a:bodyPr/>
                  <a:lstStyle/>
                  <a:p>
                    <a:fld id="{4B6A36DB-E492-4A0E-BA47-8FA7C71E3D5A}"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E7B2-4659-9991-E602BD0BE931}"/>
                </c:ext>
              </c:extLst>
            </c:dLbl>
            <c:dLbl>
              <c:idx val="12"/>
              <c:tx>
                <c:rich>
                  <a:bodyPr/>
                  <a:lstStyle/>
                  <a:p>
                    <a:fld id="{A0D40669-260F-4384-B259-34130A3147B6}"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E7B2-4659-9991-E602BD0BE931}"/>
                </c:ext>
              </c:extLst>
            </c:dLbl>
            <c:dLbl>
              <c:idx val="13"/>
              <c:tx>
                <c:rich>
                  <a:bodyPr/>
                  <a:lstStyle/>
                  <a:p>
                    <a:fld id="{60CCD144-8EEF-41A1-82EF-C5FF05AB9656}"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E7B2-4659-9991-E602BD0BE931}"/>
                </c:ext>
              </c:extLst>
            </c:dLbl>
            <c:dLbl>
              <c:idx val="14"/>
              <c:tx>
                <c:rich>
                  <a:bodyPr/>
                  <a:lstStyle/>
                  <a:p>
                    <a:fld id="{0506D292-913C-47E4-9E76-A5D767923376}"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E7B2-4659-9991-E602BD0BE93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Sheet1!$F$2:$F$16</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xVal>
          <c:yVal>
            <c:numRef>
              <c:f>Sheet1!$D$2:$D$16</c:f>
              <c:numCache>
                <c:formatCode>General</c:formatCode>
                <c:ptCount val="15"/>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numCache>
            </c:numRef>
          </c:yVal>
          <c:smooth val="0"/>
          <c:extLst>
            <c:ext xmlns:c15="http://schemas.microsoft.com/office/drawing/2012/chart" uri="{02D57815-91ED-43cb-92C2-25804820EDAC}">
              <c15:datalabelsRange>
                <c15:f>Sheet1!$A$2:$A$16</c15:f>
                <c15:dlblRangeCache>
                  <c:ptCount val="15"/>
                  <c:pt idx="0">
                    <c:v>Social media</c:v>
                  </c:pt>
                  <c:pt idx="1">
                    <c:v>Local TV news</c:v>
                  </c:pt>
                  <c:pt idx="2">
                    <c:v>National TV news networks </c:v>
                  </c:pt>
                  <c:pt idx="3">
                    <c:v>Cable news networks </c:v>
                  </c:pt>
                  <c:pt idx="4">
                    <c:v>YouTube/other online video-sharing platforms</c:v>
                  </c:pt>
                  <c:pt idx="5">
                    <c:v>Online-only news sites</c:v>
                  </c:pt>
                  <c:pt idx="6">
                    <c:v>Public TV or radio</c:v>
                  </c:pt>
                  <c:pt idx="7">
                    <c:v>Local newspapers</c:v>
                  </c:pt>
                  <c:pt idx="8">
                    <c:v>National newspapers</c:v>
                  </c:pt>
                  <c:pt idx="9">
                    <c:v>The president</c:v>
                  </c:pt>
                  <c:pt idx="10">
                    <c:v>Podcasts</c:v>
                  </c:pt>
                  <c:pt idx="11">
                    <c:v>Your state government</c:v>
                  </c:pt>
                  <c:pt idx="12">
                    <c:v>Businesses</c:v>
                  </c:pt>
                  <c:pt idx="13">
                    <c:v>Federal government agencies</c:v>
                  </c:pt>
                  <c:pt idx="14">
                    <c:v>An artificial intelligence, or AI, chatbot</c:v>
                  </c:pt>
                </c15:dlblRangeCache>
              </c15:datalabelsRange>
            </c:ext>
            <c:ext xmlns:c16="http://schemas.microsoft.com/office/drawing/2014/chart" uri="{C3380CC4-5D6E-409C-BE32-E72D297353CC}">
              <c16:uniqueId val="{00000005-E7B2-4659-9991-E602BD0BE931}"/>
            </c:ext>
          </c:extLst>
        </c:ser>
        <c:dLbls>
          <c:showLegendKey val="0"/>
          <c:showVal val="0"/>
          <c:showCatName val="0"/>
          <c:showSerName val="0"/>
          <c:showPercent val="0"/>
          <c:showBubbleSize val="0"/>
        </c:dLbls>
        <c:axId val="789969904"/>
        <c:axId val="789963664"/>
      </c:scatterChart>
      <c:valAx>
        <c:axId val="78996990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9963664"/>
        <c:crosses val="autoZero"/>
        <c:crossBetween val="midCat"/>
      </c:valAx>
      <c:valAx>
        <c:axId val="789963664"/>
        <c:scaling>
          <c:orientation val="minMax"/>
          <c:max val="15.2"/>
          <c:min val="0"/>
        </c:scaling>
        <c:delete val="0"/>
        <c:axPos val="l"/>
        <c:numFmt formatCode="General"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9969904"/>
        <c:crosses val="autoZero"/>
        <c:crossBetween val="midCat"/>
      </c:valAx>
      <c:spPr>
        <a:noFill/>
        <a:ln>
          <a:noFill/>
        </a:ln>
        <a:effectLst/>
      </c:spPr>
    </c:plotArea>
    <c:legend>
      <c:legendPos val="t"/>
      <c:legendEntry>
        <c:idx val="2"/>
        <c:delete val="1"/>
      </c:legendEntry>
      <c:layout>
        <c:manualLayout>
          <c:xMode val="edge"/>
          <c:yMode val="edge"/>
          <c:x val="0.23760664668999359"/>
          <c:y val="1.7694462608488882E-2"/>
          <c:w val="0.5904036019322686"/>
          <c:h val="6.16340859440019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38248477186533"/>
          <c:y val="0.13309201289932635"/>
          <c:w val="0.67222989083770124"/>
          <c:h val="0.78890399981909953"/>
        </c:manualLayout>
      </c:layout>
      <c:barChart>
        <c:barDir val="bar"/>
        <c:grouping val="stacked"/>
        <c:varyColors val="0"/>
        <c:ser>
          <c:idx val="0"/>
          <c:order val="0"/>
          <c:tx>
            <c:strRef>
              <c:f>Sheet1!$B$1</c:f>
              <c:strCache>
                <c:ptCount val="1"/>
                <c:pt idx="0">
                  <c:v>Very/somewhat easy</c:v>
                </c:pt>
              </c:strCache>
            </c:strRef>
          </c:tx>
          <c:spPr>
            <a:solidFill>
              <a:srgbClr val="0151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Know if what candidates 
are saying is true or not</c:v>
                </c:pt>
                <c:pt idx="1">
                  <c:v>            Know if information                             
                           is true or not</c:v>
                </c:pt>
                <c:pt idx="2">
                  <c:v>        Find factual information about
 the candidates and their positions</c:v>
                </c:pt>
                <c:pt idx="3">
                  <c:v>Understand the difference 
between fact and opinion</c:v>
                </c:pt>
                <c:pt idx="4">
                  <c:v>           Find factual information 
about how to cast your ballot</c:v>
                </c:pt>
                <c:pt idx="5">
                  <c:v>         Find factual information 
about how to register to vote</c:v>
                </c:pt>
              </c:strCache>
            </c:strRef>
          </c:cat>
          <c:val>
            <c:numRef>
              <c:f>Sheet1!$B$2:$B$7</c:f>
              <c:numCache>
                <c:formatCode>General</c:formatCode>
                <c:ptCount val="6"/>
                <c:pt idx="0">
                  <c:v>36</c:v>
                </c:pt>
                <c:pt idx="1">
                  <c:v>38</c:v>
                </c:pt>
                <c:pt idx="2">
                  <c:v>45</c:v>
                </c:pt>
                <c:pt idx="3">
                  <c:v>57</c:v>
                </c:pt>
                <c:pt idx="4">
                  <c:v>63</c:v>
                </c:pt>
                <c:pt idx="5">
                  <c:v>71</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Neither easy nor difficult</c:v>
                </c:pt>
              </c:strCache>
            </c:strRef>
          </c:tx>
          <c:spPr>
            <a:solidFill>
              <a:srgbClr val="249EDC"/>
            </a:solidFill>
            <a:ln>
              <a:noFill/>
            </a:ln>
            <a:effectLst/>
          </c:spPr>
          <c:invertIfNegative val="0"/>
          <c:dLbls>
            <c:dLbl>
              <c:idx val="0"/>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9C4-4315-A5A7-0EFEBF3E3C18}"/>
                </c:ext>
              </c:extLst>
            </c:dLbl>
            <c:dLbl>
              <c:idx val="1"/>
              <c:tx>
                <c:rich>
                  <a:bodyPr/>
                  <a:lstStyle/>
                  <a:p>
                    <a:fld id="{61CD223B-9992-4649-A464-EA560564C2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2"/>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D0-4445-BB5A-FD1170C1BB8D}"/>
                </c:ext>
              </c:extLst>
            </c:dLbl>
            <c:dLbl>
              <c:idx val="3"/>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9C4-4315-A5A7-0EFEBF3E3C18}"/>
                </c:ext>
              </c:extLst>
            </c:dLbl>
            <c:dLbl>
              <c:idx val="4"/>
              <c:tx>
                <c:rich>
                  <a:bodyPr/>
                  <a:lstStyle/>
                  <a:p>
                    <a:fld id="{AF749B61-60E3-4CA4-9555-0EA71DABCD4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9C4-4315-A5A7-0EFEBF3E3C18}"/>
                </c:ext>
              </c:extLst>
            </c:dLbl>
            <c:dLbl>
              <c:idx val="5"/>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1A-493A-B7BF-F75664B14DD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Know if what candidates 
are saying is true or not</c:v>
                </c:pt>
                <c:pt idx="1">
                  <c:v>            Know if information                             
                           is true or not</c:v>
                </c:pt>
                <c:pt idx="2">
                  <c:v>        Find factual information about
 the candidates and their positions</c:v>
                </c:pt>
                <c:pt idx="3">
                  <c:v>Understand the difference 
between fact and opinion</c:v>
                </c:pt>
                <c:pt idx="4">
                  <c:v>           Find factual information 
about how to cast your ballot</c:v>
                </c:pt>
                <c:pt idx="5">
                  <c:v>         Find factual information 
about how to register to vote</c:v>
                </c:pt>
              </c:strCache>
            </c:strRef>
          </c:cat>
          <c:val>
            <c:numRef>
              <c:f>Sheet1!$C$2:$C$7</c:f>
              <c:numCache>
                <c:formatCode>General</c:formatCode>
                <c:ptCount val="6"/>
                <c:pt idx="0">
                  <c:v>25</c:v>
                </c:pt>
                <c:pt idx="1">
                  <c:v>27</c:v>
                </c:pt>
                <c:pt idx="2">
                  <c:v>26</c:v>
                </c:pt>
                <c:pt idx="3">
                  <c:v>23</c:v>
                </c:pt>
                <c:pt idx="4">
                  <c:v>23</c:v>
                </c:pt>
                <c:pt idx="5">
                  <c:v>20</c:v>
                </c:pt>
              </c:numCache>
            </c:numRef>
          </c:val>
          <c:extLst>
            <c:ext xmlns:c16="http://schemas.microsoft.com/office/drawing/2014/chart" uri="{C3380CC4-5D6E-409C-BE32-E72D297353CC}">
              <c16:uniqueId val="{00000000-89C4-4315-A5A7-0EFEBF3E3C18}"/>
            </c:ext>
          </c:extLst>
        </c:ser>
        <c:ser>
          <c:idx val="2"/>
          <c:order val="2"/>
          <c:tx>
            <c:strRef>
              <c:f>Sheet1!$D$1</c:f>
              <c:strCache>
                <c:ptCount val="1"/>
                <c:pt idx="0">
                  <c:v>Very/somewhat difficult</c:v>
                </c:pt>
              </c:strCache>
            </c:strRef>
          </c:tx>
          <c:spPr>
            <a:solidFill>
              <a:srgbClr val="86D2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Know if what candidates 
are saying is true or not</c:v>
                </c:pt>
                <c:pt idx="1">
                  <c:v>            Know if information                             
                           is true or not</c:v>
                </c:pt>
                <c:pt idx="2">
                  <c:v>        Find factual information about
 the candidates and their positions</c:v>
                </c:pt>
                <c:pt idx="3">
                  <c:v>Understand the difference 
between fact and opinion</c:v>
                </c:pt>
                <c:pt idx="4">
                  <c:v>           Find factual information 
about how to cast your ballot</c:v>
                </c:pt>
                <c:pt idx="5">
                  <c:v>         Find factual information 
about how to register to vote</c:v>
                </c:pt>
              </c:strCache>
            </c:strRef>
          </c:cat>
          <c:val>
            <c:numRef>
              <c:f>Sheet1!$D$2:$D$7</c:f>
              <c:numCache>
                <c:formatCode>General</c:formatCode>
                <c:ptCount val="6"/>
                <c:pt idx="0">
                  <c:v>39</c:v>
                </c:pt>
                <c:pt idx="1">
                  <c:v>34</c:v>
                </c:pt>
                <c:pt idx="2">
                  <c:v>27</c:v>
                </c:pt>
                <c:pt idx="3">
                  <c:v>19</c:v>
                </c:pt>
                <c:pt idx="4">
                  <c:v>13</c:v>
                </c:pt>
                <c:pt idx="5">
                  <c:v>8</c:v>
                </c:pt>
              </c:numCache>
            </c:numRef>
          </c:val>
          <c:extLst>
            <c:ext xmlns:c16="http://schemas.microsoft.com/office/drawing/2014/chart" uri="{C3380CC4-5D6E-409C-BE32-E72D297353CC}">
              <c16:uniqueId val="{00000000-0B59-47D7-AB38-93A2F3688230}"/>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7441320532730789"/>
          <c:y val="3.2479473074883261E-2"/>
          <c:w val="0.71930641882939195"/>
          <c:h val="7.93932623139105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74686415945735"/>
          <c:y val="0.13309201289932635"/>
          <c:w val="0.52476291847983481"/>
          <c:h val="0.78890399981909953"/>
        </c:manualLayout>
      </c:layout>
      <c:barChart>
        <c:barDir val="bar"/>
        <c:grouping val="clustered"/>
        <c:varyColors val="0"/>
        <c:ser>
          <c:idx val="0"/>
          <c:order val="0"/>
          <c:tx>
            <c:strRef>
              <c:f>Sheet1!$B$1</c:f>
              <c:strCache>
                <c:ptCount val="1"/>
                <c:pt idx="0">
                  <c:v>2024</c:v>
                </c:pt>
              </c:strCache>
            </c:strRef>
          </c:tx>
          <c:spPr>
            <a:solidFill>
              <a:srgbClr val="249EDC"/>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r>
                      <a:rPr lang="en-US" sz="1400" baseline="0">
                        <a:solidFill>
                          <a:schemeClr val="tx1"/>
                        </a:solidFill>
                      </a:rPr>
                      <a:t>&lt;1</a:t>
                    </a:r>
                    <a:endParaRPr lang="en-US" sz="14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3DD-4F20-B18A-03C00BFD76B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An artificial intelligence chatbot</c:v>
                </c:pt>
                <c:pt idx="1">
                  <c:v>Your local newspaper</c:v>
                </c:pt>
                <c:pt idx="2">
                  <c:v>A podcast</c:v>
                </c:pt>
                <c:pt idx="3">
                  <c:v>A candidate's website</c:v>
                </c:pt>
                <c:pt idx="4">
                  <c:v>National newspapers</c:v>
                </c:pt>
                <c:pt idx="5">
                  <c:v>A federal government agency</c:v>
                </c:pt>
                <c:pt idx="6">
                  <c:v>YouTube/other online video-sharing platforms</c:v>
                </c:pt>
                <c:pt idx="7">
                  <c:v>A friend or family member</c:v>
                </c:pt>
                <c:pt idx="8">
                  <c:v>An online-only news site</c:v>
                </c:pt>
                <c:pt idx="9">
                  <c:v>Your local TV news networks</c:v>
                </c:pt>
                <c:pt idx="10">
                  <c:v>Public TV or radio</c:v>
                </c:pt>
                <c:pt idx="11">
                  <c:v>Social media</c:v>
                </c:pt>
                <c:pt idx="12">
                  <c:v>National TV news networks</c:v>
                </c:pt>
                <c:pt idx="13">
                  <c:v>Cable news networks</c:v>
                </c:pt>
                <c:pt idx="14">
                  <c:v>An internet search</c:v>
                </c:pt>
              </c:strCache>
            </c:strRef>
          </c:cat>
          <c:val>
            <c:numRef>
              <c:f>Sheet1!$B$2:$B$16</c:f>
              <c:numCache>
                <c:formatCode>General</c:formatCode>
                <c:ptCount val="15"/>
                <c:pt idx="0">
                  <c:v>0.5</c:v>
                </c:pt>
                <c:pt idx="1">
                  <c:v>1</c:v>
                </c:pt>
                <c:pt idx="2">
                  <c:v>2</c:v>
                </c:pt>
                <c:pt idx="3">
                  <c:v>2</c:v>
                </c:pt>
                <c:pt idx="4">
                  <c:v>3</c:v>
                </c:pt>
                <c:pt idx="5">
                  <c:v>3</c:v>
                </c:pt>
                <c:pt idx="6">
                  <c:v>3</c:v>
                </c:pt>
                <c:pt idx="7">
                  <c:v>4</c:v>
                </c:pt>
                <c:pt idx="8">
                  <c:v>4</c:v>
                </c:pt>
                <c:pt idx="9">
                  <c:v>5</c:v>
                </c:pt>
                <c:pt idx="10">
                  <c:v>5</c:v>
                </c:pt>
                <c:pt idx="11">
                  <c:v>7</c:v>
                </c:pt>
                <c:pt idx="12">
                  <c:v>9</c:v>
                </c:pt>
                <c:pt idx="13">
                  <c:v>9</c:v>
                </c:pt>
                <c:pt idx="14">
                  <c:v>40</c:v>
                </c:pt>
              </c:numCache>
            </c:numRef>
          </c:val>
          <c:extLst>
            <c:ext xmlns:c16="http://schemas.microsoft.com/office/drawing/2014/chart" uri="{C3380CC4-5D6E-409C-BE32-E72D297353CC}">
              <c16:uniqueId val="{00000000-6C07-495C-9B8E-A7E20D97FF8F}"/>
            </c:ext>
          </c:extLst>
        </c:ser>
        <c:dLbls>
          <c:showLegendKey val="0"/>
          <c:showVal val="1"/>
          <c:showCatName val="0"/>
          <c:showSerName val="0"/>
          <c:showPercent val="0"/>
          <c:showBubbleSize val="0"/>
        </c:dLbls>
        <c:gapWidth val="5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65668775526718"/>
          <c:y val="0.11426833624402678"/>
          <c:w val="0.59546070804827633"/>
          <c:h val="0.76341985635780329"/>
        </c:manualLayout>
      </c:layout>
      <c:barChart>
        <c:barDir val="bar"/>
        <c:grouping val="stacked"/>
        <c:varyColors val="0"/>
        <c:ser>
          <c:idx val="0"/>
          <c:order val="0"/>
          <c:tx>
            <c:strRef>
              <c:f>Sheet1!$B$1</c:f>
              <c:strCache>
                <c:ptCount val="1"/>
                <c:pt idx="0">
                  <c:v>A great deal/quite a bit</c:v>
                </c:pt>
              </c:strCache>
            </c:strRef>
          </c:tx>
          <c:spPr>
            <a:solidFill>
              <a:srgbClr val="015193"/>
            </a:solidFill>
            <a:ln>
              <a:noFill/>
            </a:ln>
            <a:effectLst/>
          </c:spPr>
          <c:invertIfNegative val="0"/>
          <c:dLbls>
            <c:dLbl>
              <c:idx val="0"/>
              <c:tx>
                <c:rich>
                  <a:bodyPr/>
                  <a:lstStyle/>
                  <a:p>
                    <a:fld id="{69B846C4-07D3-4ABC-98CD-9ACB38F7634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2-4539-AFAB-B670844B8506}"/>
                </c:ext>
              </c:extLst>
            </c:dLbl>
            <c:dLbl>
              <c:idx val="1"/>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2-4539-AFAB-B670844B8506}"/>
                </c:ext>
              </c:extLst>
            </c:dLbl>
            <c:dLbl>
              <c:idx val="2"/>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02-4539-AFAB-B670844B8506}"/>
                </c:ext>
              </c:extLst>
            </c:dLbl>
            <c:dLbl>
              <c:idx val="3"/>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02-4539-AFAB-B670844B8506}"/>
                </c:ext>
              </c:extLst>
            </c:dLbl>
            <c:dLbl>
              <c:idx val="4"/>
              <c:tx>
                <c:rich>
                  <a:bodyPr/>
                  <a:lstStyle/>
                  <a:p>
                    <a:fld id="{CCB127DE-E966-4037-997A-73CDE80966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2F-42E5-9D83-0D9E04387424}"/>
                </c:ext>
              </c:extLst>
            </c:dLbl>
            <c:dLbl>
              <c:idx val="6"/>
              <c:tx>
                <c:rich>
                  <a:bodyPr/>
                  <a:lstStyle/>
                  <a:p>
                    <a:fld id="{E525B1D9-5958-47EB-96E0-599041D91CD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2F-42E5-9D83-0D9E04387424}"/>
                </c:ext>
              </c:extLst>
            </c:dLbl>
            <c:dLbl>
              <c:idx val="7"/>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F-42E5-9D83-0D9E04387424}"/>
                </c:ext>
              </c:extLst>
            </c:dLbl>
            <c:dLbl>
              <c:idx val="8"/>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27-A50E-1B49CEB61EBD}"/>
                </c:ext>
              </c:extLst>
            </c:dLbl>
            <c:dLbl>
              <c:idx val="9"/>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2F-42E5-9D83-0D9E043874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 artificial intelligence chatbot</c:v>
                </c:pt>
                <c:pt idx="1">
                  <c:v>Social media</c:v>
                </c:pt>
                <c:pt idx="2">
                  <c:v>Donald Trump and his campaign</c:v>
                </c:pt>
                <c:pt idx="3">
                  <c:v>Your local newspaper</c:v>
                </c:pt>
                <c:pt idx="4">
                  <c:v>Cable news networks</c:v>
                </c:pt>
                <c:pt idx="5">
                  <c:v>National newspapers</c:v>
                </c:pt>
                <c:pt idx="6">
                  <c:v>Your local TV news networks</c:v>
                </c:pt>
                <c:pt idx="7">
                  <c:v>Kamala Harris and her campaign</c:v>
                </c:pt>
                <c:pt idx="8">
                  <c:v>National TV news networks</c:v>
                </c:pt>
                <c:pt idx="9">
                  <c:v>Government certifications of election results</c:v>
                </c:pt>
              </c:strCache>
            </c:strRef>
          </c:cat>
          <c:val>
            <c:numRef>
              <c:f>Sheet1!$B$2:$B$11</c:f>
              <c:numCache>
                <c:formatCode>General</c:formatCode>
                <c:ptCount val="10"/>
                <c:pt idx="0">
                  <c:v>7</c:v>
                </c:pt>
                <c:pt idx="1">
                  <c:v>11</c:v>
                </c:pt>
                <c:pt idx="2">
                  <c:v>16</c:v>
                </c:pt>
                <c:pt idx="3">
                  <c:v>27</c:v>
                </c:pt>
                <c:pt idx="4">
                  <c:v>27</c:v>
                </c:pt>
                <c:pt idx="5">
                  <c:v>29</c:v>
                </c:pt>
                <c:pt idx="6">
                  <c:v>29</c:v>
                </c:pt>
                <c:pt idx="7">
                  <c:v>30</c:v>
                </c:pt>
                <c:pt idx="8">
                  <c:v>31</c:v>
                </c:pt>
                <c:pt idx="9">
                  <c:v>40</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 moderate amount</c:v>
                </c:pt>
              </c:strCache>
            </c:strRef>
          </c:tx>
          <c:spPr>
            <a:solidFill>
              <a:srgbClr val="249EDC"/>
            </a:solidFill>
            <a:ln>
              <a:noFill/>
            </a:ln>
            <a:effectLst/>
          </c:spPr>
          <c:invertIfNegative val="0"/>
          <c:dLbls>
            <c:dLbl>
              <c:idx val="0"/>
              <c:tx>
                <c:rich>
                  <a:bodyPr/>
                  <a:lstStyle/>
                  <a:p>
                    <a:fld id="{6079543D-A303-41DE-B45C-49272528943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2-4539-AFAB-B670844B8506}"/>
                </c:ext>
              </c:extLst>
            </c:dLbl>
            <c:dLbl>
              <c:idx val="1"/>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02-4539-AFAB-B670844B8506}"/>
                </c:ext>
              </c:extLst>
            </c:dLbl>
            <c:dLbl>
              <c:idx val="2"/>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202-4539-AFAB-B670844B8506}"/>
                </c:ext>
              </c:extLst>
            </c:dLbl>
            <c:dLbl>
              <c:idx val="3"/>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202-4539-AFAB-B670844B8506}"/>
                </c:ext>
              </c:extLst>
            </c:dLbl>
            <c:dLbl>
              <c:idx val="4"/>
              <c:tx>
                <c:rich>
                  <a:bodyPr/>
                  <a:lstStyle/>
                  <a:p>
                    <a:fld id="{5DE87BCE-6EFD-4D5F-A6F5-ECD02280AEE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2F-42E5-9D83-0D9E04387424}"/>
                </c:ext>
              </c:extLst>
            </c:dLbl>
            <c:dLbl>
              <c:idx val="6"/>
              <c:tx>
                <c:rich>
                  <a:bodyPr/>
                  <a:lstStyle/>
                  <a:p>
                    <a:fld id="{8E0587F2-8389-4BA8-AAC5-F02E64B2CC7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2F-42E5-9D83-0D9E04387424}"/>
                </c:ext>
              </c:extLst>
            </c:dLbl>
            <c:dLbl>
              <c:idx val="7"/>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F-42E5-9D83-0D9E04387424}"/>
                </c:ext>
              </c:extLst>
            </c:dLbl>
            <c:dLbl>
              <c:idx val="8"/>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1D-4C27-A50E-1B49CEB61EBD}"/>
                </c:ext>
              </c:extLst>
            </c:dLbl>
            <c:dLbl>
              <c:idx val="9"/>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2F-42E5-9D83-0D9E043874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 artificial intelligence chatbot</c:v>
                </c:pt>
                <c:pt idx="1">
                  <c:v>Social media</c:v>
                </c:pt>
                <c:pt idx="2">
                  <c:v>Donald Trump and his campaign</c:v>
                </c:pt>
                <c:pt idx="3">
                  <c:v>Your local newspaper</c:v>
                </c:pt>
                <c:pt idx="4">
                  <c:v>Cable news networks</c:v>
                </c:pt>
                <c:pt idx="5">
                  <c:v>National newspapers</c:v>
                </c:pt>
                <c:pt idx="6">
                  <c:v>Your local TV news networks</c:v>
                </c:pt>
                <c:pt idx="7">
                  <c:v>Kamala Harris and her campaign</c:v>
                </c:pt>
                <c:pt idx="8">
                  <c:v>National TV news networks</c:v>
                </c:pt>
                <c:pt idx="9">
                  <c:v>Government certifications of election results</c:v>
                </c:pt>
              </c:strCache>
            </c:strRef>
          </c:cat>
          <c:val>
            <c:numRef>
              <c:f>Sheet1!$C$2:$C$11</c:f>
              <c:numCache>
                <c:formatCode>General</c:formatCode>
                <c:ptCount val="10"/>
                <c:pt idx="0">
                  <c:v>20</c:v>
                </c:pt>
                <c:pt idx="1">
                  <c:v>25</c:v>
                </c:pt>
                <c:pt idx="2">
                  <c:v>21</c:v>
                </c:pt>
                <c:pt idx="3">
                  <c:v>35</c:v>
                </c:pt>
                <c:pt idx="4">
                  <c:v>30</c:v>
                </c:pt>
                <c:pt idx="5">
                  <c:v>31</c:v>
                </c:pt>
                <c:pt idx="6">
                  <c:v>36</c:v>
                </c:pt>
                <c:pt idx="7">
                  <c:v>21</c:v>
                </c:pt>
                <c:pt idx="8">
                  <c:v>30</c:v>
                </c:pt>
                <c:pt idx="9">
                  <c:v>29</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Only a little/not at all</c:v>
                </c:pt>
              </c:strCache>
            </c:strRef>
          </c:tx>
          <c:spPr>
            <a:solidFill>
              <a:srgbClr val="86D2FD"/>
            </a:solidFill>
            <a:ln>
              <a:noFill/>
            </a:ln>
            <a:effectLst/>
          </c:spPr>
          <c:invertIfNegative val="0"/>
          <c:dLbls>
            <c:dLbl>
              <c:idx val="0"/>
              <c:tx>
                <c:rich>
                  <a:bodyPr/>
                  <a:lstStyle/>
                  <a:p>
                    <a:fld id="{299AFBAE-B4DE-4226-8006-6B817C62B8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02-4539-AFAB-B670844B8506}"/>
                </c:ext>
              </c:extLst>
            </c:dLbl>
            <c:dLbl>
              <c:idx val="1"/>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02-4539-AFAB-B670844B8506}"/>
                </c:ext>
              </c:extLst>
            </c:dLbl>
            <c:dLbl>
              <c:idx val="2"/>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202-4539-AFAB-B670844B8506}"/>
                </c:ext>
              </c:extLst>
            </c:dLbl>
            <c:dLbl>
              <c:idx val="3"/>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202-4539-AFAB-B670844B8506}"/>
                </c:ext>
              </c:extLst>
            </c:dLbl>
            <c:dLbl>
              <c:idx val="4"/>
              <c:tx>
                <c:rich>
                  <a:bodyPr/>
                  <a:lstStyle/>
                  <a:p>
                    <a:fld id="{9BC012A4-A026-4327-8A63-07E111EB335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2F-42E5-9D83-0D9E04387424}"/>
                </c:ext>
              </c:extLst>
            </c:dLbl>
            <c:dLbl>
              <c:idx val="6"/>
              <c:tx>
                <c:rich>
                  <a:bodyPr/>
                  <a:lstStyle/>
                  <a:p>
                    <a:fld id="{BBE6A1E8-3D7A-4BC4-936E-60422FF49AA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02F-42E5-9D83-0D9E04387424}"/>
                </c:ext>
              </c:extLst>
            </c:dLbl>
            <c:dLbl>
              <c:idx val="7"/>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02F-42E5-9D83-0D9E04387424}"/>
                </c:ext>
              </c:extLst>
            </c:dLbl>
            <c:dLbl>
              <c:idx val="8"/>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1D-4C27-A50E-1B49CEB61EBD}"/>
                </c:ext>
              </c:extLst>
            </c:dLbl>
            <c:dLbl>
              <c:idx val="9"/>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02F-42E5-9D83-0D9E043874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 artificial intelligence chatbot</c:v>
                </c:pt>
                <c:pt idx="1">
                  <c:v>Social media</c:v>
                </c:pt>
                <c:pt idx="2">
                  <c:v>Donald Trump and his campaign</c:v>
                </c:pt>
                <c:pt idx="3">
                  <c:v>Your local newspaper</c:v>
                </c:pt>
                <c:pt idx="4">
                  <c:v>Cable news networks</c:v>
                </c:pt>
                <c:pt idx="5">
                  <c:v>National newspapers</c:v>
                </c:pt>
                <c:pt idx="6">
                  <c:v>Your local TV news networks</c:v>
                </c:pt>
                <c:pt idx="7">
                  <c:v>Kamala Harris and her campaign</c:v>
                </c:pt>
                <c:pt idx="8">
                  <c:v>National TV news networks</c:v>
                </c:pt>
                <c:pt idx="9">
                  <c:v>Government certifications of election results</c:v>
                </c:pt>
              </c:strCache>
            </c:strRef>
          </c:cat>
          <c:val>
            <c:numRef>
              <c:f>Sheet1!$D$2:$D$11</c:f>
              <c:numCache>
                <c:formatCode>General</c:formatCode>
                <c:ptCount val="10"/>
                <c:pt idx="0">
                  <c:v>70</c:v>
                </c:pt>
                <c:pt idx="1">
                  <c:v>63</c:v>
                </c:pt>
                <c:pt idx="2">
                  <c:v>61</c:v>
                </c:pt>
                <c:pt idx="3">
                  <c:v>36</c:v>
                </c:pt>
                <c:pt idx="4">
                  <c:v>41</c:v>
                </c:pt>
                <c:pt idx="5">
                  <c:v>39</c:v>
                </c:pt>
                <c:pt idx="6">
                  <c:v>32</c:v>
                </c:pt>
                <c:pt idx="7">
                  <c:v>47</c:v>
                </c:pt>
                <c:pt idx="8">
                  <c:v>37</c:v>
                </c:pt>
                <c:pt idx="9">
                  <c:v>30</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0088142720039709"/>
          <c:y val="2.8405183163107257E-3"/>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2568580675785"/>
          <c:y val="0.11426833624402678"/>
          <c:w val="0.68986053773596501"/>
          <c:h val="0.76341985635780329"/>
        </c:manualLayout>
      </c:layout>
      <c:barChart>
        <c:barDir val="bar"/>
        <c:grouping val="stacked"/>
        <c:varyColors val="0"/>
        <c:ser>
          <c:idx val="0"/>
          <c:order val="0"/>
          <c:tx>
            <c:strRef>
              <c:f>Sheet1!$B$1</c:f>
              <c:strCache>
                <c:ptCount val="1"/>
                <c:pt idx="0">
                  <c:v>A great deal/quite a bit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 artificial intelligence chatbot</c:v>
                </c:pt>
                <c:pt idx="1">
                  <c:v>National TV news networks</c:v>
                </c:pt>
                <c:pt idx="2">
                  <c:v>National newspapers</c:v>
                </c:pt>
                <c:pt idx="3">
                  <c:v>Your local newspaper</c:v>
                </c:pt>
                <c:pt idx="4">
                  <c:v>Social media</c:v>
                </c:pt>
                <c:pt idx="5">
                  <c:v>Kamala Harris and her campaign</c:v>
                </c:pt>
                <c:pt idx="6">
                  <c:v>Cable news networks</c:v>
                </c:pt>
                <c:pt idx="7">
                  <c:v>Your local TV news networks</c:v>
                </c:pt>
                <c:pt idx="8">
                  <c:v>Donald Trump and his campaign</c:v>
                </c:pt>
              </c:strCache>
            </c:strRef>
          </c:cat>
          <c:val>
            <c:numRef>
              <c:f>Sheet1!$B$2:$B$10</c:f>
              <c:numCache>
                <c:formatCode>General</c:formatCode>
                <c:ptCount val="9"/>
                <c:pt idx="0">
                  <c:v>4</c:v>
                </c:pt>
                <c:pt idx="1">
                  <c:v>5</c:v>
                </c:pt>
                <c:pt idx="2">
                  <c:v>6</c:v>
                </c:pt>
                <c:pt idx="3">
                  <c:v>6</c:v>
                </c:pt>
                <c:pt idx="4">
                  <c:v>6</c:v>
                </c:pt>
                <c:pt idx="5">
                  <c:v>7</c:v>
                </c:pt>
                <c:pt idx="6">
                  <c:v>9</c:v>
                </c:pt>
                <c:pt idx="7">
                  <c:v>10</c:v>
                </c:pt>
                <c:pt idx="8">
                  <c:v>27</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 moderate amount</c:v>
                </c:pt>
              </c:strCache>
            </c:strRef>
          </c:tx>
          <c:spPr>
            <a:solidFill>
              <a:srgbClr val="249E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 artificial intelligence chatbot</c:v>
                </c:pt>
                <c:pt idx="1">
                  <c:v>National TV news networks</c:v>
                </c:pt>
                <c:pt idx="2">
                  <c:v>National newspapers</c:v>
                </c:pt>
                <c:pt idx="3">
                  <c:v>Your local newspaper</c:v>
                </c:pt>
                <c:pt idx="4">
                  <c:v>Social media</c:v>
                </c:pt>
                <c:pt idx="5">
                  <c:v>Kamala Harris and her campaign</c:v>
                </c:pt>
                <c:pt idx="6">
                  <c:v>Cable news networks</c:v>
                </c:pt>
                <c:pt idx="7">
                  <c:v>Your local TV news networks</c:v>
                </c:pt>
                <c:pt idx="8">
                  <c:v>Donald Trump and his campaign</c:v>
                </c:pt>
              </c:strCache>
            </c:strRef>
          </c:cat>
          <c:val>
            <c:numRef>
              <c:f>Sheet1!$C$2:$C$10</c:f>
              <c:numCache>
                <c:formatCode>General</c:formatCode>
                <c:ptCount val="9"/>
                <c:pt idx="0">
                  <c:v>6</c:v>
                </c:pt>
                <c:pt idx="1">
                  <c:v>18</c:v>
                </c:pt>
                <c:pt idx="2">
                  <c:v>18</c:v>
                </c:pt>
                <c:pt idx="3">
                  <c:v>20</c:v>
                </c:pt>
                <c:pt idx="4">
                  <c:v>23</c:v>
                </c:pt>
                <c:pt idx="5">
                  <c:v>9</c:v>
                </c:pt>
                <c:pt idx="6">
                  <c:v>17</c:v>
                </c:pt>
                <c:pt idx="7">
                  <c:v>22</c:v>
                </c:pt>
                <c:pt idx="8">
                  <c:v>23</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Only a little/not at all</c:v>
                </c:pt>
              </c:strCache>
            </c:strRef>
          </c:tx>
          <c:spPr>
            <a:solidFill>
              <a:srgbClr val="86D2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 artificial intelligence chatbot</c:v>
                </c:pt>
                <c:pt idx="1">
                  <c:v>National TV news networks</c:v>
                </c:pt>
                <c:pt idx="2">
                  <c:v>National newspapers</c:v>
                </c:pt>
                <c:pt idx="3">
                  <c:v>Your local newspaper</c:v>
                </c:pt>
                <c:pt idx="4">
                  <c:v>Social media</c:v>
                </c:pt>
                <c:pt idx="5">
                  <c:v>Kamala Harris and her campaign</c:v>
                </c:pt>
                <c:pt idx="6">
                  <c:v>Cable news networks</c:v>
                </c:pt>
                <c:pt idx="7">
                  <c:v>Your local TV news networks</c:v>
                </c:pt>
                <c:pt idx="8">
                  <c:v>Donald Trump and his campaign</c:v>
                </c:pt>
              </c:strCache>
            </c:strRef>
          </c:cat>
          <c:val>
            <c:numRef>
              <c:f>Sheet1!$D$2:$D$10</c:f>
              <c:numCache>
                <c:formatCode>General</c:formatCode>
                <c:ptCount val="9"/>
                <c:pt idx="0">
                  <c:v>88</c:v>
                </c:pt>
                <c:pt idx="1">
                  <c:v>77</c:v>
                </c:pt>
                <c:pt idx="2">
                  <c:v>76</c:v>
                </c:pt>
                <c:pt idx="3">
                  <c:v>74</c:v>
                </c:pt>
                <c:pt idx="4">
                  <c:v>70</c:v>
                </c:pt>
                <c:pt idx="5">
                  <c:v>84</c:v>
                </c:pt>
                <c:pt idx="6">
                  <c:v>74</c:v>
                </c:pt>
                <c:pt idx="7">
                  <c:v>67</c:v>
                </c:pt>
                <c:pt idx="8">
                  <c:v>49</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0451218988069275"/>
          <c:y val="2.2724146530485805E-2"/>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0565127072417"/>
          <c:y val="0.11426833624402678"/>
          <c:w val="0.5010609082507661"/>
          <c:h val="0.76341985635780329"/>
        </c:manualLayout>
      </c:layout>
      <c:barChart>
        <c:barDir val="bar"/>
        <c:grouping val="stacked"/>
        <c:varyColors val="0"/>
        <c:ser>
          <c:idx val="0"/>
          <c:order val="0"/>
          <c:tx>
            <c:strRef>
              <c:f>Sheet1!$B$1</c:f>
              <c:strCache>
                <c:ptCount val="1"/>
                <c:pt idx="0">
                  <c:v>Extremely/very likely</c:v>
                </c:pt>
              </c:strCache>
            </c:strRef>
          </c:tx>
          <c:spPr>
            <a:solidFill>
              <a:srgbClr val="00347B"/>
            </a:solidFill>
            <a:ln>
              <a:noFill/>
            </a:ln>
            <a:effectLst/>
          </c:spPr>
          <c:invertIfNegative val="0"/>
          <c:dLbls>
            <c:dLbl>
              <c:idx val="0"/>
              <c:tx>
                <c:rich>
                  <a:bodyPr/>
                  <a:lstStyle/>
                  <a:p>
                    <a:fld id="{69B846C4-07D3-4ABC-98CD-9ACB38F7634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2-4539-AFAB-B670844B8506}"/>
                </c:ext>
              </c:extLst>
            </c:dLbl>
            <c:dLbl>
              <c:idx val="1"/>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2-4539-AFAB-B670844B8506}"/>
                </c:ext>
              </c:extLst>
            </c:dLbl>
            <c:dLbl>
              <c:idx val="2"/>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02-4539-AFAB-B670844B8506}"/>
                </c:ext>
              </c:extLst>
            </c:dLbl>
            <c:dLbl>
              <c:idx val="3"/>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02-4539-AFAB-B670844B8506}"/>
                </c:ext>
              </c:extLst>
            </c:dLbl>
            <c:dLbl>
              <c:idx val="4"/>
              <c:tx>
                <c:rich>
                  <a:bodyPr/>
                  <a:lstStyle/>
                  <a:p>
                    <a:fld id="{E525B1D9-5958-47EB-96E0-599041D91CD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2F-42E5-9D83-0D9E04387424}"/>
                </c:ext>
              </c:extLst>
            </c:dLbl>
            <c:dLbl>
              <c:idx val="5"/>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2F-42E5-9D83-0D9E04387424}"/>
                </c:ext>
              </c:extLst>
            </c:dLbl>
            <c:dLbl>
              <c:idx val="6"/>
              <c:tx>
                <c:rich>
                  <a:bodyPr/>
                  <a:lstStyle/>
                  <a:p>
                    <a:fld id="{CCB127DE-E966-4037-997A-73CDE80966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2F-42E5-9D83-0D9E04387424}"/>
                </c:ext>
              </c:extLst>
            </c:dLbl>
            <c:dLbl>
              <c:idx val="7"/>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F-42E5-9D83-0D9E04387424}"/>
                </c:ext>
              </c:extLst>
            </c:dLbl>
            <c:dLbl>
              <c:idx val="8"/>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27-A50E-1B49CEB61EBD}"/>
                </c:ext>
              </c:extLst>
            </c:dLbl>
            <c:dLbl>
              <c:idx val="9"/>
              <c:tx>
                <c:rich>
                  <a:bodyPr/>
                  <a:lstStyle/>
                  <a:p>
                    <a:fld id="{3FB00252-C6FD-4A3C-91F5-27D9425BA8C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2F-42E5-9D83-0D9E04387424}"/>
                </c:ext>
              </c:extLst>
            </c:dLbl>
            <c:dLbl>
              <c:idx val="10"/>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1D-4C27-A50E-1B49CEB61E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Most people think that it is true</c:v>
                </c:pt>
                <c:pt idx="1">
                  <c:v>Your friends and family think that it is true</c:v>
                </c:pt>
                <c:pt idx="2">
                  <c:v>It is verified by a business</c:v>
                </c:pt>
                <c:pt idx="3">
                  <c:v>It comes from someone you agree with politically</c:v>
                </c:pt>
                <c:pt idx="4">
                  <c:v>It is verified by the media</c:v>
                </c:pt>
                <c:pt idx="5">
                  <c:v>It is verified by federal government agencies</c:v>
                </c:pt>
                <c:pt idx="6">
                  <c:v>You have seen a photograph or video of it</c:v>
                </c:pt>
                <c:pt idx="7">
                  <c:v>It comes from a non-partisan source</c:v>
                </c:pt>
                <c:pt idx="8">
                  <c:v>It is verified by an academic institution</c:v>
                </c:pt>
                <c:pt idx="9">
                  <c:v>It is verified by scientists </c:v>
                </c:pt>
                <c:pt idx="10">
                  <c:v>It is based in data</c:v>
                </c:pt>
              </c:strCache>
            </c:strRef>
          </c:cat>
          <c:val>
            <c:numRef>
              <c:f>Sheet1!$B$2:$B$12</c:f>
              <c:numCache>
                <c:formatCode>General</c:formatCode>
                <c:ptCount val="11"/>
                <c:pt idx="0">
                  <c:v>8</c:v>
                </c:pt>
                <c:pt idx="1">
                  <c:v>10</c:v>
                </c:pt>
                <c:pt idx="2">
                  <c:v>11</c:v>
                </c:pt>
                <c:pt idx="3">
                  <c:v>13</c:v>
                </c:pt>
                <c:pt idx="4">
                  <c:v>15</c:v>
                </c:pt>
                <c:pt idx="5">
                  <c:v>29</c:v>
                </c:pt>
                <c:pt idx="6">
                  <c:v>33</c:v>
                </c:pt>
                <c:pt idx="7">
                  <c:v>39</c:v>
                </c:pt>
                <c:pt idx="8">
                  <c:v>41</c:v>
                </c:pt>
                <c:pt idx="9">
                  <c:v>53</c:v>
                </c:pt>
                <c:pt idx="10">
                  <c:v>62</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Moderately likely</c:v>
                </c:pt>
              </c:strCache>
            </c:strRef>
          </c:tx>
          <c:spPr>
            <a:solidFill>
              <a:srgbClr val="037BC0"/>
            </a:solidFill>
            <a:ln>
              <a:noFill/>
            </a:ln>
            <a:effectLst/>
          </c:spPr>
          <c:invertIfNegative val="0"/>
          <c:dLbls>
            <c:dLbl>
              <c:idx val="0"/>
              <c:tx>
                <c:rich>
                  <a:bodyPr/>
                  <a:lstStyle/>
                  <a:p>
                    <a:fld id="{6079543D-A303-41DE-B45C-49272528943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2-4539-AFAB-B670844B8506}"/>
                </c:ext>
              </c:extLst>
            </c:dLbl>
            <c:dLbl>
              <c:idx val="1"/>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02-4539-AFAB-B670844B8506}"/>
                </c:ext>
              </c:extLst>
            </c:dLbl>
            <c:dLbl>
              <c:idx val="2"/>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202-4539-AFAB-B670844B8506}"/>
                </c:ext>
              </c:extLst>
            </c:dLbl>
            <c:dLbl>
              <c:idx val="3"/>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202-4539-AFAB-B670844B8506}"/>
                </c:ext>
              </c:extLst>
            </c:dLbl>
            <c:dLbl>
              <c:idx val="4"/>
              <c:tx>
                <c:rich>
                  <a:bodyPr/>
                  <a:lstStyle/>
                  <a:p>
                    <a:fld id="{8E0587F2-8389-4BA8-AAC5-F02E64B2CC7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2F-42E5-9D83-0D9E04387424}"/>
                </c:ext>
              </c:extLst>
            </c:dLbl>
            <c:dLbl>
              <c:idx val="5"/>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2F-42E5-9D83-0D9E04387424}"/>
                </c:ext>
              </c:extLst>
            </c:dLbl>
            <c:dLbl>
              <c:idx val="6"/>
              <c:tx>
                <c:rich>
                  <a:bodyPr/>
                  <a:lstStyle/>
                  <a:p>
                    <a:fld id="{5DE87BCE-6EFD-4D5F-A6F5-ECD02280AEE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2F-42E5-9D83-0D9E04387424}"/>
                </c:ext>
              </c:extLst>
            </c:dLbl>
            <c:dLbl>
              <c:idx val="7"/>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F-42E5-9D83-0D9E04387424}"/>
                </c:ext>
              </c:extLst>
            </c:dLbl>
            <c:dLbl>
              <c:idx val="8"/>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1D-4C27-A50E-1B49CEB61EBD}"/>
                </c:ext>
              </c:extLst>
            </c:dLbl>
            <c:dLbl>
              <c:idx val="9"/>
              <c:tx>
                <c:rich>
                  <a:bodyPr/>
                  <a:lstStyle/>
                  <a:p>
                    <a:fld id="{D5744BD9-FC07-42DC-862D-E0CA4A66A2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2F-42E5-9D83-0D9E04387424}"/>
                </c:ext>
              </c:extLst>
            </c:dLbl>
            <c:dLbl>
              <c:idx val="10"/>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1D-4C27-A50E-1B49CEB61E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Most people think that it is true</c:v>
                </c:pt>
                <c:pt idx="1">
                  <c:v>Your friends and family think that it is true</c:v>
                </c:pt>
                <c:pt idx="2">
                  <c:v>It is verified by a business</c:v>
                </c:pt>
                <c:pt idx="3">
                  <c:v>It comes from someone you agree with politically</c:v>
                </c:pt>
                <c:pt idx="4">
                  <c:v>It is verified by the media</c:v>
                </c:pt>
                <c:pt idx="5">
                  <c:v>It is verified by federal government agencies</c:v>
                </c:pt>
                <c:pt idx="6">
                  <c:v>You have seen a photograph or video of it</c:v>
                </c:pt>
                <c:pt idx="7">
                  <c:v>It comes from a non-partisan source</c:v>
                </c:pt>
                <c:pt idx="8">
                  <c:v>It is verified by an academic institution</c:v>
                </c:pt>
                <c:pt idx="9">
                  <c:v>It is verified by scientists </c:v>
                </c:pt>
                <c:pt idx="10">
                  <c:v>It is based in data</c:v>
                </c:pt>
              </c:strCache>
            </c:strRef>
          </c:cat>
          <c:val>
            <c:numRef>
              <c:f>Sheet1!$C$2:$C$12</c:f>
              <c:numCache>
                <c:formatCode>General</c:formatCode>
                <c:ptCount val="11"/>
                <c:pt idx="0">
                  <c:v>36</c:v>
                </c:pt>
                <c:pt idx="1">
                  <c:v>40</c:v>
                </c:pt>
                <c:pt idx="2">
                  <c:v>42</c:v>
                </c:pt>
                <c:pt idx="3">
                  <c:v>50</c:v>
                </c:pt>
                <c:pt idx="4">
                  <c:v>36</c:v>
                </c:pt>
                <c:pt idx="5">
                  <c:v>39</c:v>
                </c:pt>
                <c:pt idx="6">
                  <c:v>43</c:v>
                </c:pt>
                <c:pt idx="7">
                  <c:v>43</c:v>
                </c:pt>
                <c:pt idx="8">
                  <c:v>36</c:v>
                </c:pt>
                <c:pt idx="9">
                  <c:v>32</c:v>
                </c:pt>
                <c:pt idx="10">
                  <c:v>27</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Not too/not at all likely</c:v>
                </c:pt>
              </c:strCache>
            </c:strRef>
          </c:tx>
          <c:spPr>
            <a:solidFill>
              <a:srgbClr val="5EC3FD"/>
            </a:solidFill>
            <a:ln>
              <a:noFill/>
            </a:ln>
            <a:effectLst/>
          </c:spPr>
          <c:invertIfNegative val="0"/>
          <c:dLbls>
            <c:dLbl>
              <c:idx val="0"/>
              <c:tx>
                <c:rich>
                  <a:bodyPr/>
                  <a:lstStyle/>
                  <a:p>
                    <a:fld id="{299AFBAE-B4DE-4226-8006-6B817C62B8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02-4539-AFAB-B670844B8506}"/>
                </c:ext>
              </c:extLst>
            </c:dLbl>
            <c:dLbl>
              <c:idx val="1"/>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02-4539-AFAB-B670844B8506}"/>
                </c:ext>
              </c:extLst>
            </c:dLbl>
            <c:dLbl>
              <c:idx val="2"/>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202-4539-AFAB-B670844B8506}"/>
                </c:ext>
              </c:extLst>
            </c:dLbl>
            <c:dLbl>
              <c:idx val="3"/>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202-4539-AFAB-B670844B8506}"/>
                </c:ext>
              </c:extLst>
            </c:dLbl>
            <c:dLbl>
              <c:idx val="4"/>
              <c:tx>
                <c:rich>
                  <a:bodyPr/>
                  <a:lstStyle/>
                  <a:p>
                    <a:fld id="{BBE6A1E8-3D7A-4BC4-936E-60422FF49AA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2F-42E5-9D83-0D9E04387424}"/>
                </c:ext>
              </c:extLst>
            </c:dLbl>
            <c:dLbl>
              <c:idx val="5"/>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2F-42E5-9D83-0D9E04387424}"/>
                </c:ext>
              </c:extLst>
            </c:dLbl>
            <c:dLbl>
              <c:idx val="6"/>
              <c:tx>
                <c:rich>
                  <a:bodyPr/>
                  <a:lstStyle/>
                  <a:p>
                    <a:fld id="{9BC012A4-A026-4327-8A63-07E111EB335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02F-42E5-9D83-0D9E04387424}"/>
                </c:ext>
              </c:extLst>
            </c:dLbl>
            <c:dLbl>
              <c:idx val="7"/>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02F-42E5-9D83-0D9E04387424}"/>
                </c:ext>
              </c:extLst>
            </c:dLbl>
            <c:dLbl>
              <c:idx val="8"/>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1D-4C27-A50E-1B49CEB61EBD}"/>
                </c:ext>
              </c:extLst>
            </c:dLbl>
            <c:dLbl>
              <c:idx val="9"/>
              <c:tx>
                <c:rich>
                  <a:bodyPr/>
                  <a:lstStyle/>
                  <a:p>
                    <a:fld id="{8AADAE9B-9223-4BE7-B0A1-115A9B023E6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02F-42E5-9D83-0D9E04387424}"/>
                </c:ext>
              </c:extLst>
            </c:dLbl>
            <c:dLbl>
              <c:idx val="10"/>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1D-4C27-A50E-1B49CEB61E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Most people think that it is true</c:v>
                </c:pt>
                <c:pt idx="1">
                  <c:v>Your friends and family think that it is true</c:v>
                </c:pt>
                <c:pt idx="2">
                  <c:v>It is verified by a business</c:v>
                </c:pt>
                <c:pt idx="3">
                  <c:v>It comes from someone you agree with politically</c:v>
                </c:pt>
                <c:pt idx="4">
                  <c:v>It is verified by the media</c:v>
                </c:pt>
                <c:pt idx="5">
                  <c:v>It is verified by federal government agencies</c:v>
                </c:pt>
                <c:pt idx="6">
                  <c:v>You have seen a photograph or video of it</c:v>
                </c:pt>
                <c:pt idx="7">
                  <c:v>It comes from a non-partisan source</c:v>
                </c:pt>
                <c:pt idx="8">
                  <c:v>It is verified by an academic institution</c:v>
                </c:pt>
                <c:pt idx="9">
                  <c:v>It is verified by scientists </c:v>
                </c:pt>
                <c:pt idx="10">
                  <c:v>It is based in data</c:v>
                </c:pt>
              </c:strCache>
            </c:strRef>
          </c:cat>
          <c:val>
            <c:numRef>
              <c:f>Sheet1!$D$2:$D$12</c:f>
              <c:numCache>
                <c:formatCode>General</c:formatCode>
                <c:ptCount val="11"/>
                <c:pt idx="0">
                  <c:v>55</c:v>
                </c:pt>
                <c:pt idx="1">
                  <c:v>50</c:v>
                </c:pt>
                <c:pt idx="2">
                  <c:v>47</c:v>
                </c:pt>
                <c:pt idx="3">
                  <c:v>36</c:v>
                </c:pt>
                <c:pt idx="4">
                  <c:v>48</c:v>
                </c:pt>
                <c:pt idx="5">
                  <c:v>31</c:v>
                </c:pt>
                <c:pt idx="6">
                  <c:v>22</c:v>
                </c:pt>
                <c:pt idx="7">
                  <c:v>18</c:v>
                </c:pt>
                <c:pt idx="8">
                  <c:v>21</c:v>
                </c:pt>
                <c:pt idx="9">
                  <c:v>14</c:v>
                </c:pt>
                <c:pt idx="10">
                  <c:v>10</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0088142720039709"/>
          <c:y val="2.8405183163107257E-3"/>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64122761042506"/>
          <c:y val="0.11426833624402678"/>
          <c:w val="0.60347613013432322"/>
          <c:h val="0.76341985635780329"/>
        </c:manualLayout>
      </c:layout>
      <c:barChart>
        <c:barDir val="bar"/>
        <c:grouping val="stacked"/>
        <c:varyColors val="0"/>
        <c:ser>
          <c:idx val="0"/>
          <c:order val="0"/>
          <c:tx>
            <c:strRef>
              <c:f>Sheet1!$B$1</c:f>
              <c:strCache>
                <c:ptCount val="1"/>
                <c:pt idx="0">
                  <c:v>A great deal/quite a bit</c:v>
                </c:pt>
              </c:strCache>
            </c:strRef>
          </c:tx>
          <c:spPr>
            <a:solidFill>
              <a:srgbClr val="949494"/>
            </a:solidFill>
            <a:ln>
              <a:noFill/>
            </a:ln>
            <a:effectLst/>
          </c:spPr>
          <c:invertIfNegative val="0"/>
          <c:dPt>
            <c:idx val="0"/>
            <c:invertIfNegative val="0"/>
            <c:bubble3D val="0"/>
            <c:spPr>
              <a:solidFill>
                <a:srgbClr val="043D70"/>
              </a:solidFill>
              <a:ln>
                <a:noFill/>
              </a:ln>
              <a:effectLst/>
            </c:spPr>
            <c:extLst>
              <c:ext xmlns:c16="http://schemas.microsoft.com/office/drawing/2014/chart" uri="{C3380CC4-5D6E-409C-BE32-E72D297353CC}">
                <c16:uniqueId val="{00000006-B202-4539-AFAB-B670844B8506}"/>
              </c:ext>
            </c:extLst>
          </c:dPt>
          <c:dPt>
            <c:idx val="1"/>
            <c:invertIfNegative val="0"/>
            <c:bubble3D val="0"/>
            <c:spPr>
              <a:solidFill>
                <a:srgbClr val="043D70"/>
              </a:solidFill>
              <a:ln>
                <a:noFill/>
              </a:ln>
              <a:effectLst/>
            </c:spPr>
            <c:extLst>
              <c:ext xmlns:c16="http://schemas.microsoft.com/office/drawing/2014/chart" uri="{C3380CC4-5D6E-409C-BE32-E72D297353CC}">
                <c16:uniqueId val="{00000005-B202-4539-AFAB-B670844B8506}"/>
              </c:ext>
            </c:extLst>
          </c:dPt>
          <c:dPt>
            <c:idx val="2"/>
            <c:invertIfNegative val="0"/>
            <c:bubble3D val="0"/>
            <c:spPr>
              <a:solidFill>
                <a:srgbClr val="043D70"/>
              </a:solidFill>
              <a:ln>
                <a:noFill/>
              </a:ln>
              <a:effectLst/>
            </c:spPr>
            <c:extLst>
              <c:ext xmlns:c16="http://schemas.microsoft.com/office/drawing/2014/chart" uri="{C3380CC4-5D6E-409C-BE32-E72D297353CC}">
                <c16:uniqueId val="{00000004-B202-4539-AFAB-B670844B8506}"/>
              </c:ext>
            </c:extLst>
          </c:dPt>
          <c:dPt>
            <c:idx val="4"/>
            <c:invertIfNegative val="0"/>
            <c:bubble3D val="0"/>
            <c:spPr>
              <a:solidFill>
                <a:srgbClr val="A7004C"/>
              </a:solidFill>
              <a:ln>
                <a:noFill/>
              </a:ln>
              <a:effectLst/>
            </c:spPr>
            <c:extLst>
              <c:ext xmlns:c16="http://schemas.microsoft.com/office/drawing/2014/chart" uri="{C3380CC4-5D6E-409C-BE32-E72D297353CC}">
                <c16:uniqueId val="{00000004-F02F-42E5-9D83-0D9E04387424}"/>
              </c:ext>
            </c:extLst>
          </c:dPt>
          <c:dPt>
            <c:idx val="5"/>
            <c:invertIfNegative val="0"/>
            <c:bubble3D val="0"/>
            <c:spPr>
              <a:solidFill>
                <a:srgbClr val="A7004C"/>
              </a:solidFill>
              <a:ln>
                <a:noFill/>
              </a:ln>
              <a:effectLst/>
            </c:spPr>
            <c:extLst>
              <c:ext xmlns:c16="http://schemas.microsoft.com/office/drawing/2014/chart" uri="{C3380CC4-5D6E-409C-BE32-E72D297353CC}">
                <c16:uniqueId val="{0000000A-6A17-4C0D-9364-C0102EF222EA}"/>
              </c:ext>
            </c:extLst>
          </c:dPt>
          <c:dPt>
            <c:idx val="6"/>
            <c:invertIfNegative val="0"/>
            <c:bubble3D val="0"/>
            <c:spPr>
              <a:solidFill>
                <a:srgbClr val="A7004C"/>
              </a:solidFill>
              <a:ln>
                <a:noFill/>
              </a:ln>
              <a:effectLst/>
            </c:spPr>
            <c:extLst>
              <c:ext xmlns:c16="http://schemas.microsoft.com/office/drawing/2014/chart" uri="{C3380CC4-5D6E-409C-BE32-E72D297353CC}">
                <c16:uniqueId val="{00000002-F02F-42E5-9D83-0D9E04387424}"/>
              </c:ext>
            </c:extLst>
          </c:dPt>
          <c:dLbls>
            <c:dLbl>
              <c:idx val="0"/>
              <c:layout>
                <c:manualLayout>
                  <c:x val="1.2102542267652392E-3"/>
                  <c:y val="-5.6810366326215563E-3"/>
                </c:manualLayout>
              </c:layout>
              <c:tx>
                <c:rich>
                  <a:bodyPr/>
                  <a:lstStyle/>
                  <a:p>
                    <a:fld id="{69B846C4-07D3-4ABC-98CD-9ACB38F7634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2-4539-AFAB-B670844B8506}"/>
                </c:ext>
              </c:extLst>
            </c:dLbl>
            <c:dLbl>
              <c:idx val="1"/>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2-4539-AFAB-B670844B8506}"/>
                </c:ext>
              </c:extLst>
            </c:dLbl>
            <c:dLbl>
              <c:idx val="5"/>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A17-4C0D-9364-C0102EF222EA}"/>
                </c:ext>
              </c:extLst>
            </c:dLbl>
            <c:dLbl>
              <c:idx val="6"/>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2F-42E5-9D83-0D9E04387424}"/>
                </c:ext>
              </c:extLst>
            </c:dLbl>
            <c:dLbl>
              <c:idx val="8"/>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27-A50E-1B49CEB61EBD}"/>
                </c:ext>
              </c:extLst>
            </c:dLbl>
            <c:dLbl>
              <c:idx val="9"/>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2F-42E5-9D83-0D9E04387424}"/>
                </c:ext>
              </c:extLst>
            </c:dLbl>
            <c:dLbl>
              <c:idx val="10"/>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17-4C0D-9364-C0102EF222E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Donald Trump and his campaign</c:v>
                </c:pt>
                <c:pt idx="1">
                  <c:v>Kamala Harris and her campaign</c:v>
                </c:pt>
                <c:pt idx="2">
                  <c:v>Government certification of election results</c:v>
                </c:pt>
                <c:pt idx="4">
                  <c:v>Donald Trump and his campaign</c:v>
                </c:pt>
                <c:pt idx="5">
                  <c:v>Kamala Harris and her campaign</c:v>
                </c:pt>
                <c:pt idx="6">
                  <c:v>Government certifications of election results</c:v>
                </c:pt>
                <c:pt idx="8">
                  <c:v>Donald Trump and his campaign</c:v>
                </c:pt>
                <c:pt idx="9">
                  <c:v>Kamala Harris and her campaign</c:v>
                </c:pt>
                <c:pt idx="10">
                  <c:v>Government certifications of election results</c:v>
                </c:pt>
              </c:strCache>
            </c:strRef>
          </c:cat>
          <c:val>
            <c:numRef>
              <c:f>Sheet1!$B$2:$B$12</c:f>
              <c:numCache>
                <c:formatCode>General</c:formatCode>
                <c:ptCount val="11"/>
                <c:pt idx="0">
                  <c:v>3</c:v>
                </c:pt>
                <c:pt idx="1">
                  <c:v>56</c:v>
                </c:pt>
                <c:pt idx="2">
                  <c:v>65</c:v>
                </c:pt>
                <c:pt idx="4">
                  <c:v>34</c:v>
                </c:pt>
                <c:pt idx="5">
                  <c:v>9</c:v>
                </c:pt>
                <c:pt idx="6">
                  <c:v>22</c:v>
                </c:pt>
                <c:pt idx="8">
                  <c:v>16</c:v>
                </c:pt>
                <c:pt idx="9">
                  <c:v>30</c:v>
                </c:pt>
                <c:pt idx="10">
                  <c:v>40</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 moderate amount</c:v>
                </c:pt>
              </c:strCache>
            </c:strRef>
          </c:tx>
          <c:spPr>
            <a:solidFill>
              <a:srgbClr val="A4A4A4"/>
            </a:solidFill>
            <a:ln>
              <a:noFill/>
            </a:ln>
            <a:effectLst/>
          </c:spPr>
          <c:invertIfNegative val="0"/>
          <c:dPt>
            <c:idx val="0"/>
            <c:invertIfNegative val="0"/>
            <c:bubble3D val="0"/>
            <c:spPr>
              <a:solidFill>
                <a:srgbClr val="1571A9"/>
              </a:solidFill>
              <a:ln>
                <a:noFill/>
              </a:ln>
              <a:effectLst/>
            </c:spPr>
            <c:extLst>
              <c:ext xmlns:c16="http://schemas.microsoft.com/office/drawing/2014/chart" uri="{C3380CC4-5D6E-409C-BE32-E72D297353CC}">
                <c16:uniqueId val="{00000007-B202-4539-AFAB-B670844B8506}"/>
              </c:ext>
            </c:extLst>
          </c:dPt>
          <c:dPt>
            <c:idx val="1"/>
            <c:invertIfNegative val="0"/>
            <c:bubble3D val="0"/>
            <c:spPr>
              <a:solidFill>
                <a:srgbClr val="1571A9"/>
              </a:solidFill>
              <a:ln>
                <a:noFill/>
              </a:ln>
              <a:effectLst/>
            </c:spPr>
            <c:extLst>
              <c:ext xmlns:c16="http://schemas.microsoft.com/office/drawing/2014/chart" uri="{C3380CC4-5D6E-409C-BE32-E72D297353CC}">
                <c16:uniqueId val="{0000000D-B202-4539-AFAB-B670844B8506}"/>
              </c:ext>
            </c:extLst>
          </c:dPt>
          <c:dPt>
            <c:idx val="2"/>
            <c:invertIfNegative val="0"/>
            <c:bubble3D val="0"/>
            <c:spPr>
              <a:solidFill>
                <a:srgbClr val="1571A9"/>
              </a:solidFill>
              <a:ln>
                <a:noFill/>
              </a:ln>
              <a:effectLst/>
            </c:spPr>
            <c:extLst>
              <c:ext xmlns:c16="http://schemas.microsoft.com/office/drawing/2014/chart" uri="{C3380CC4-5D6E-409C-BE32-E72D297353CC}">
                <c16:uniqueId val="{0000000C-B202-4539-AFAB-B670844B8506}"/>
              </c:ext>
            </c:extLst>
          </c:dPt>
          <c:dPt>
            <c:idx val="4"/>
            <c:invertIfNegative val="0"/>
            <c:bubble3D val="0"/>
            <c:spPr>
              <a:solidFill>
                <a:srgbClr val="EC2D66"/>
              </a:solidFill>
              <a:ln>
                <a:noFill/>
              </a:ln>
              <a:effectLst/>
            </c:spPr>
            <c:extLst>
              <c:ext xmlns:c16="http://schemas.microsoft.com/office/drawing/2014/chart" uri="{C3380CC4-5D6E-409C-BE32-E72D297353CC}">
                <c16:uniqueId val="{00000005-F02F-42E5-9D83-0D9E04387424}"/>
              </c:ext>
            </c:extLst>
          </c:dPt>
          <c:dPt>
            <c:idx val="5"/>
            <c:invertIfNegative val="0"/>
            <c:bubble3D val="0"/>
            <c:spPr>
              <a:solidFill>
                <a:srgbClr val="EC2D66"/>
              </a:solidFill>
              <a:ln>
                <a:noFill/>
              </a:ln>
              <a:effectLst/>
            </c:spPr>
            <c:extLst>
              <c:ext xmlns:c16="http://schemas.microsoft.com/office/drawing/2014/chart" uri="{C3380CC4-5D6E-409C-BE32-E72D297353CC}">
                <c16:uniqueId val="{0000000B-6A17-4C0D-9364-C0102EF222EA}"/>
              </c:ext>
            </c:extLst>
          </c:dPt>
          <c:dPt>
            <c:idx val="6"/>
            <c:invertIfNegative val="0"/>
            <c:bubble3D val="0"/>
            <c:spPr>
              <a:solidFill>
                <a:srgbClr val="EC2D66"/>
              </a:solidFill>
              <a:ln>
                <a:noFill/>
              </a:ln>
              <a:effectLst/>
            </c:spPr>
            <c:extLst>
              <c:ext xmlns:c16="http://schemas.microsoft.com/office/drawing/2014/chart" uri="{C3380CC4-5D6E-409C-BE32-E72D297353CC}">
                <c16:uniqueId val="{00000009-F02F-42E5-9D83-0D9E04387424}"/>
              </c:ext>
            </c:extLst>
          </c:dPt>
          <c:dLbls>
            <c:dLbl>
              <c:idx val="0"/>
              <c:tx>
                <c:rich>
                  <a:bodyPr/>
                  <a:lstStyle/>
                  <a:p>
                    <a:fld id="{6079543D-A303-41DE-B45C-49272528943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2-4539-AFAB-B670844B8506}"/>
                </c:ext>
              </c:extLst>
            </c:dLbl>
            <c:dLbl>
              <c:idx val="1"/>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02-4539-AFAB-B670844B8506}"/>
                </c:ext>
              </c:extLst>
            </c:dLbl>
            <c:dLbl>
              <c:idx val="5"/>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A17-4C0D-9364-C0102EF222EA}"/>
                </c:ext>
              </c:extLst>
            </c:dLbl>
            <c:dLbl>
              <c:idx val="6"/>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2F-42E5-9D83-0D9E04387424}"/>
                </c:ext>
              </c:extLst>
            </c:dLbl>
            <c:dLbl>
              <c:idx val="8"/>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1D-4C27-A50E-1B49CEB61EBD}"/>
                </c:ext>
              </c:extLst>
            </c:dLbl>
            <c:dLbl>
              <c:idx val="9"/>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2F-42E5-9D83-0D9E04387424}"/>
                </c:ext>
              </c:extLst>
            </c:dLbl>
            <c:dLbl>
              <c:idx val="10"/>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A17-4C0D-9364-C0102EF222E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Donald Trump and his campaign</c:v>
                </c:pt>
                <c:pt idx="1">
                  <c:v>Kamala Harris and her campaign</c:v>
                </c:pt>
                <c:pt idx="2">
                  <c:v>Government certification of election results</c:v>
                </c:pt>
                <c:pt idx="4">
                  <c:v>Donald Trump and his campaign</c:v>
                </c:pt>
                <c:pt idx="5">
                  <c:v>Kamala Harris and her campaign</c:v>
                </c:pt>
                <c:pt idx="6">
                  <c:v>Government certifications of election results</c:v>
                </c:pt>
                <c:pt idx="8">
                  <c:v>Donald Trump and his campaign</c:v>
                </c:pt>
                <c:pt idx="9">
                  <c:v>Kamala Harris and her campaign</c:v>
                </c:pt>
                <c:pt idx="10">
                  <c:v>Government certifications of election results</c:v>
                </c:pt>
              </c:strCache>
            </c:strRef>
          </c:cat>
          <c:val>
            <c:numRef>
              <c:f>Sheet1!$C$2:$C$12</c:f>
              <c:numCache>
                <c:formatCode>General</c:formatCode>
                <c:ptCount val="11"/>
                <c:pt idx="0">
                  <c:v>8</c:v>
                </c:pt>
                <c:pt idx="1">
                  <c:v>26</c:v>
                </c:pt>
                <c:pt idx="2">
                  <c:v>22</c:v>
                </c:pt>
                <c:pt idx="4">
                  <c:v>33</c:v>
                </c:pt>
                <c:pt idx="5">
                  <c:v>12</c:v>
                </c:pt>
                <c:pt idx="6">
                  <c:v>29</c:v>
                </c:pt>
                <c:pt idx="8">
                  <c:v>21</c:v>
                </c:pt>
                <c:pt idx="9">
                  <c:v>21</c:v>
                </c:pt>
                <c:pt idx="10">
                  <c:v>29</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Only a little/not at all</c:v>
                </c:pt>
              </c:strCache>
            </c:strRef>
          </c:tx>
          <c:spPr>
            <a:solidFill>
              <a:srgbClr val="C9C9C9"/>
            </a:solidFill>
            <a:ln>
              <a:noFill/>
            </a:ln>
            <a:effectLst/>
          </c:spPr>
          <c:invertIfNegative val="0"/>
          <c:dPt>
            <c:idx val="0"/>
            <c:invertIfNegative val="0"/>
            <c:bubble3D val="0"/>
            <c:spPr>
              <a:solidFill>
                <a:srgbClr val="3DA8DF"/>
              </a:solidFill>
              <a:ln>
                <a:noFill/>
              </a:ln>
              <a:effectLst/>
            </c:spPr>
            <c:extLst>
              <c:ext xmlns:c16="http://schemas.microsoft.com/office/drawing/2014/chart" uri="{C3380CC4-5D6E-409C-BE32-E72D297353CC}">
                <c16:uniqueId val="{00000008-B202-4539-AFAB-B670844B8506}"/>
              </c:ext>
            </c:extLst>
          </c:dPt>
          <c:dPt>
            <c:idx val="1"/>
            <c:invertIfNegative val="0"/>
            <c:bubble3D val="0"/>
            <c:spPr>
              <a:solidFill>
                <a:srgbClr val="3DA8DF"/>
              </a:solidFill>
              <a:ln>
                <a:noFill/>
              </a:ln>
              <a:effectLst/>
            </c:spPr>
            <c:extLst>
              <c:ext xmlns:c16="http://schemas.microsoft.com/office/drawing/2014/chart" uri="{C3380CC4-5D6E-409C-BE32-E72D297353CC}">
                <c16:uniqueId val="{0000000A-B202-4539-AFAB-B670844B8506}"/>
              </c:ext>
            </c:extLst>
          </c:dPt>
          <c:dPt>
            <c:idx val="2"/>
            <c:invertIfNegative val="0"/>
            <c:bubble3D val="0"/>
            <c:spPr>
              <a:solidFill>
                <a:srgbClr val="3DA8DF"/>
              </a:solidFill>
              <a:ln>
                <a:noFill/>
              </a:ln>
              <a:effectLst/>
            </c:spPr>
            <c:extLst>
              <c:ext xmlns:c16="http://schemas.microsoft.com/office/drawing/2014/chart" uri="{C3380CC4-5D6E-409C-BE32-E72D297353CC}">
                <c16:uniqueId val="{00000009-B202-4539-AFAB-B670844B8506}"/>
              </c:ext>
            </c:extLst>
          </c:dPt>
          <c:dPt>
            <c:idx val="4"/>
            <c:invertIfNegative val="0"/>
            <c:bubble3D val="0"/>
            <c:spPr>
              <a:solidFill>
                <a:srgbClr val="F28BA9"/>
              </a:solidFill>
              <a:ln>
                <a:noFill/>
              </a:ln>
              <a:effectLst/>
            </c:spPr>
            <c:extLst>
              <c:ext xmlns:c16="http://schemas.microsoft.com/office/drawing/2014/chart" uri="{C3380CC4-5D6E-409C-BE32-E72D297353CC}">
                <c16:uniqueId val="{00000006-F02F-42E5-9D83-0D9E04387424}"/>
              </c:ext>
            </c:extLst>
          </c:dPt>
          <c:dPt>
            <c:idx val="5"/>
            <c:invertIfNegative val="0"/>
            <c:bubble3D val="0"/>
            <c:spPr>
              <a:solidFill>
                <a:srgbClr val="F28BA9"/>
              </a:solidFill>
              <a:ln>
                <a:noFill/>
              </a:ln>
              <a:effectLst/>
            </c:spPr>
            <c:extLst>
              <c:ext xmlns:c16="http://schemas.microsoft.com/office/drawing/2014/chart" uri="{C3380CC4-5D6E-409C-BE32-E72D297353CC}">
                <c16:uniqueId val="{0000000C-6A17-4C0D-9364-C0102EF222EA}"/>
              </c:ext>
            </c:extLst>
          </c:dPt>
          <c:dPt>
            <c:idx val="6"/>
            <c:invertIfNegative val="0"/>
            <c:bubble3D val="0"/>
            <c:spPr>
              <a:solidFill>
                <a:srgbClr val="F28BA9"/>
              </a:solidFill>
              <a:ln>
                <a:noFill/>
              </a:ln>
              <a:effectLst/>
            </c:spPr>
            <c:extLst>
              <c:ext xmlns:c16="http://schemas.microsoft.com/office/drawing/2014/chart" uri="{C3380CC4-5D6E-409C-BE32-E72D297353CC}">
                <c16:uniqueId val="{0000000A-F02F-42E5-9D83-0D9E04387424}"/>
              </c:ext>
            </c:extLst>
          </c:dPt>
          <c:dLbls>
            <c:dLbl>
              <c:idx val="0"/>
              <c:tx>
                <c:rich>
                  <a:bodyPr/>
                  <a:lstStyle/>
                  <a:p>
                    <a:fld id="{299AFBAE-B4DE-4226-8006-6B817C62B8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02-4539-AFAB-B670844B8506}"/>
                </c:ext>
              </c:extLst>
            </c:dLbl>
            <c:dLbl>
              <c:idx val="1"/>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02-4539-AFAB-B670844B8506}"/>
                </c:ext>
              </c:extLst>
            </c:dLbl>
            <c:dLbl>
              <c:idx val="5"/>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A17-4C0D-9364-C0102EF222EA}"/>
                </c:ext>
              </c:extLst>
            </c:dLbl>
            <c:dLbl>
              <c:idx val="6"/>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02F-42E5-9D83-0D9E04387424}"/>
                </c:ext>
              </c:extLst>
            </c:dLbl>
            <c:dLbl>
              <c:idx val="8"/>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1D-4C27-A50E-1B49CEB61EBD}"/>
                </c:ext>
              </c:extLst>
            </c:dLbl>
            <c:dLbl>
              <c:idx val="9"/>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02F-42E5-9D83-0D9E04387424}"/>
                </c:ext>
              </c:extLst>
            </c:dLbl>
            <c:dLbl>
              <c:idx val="10"/>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A17-4C0D-9364-C0102EF222E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Donald Trump and his campaign</c:v>
                </c:pt>
                <c:pt idx="1">
                  <c:v>Kamala Harris and her campaign</c:v>
                </c:pt>
                <c:pt idx="2">
                  <c:v>Government certification of election results</c:v>
                </c:pt>
                <c:pt idx="4">
                  <c:v>Donald Trump and his campaign</c:v>
                </c:pt>
                <c:pt idx="5">
                  <c:v>Kamala Harris and her campaign</c:v>
                </c:pt>
                <c:pt idx="6">
                  <c:v>Government certifications of election results</c:v>
                </c:pt>
                <c:pt idx="8">
                  <c:v>Donald Trump and his campaign</c:v>
                </c:pt>
                <c:pt idx="9">
                  <c:v>Kamala Harris and her campaign</c:v>
                </c:pt>
                <c:pt idx="10">
                  <c:v>Government certifications of election results</c:v>
                </c:pt>
              </c:strCache>
            </c:strRef>
          </c:cat>
          <c:val>
            <c:numRef>
              <c:f>Sheet1!$D$2:$D$12</c:f>
              <c:numCache>
                <c:formatCode>General</c:formatCode>
                <c:ptCount val="11"/>
                <c:pt idx="0">
                  <c:v>87</c:v>
                </c:pt>
                <c:pt idx="1">
                  <c:v>17</c:v>
                </c:pt>
                <c:pt idx="2">
                  <c:v>12</c:v>
                </c:pt>
                <c:pt idx="4">
                  <c:v>32</c:v>
                </c:pt>
                <c:pt idx="5">
                  <c:v>79</c:v>
                </c:pt>
                <c:pt idx="6">
                  <c:v>48</c:v>
                </c:pt>
                <c:pt idx="8">
                  <c:v>61</c:v>
                </c:pt>
                <c:pt idx="9">
                  <c:v>47</c:v>
                </c:pt>
                <c:pt idx="10">
                  <c:v>30</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0088142720039709"/>
          <c:y val="2.8405183163107257E-3"/>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65220313354857E-2"/>
          <c:y val="0.13838579529958336"/>
          <c:w val="0.92055570137066201"/>
          <c:h val="0.73671030707901208"/>
        </c:manualLayout>
      </c:layout>
      <c:barChart>
        <c:barDir val="bar"/>
        <c:grouping val="stacked"/>
        <c:varyColors val="0"/>
        <c:ser>
          <c:idx val="0"/>
          <c:order val="0"/>
          <c:tx>
            <c:strRef>
              <c:f>Sheet1!$B$1</c:f>
              <c:strCache>
                <c:ptCount val="1"/>
                <c:pt idx="0">
                  <c:v>Major problem</c:v>
                </c:pt>
              </c:strCache>
            </c:strRef>
          </c:tx>
          <c:spPr>
            <a:solidFill>
              <a:srgbClr val="851C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2024</c:v>
                </c:pt>
              </c:numCache>
            </c:numRef>
          </c:cat>
          <c:val>
            <c:numRef>
              <c:f>Sheet1!$B$2:$B$3</c:f>
              <c:numCache>
                <c:formatCode>General</c:formatCode>
                <c:ptCount val="2"/>
                <c:pt idx="0">
                  <c:v>83</c:v>
                </c:pt>
                <c:pt idx="1">
                  <c:v>78</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Minor problem</c:v>
                </c:pt>
              </c:strCache>
            </c:strRef>
          </c:tx>
          <c:spPr>
            <a:solidFill>
              <a:srgbClr val="E627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2024</c:v>
                </c:pt>
              </c:numCache>
            </c:numRef>
          </c:cat>
          <c:val>
            <c:numRef>
              <c:f>Sheet1!$C$2:$C$3</c:f>
              <c:numCache>
                <c:formatCode>General</c:formatCode>
                <c:ptCount val="2"/>
                <c:pt idx="0">
                  <c:v>14</c:v>
                </c:pt>
                <c:pt idx="1">
                  <c:v>17</c:v>
                </c:pt>
              </c:numCache>
            </c:numRef>
          </c:val>
          <c:extLst>
            <c:ext xmlns:c16="http://schemas.microsoft.com/office/drawing/2014/chart" uri="{C3380CC4-5D6E-409C-BE32-E72D297353CC}">
              <c16:uniqueId val="{00000000-EEF8-4DCE-9946-DF0240541BA7}"/>
            </c:ext>
          </c:extLst>
        </c:ser>
        <c:ser>
          <c:idx val="2"/>
          <c:order val="2"/>
          <c:tx>
            <c:strRef>
              <c:f>Sheet1!$D$1</c:f>
              <c:strCache>
                <c:ptCount val="1"/>
                <c:pt idx="0">
                  <c:v>Not a problem at all</c:v>
                </c:pt>
              </c:strCache>
            </c:strRef>
          </c:tx>
          <c:spPr>
            <a:solidFill>
              <a:srgbClr val="F49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2024</c:v>
                </c:pt>
              </c:numCache>
            </c:numRef>
          </c:cat>
          <c:val>
            <c:numRef>
              <c:f>Sheet1!$D$2:$D$3</c:f>
              <c:numCache>
                <c:formatCode>General</c:formatCode>
                <c:ptCount val="2"/>
                <c:pt idx="0">
                  <c:v>3</c:v>
                </c:pt>
                <c:pt idx="1">
                  <c:v>4</c:v>
                </c:pt>
              </c:numCache>
            </c:numRef>
          </c:val>
          <c:extLst>
            <c:ext xmlns:c16="http://schemas.microsoft.com/office/drawing/2014/chart" uri="{C3380CC4-5D6E-409C-BE32-E72D297353CC}">
              <c16:uniqueId val="{00000001-EEF8-4DCE-9946-DF0240541BA7}"/>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9.1339453181288666E-2"/>
          <c:y val="4.9822488267767626E-2"/>
          <c:w val="0.84955788153341671"/>
          <c:h val="6.406011554392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65220313354857E-2"/>
          <c:y val="0.17086018689816632"/>
          <c:w val="0.92055570137066201"/>
          <c:h val="0.73115536952916604"/>
        </c:manualLayout>
      </c:layout>
      <c:barChart>
        <c:barDir val="bar"/>
        <c:grouping val="stacked"/>
        <c:varyColors val="0"/>
        <c:ser>
          <c:idx val="0"/>
          <c:order val="0"/>
          <c:tx>
            <c:strRef>
              <c:f>Sheet1!$B$1</c:f>
              <c:strCache>
                <c:ptCount val="1"/>
                <c:pt idx="0">
                  <c:v>Extremely/very concerned</c:v>
                </c:pt>
              </c:strCache>
            </c:strRef>
          </c:tx>
          <c:spPr>
            <a:solidFill>
              <a:srgbClr val="851C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2020</c:v>
                </c:pt>
                <c:pt idx="1">
                  <c:v>2024</c:v>
                </c:pt>
                <c:pt idx="3">
                  <c:v>2020</c:v>
                </c:pt>
                <c:pt idx="4">
                  <c:v>2024</c:v>
                </c:pt>
                <c:pt idx="6">
                  <c:v>2024</c:v>
                </c:pt>
              </c:numCache>
            </c:numRef>
          </c:cat>
          <c:val>
            <c:numRef>
              <c:f>Sheet1!$B$2:$B$8</c:f>
              <c:numCache>
                <c:formatCode>General</c:formatCode>
                <c:ptCount val="7"/>
                <c:pt idx="0">
                  <c:v>44</c:v>
                </c:pt>
                <c:pt idx="1">
                  <c:v>36</c:v>
                </c:pt>
                <c:pt idx="3">
                  <c:v>45</c:v>
                </c:pt>
                <c:pt idx="4">
                  <c:v>40</c:v>
                </c:pt>
                <c:pt idx="6">
                  <c:v>45</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Somewhat concerned</c:v>
                </c:pt>
              </c:strCache>
            </c:strRef>
          </c:tx>
          <c:spPr>
            <a:solidFill>
              <a:srgbClr val="E627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2020</c:v>
                </c:pt>
                <c:pt idx="1">
                  <c:v>2024</c:v>
                </c:pt>
                <c:pt idx="3">
                  <c:v>2020</c:v>
                </c:pt>
                <c:pt idx="4">
                  <c:v>2024</c:v>
                </c:pt>
                <c:pt idx="6">
                  <c:v>2024</c:v>
                </c:pt>
              </c:numCache>
            </c:numRef>
          </c:cat>
          <c:val>
            <c:numRef>
              <c:f>Sheet1!$C$2:$C$8</c:f>
              <c:numCache>
                <c:formatCode>General</c:formatCode>
                <c:ptCount val="7"/>
                <c:pt idx="0">
                  <c:v>24</c:v>
                </c:pt>
                <c:pt idx="1">
                  <c:v>33</c:v>
                </c:pt>
                <c:pt idx="3">
                  <c:v>29</c:v>
                </c:pt>
                <c:pt idx="4">
                  <c:v>37</c:v>
                </c:pt>
                <c:pt idx="6">
                  <c:v>32</c:v>
                </c:pt>
              </c:numCache>
            </c:numRef>
          </c:val>
          <c:extLst>
            <c:ext xmlns:c16="http://schemas.microsoft.com/office/drawing/2014/chart" uri="{C3380CC4-5D6E-409C-BE32-E72D297353CC}">
              <c16:uniqueId val="{00000000-EEF8-4DCE-9946-DF0240541BA7}"/>
            </c:ext>
          </c:extLst>
        </c:ser>
        <c:ser>
          <c:idx val="2"/>
          <c:order val="2"/>
          <c:tx>
            <c:strRef>
              <c:f>Sheet1!$D$1</c:f>
              <c:strCache>
                <c:ptCount val="1"/>
                <c:pt idx="0">
                  <c:v>Not very/not at all concerned</c:v>
                </c:pt>
              </c:strCache>
            </c:strRef>
          </c:tx>
          <c:spPr>
            <a:solidFill>
              <a:srgbClr val="F49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2020</c:v>
                </c:pt>
                <c:pt idx="1">
                  <c:v>2024</c:v>
                </c:pt>
                <c:pt idx="3">
                  <c:v>2020</c:v>
                </c:pt>
                <c:pt idx="4">
                  <c:v>2024</c:v>
                </c:pt>
                <c:pt idx="6">
                  <c:v>2024</c:v>
                </c:pt>
              </c:numCache>
            </c:numRef>
          </c:cat>
          <c:val>
            <c:numRef>
              <c:f>Sheet1!$D$2:$D$8</c:f>
              <c:numCache>
                <c:formatCode>General</c:formatCode>
                <c:ptCount val="7"/>
                <c:pt idx="0">
                  <c:v>31</c:v>
                </c:pt>
                <c:pt idx="1">
                  <c:v>31</c:v>
                </c:pt>
                <c:pt idx="3">
                  <c:v>26</c:v>
                </c:pt>
                <c:pt idx="4">
                  <c:v>21</c:v>
                </c:pt>
                <c:pt idx="6">
                  <c:v>22</c:v>
                </c:pt>
              </c:numCache>
            </c:numRef>
          </c:val>
          <c:extLst>
            <c:ext xmlns:c16="http://schemas.microsoft.com/office/drawing/2014/chart" uri="{C3380CC4-5D6E-409C-BE32-E72D297353CC}">
              <c16:uniqueId val="{00000001-EEF8-4DCE-9946-DF0240541BA7}"/>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5.4143159455141664E-2"/>
          <c:y val="2.473081329450591E-2"/>
          <c:w val="0.90783207503771368"/>
          <c:h val="7.19734487398714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2592592592592"/>
          <c:y val="0.13294843518828611"/>
          <c:w val="0.54811402741324"/>
          <c:h val="0.86639329356201034"/>
        </c:manualLayout>
      </c:layout>
      <c:doughnutChart>
        <c:varyColors val="1"/>
        <c:ser>
          <c:idx val="1"/>
          <c:order val="0"/>
          <c:tx>
            <c:strRef>
              <c:f>Sheet1!$B$1</c:f>
              <c:strCache>
                <c:ptCount val="1"/>
                <c:pt idx="0">
                  <c:v>Column1</c:v>
                </c:pt>
              </c:strCache>
            </c:strRef>
          </c:tx>
          <c:spPr>
            <a:solidFill>
              <a:srgbClr val="8B8B8B"/>
            </a:solidFill>
            <a:ln w="19050">
              <a:solidFill>
                <a:schemeClr val="bg1"/>
              </a:solidFill>
            </a:ln>
          </c:spPr>
          <c:dPt>
            <c:idx val="0"/>
            <c:bubble3D val="0"/>
            <c:spPr>
              <a:solidFill>
                <a:srgbClr val="00906E"/>
              </a:solidFill>
              <a:ln w="19050">
                <a:solidFill>
                  <a:schemeClr val="bg1"/>
                </a:solidFill>
              </a:ln>
              <a:effectLst/>
            </c:spPr>
            <c:extLst>
              <c:ext xmlns:c16="http://schemas.microsoft.com/office/drawing/2014/chart" uri="{C3380CC4-5D6E-409C-BE32-E72D297353CC}">
                <c16:uniqueId val="{00000001-56A0-4A8D-B491-1E9148830E87}"/>
              </c:ext>
            </c:extLst>
          </c:dPt>
          <c:dPt>
            <c:idx val="1"/>
            <c:bubble3D val="0"/>
            <c:spPr>
              <a:solidFill>
                <a:srgbClr val="004837"/>
              </a:solidFill>
              <a:ln w="19050">
                <a:solidFill>
                  <a:schemeClr val="bg1"/>
                </a:solidFill>
              </a:ln>
              <a:effectLst/>
            </c:spPr>
            <c:extLst>
              <c:ext xmlns:c16="http://schemas.microsoft.com/office/drawing/2014/chart" uri="{C3380CC4-5D6E-409C-BE32-E72D297353CC}">
                <c16:uniqueId val="{00000003-56A0-4A8D-B491-1E9148830E87}"/>
              </c:ext>
            </c:extLst>
          </c:dPt>
          <c:dPt>
            <c:idx val="2"/>
            <c:bubble3D val="0"/>
            <c:spPr>
              <a:solidFill>
                <a:srgbClr val="97DFC7"/>
              </a:solidFill>
              <a:ln w="19050">
                <a:solidFill>
                  <a:schemeClr val="bg1"/>
                </a:solidFill>
              </a:ln>
              <a:effectLst/>
            </c:spPr>
            <c:extLst>
              <c:ext xmlns:c16="http://schemas.microsoft.com/office/drawing/2014/chart" uri="{C3380CC4-5D6E-409C-BE32-E72D297353CC}">
                <c16:uniqueId val="{00000005-56A0-4A8D-B491-1E9148830E87}"/>
              </c:ext>
            </c:extLst>
          </c:dPt>
          <c:dLbls>
            <c:dLbl>
              <c:idx val="0"/>
              <c:layout>
                <c:manualLayout>
                  <c:x val="7.4074074074074077E-3"/>
                  <c:y val="-7.691586090285958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6A0-4A8D-B491-1E9148830E87}"/>
                </c:ext>
              </c:extLst>
            </c:dLbl>
            <c:dLbl>
              <c:idx val="1"/>
              <c:layout>
                <c:manualLayout>
                  <c:x val="-1.6666666666666666E-2"/>
                  <c:y val="1.328297343151777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6A0-4A8D-B491-1E9148830E87}"/>
                </c:ext>
              </c:extLst>
            </c:dLbl>
            <c:dLbl>
              <c:idx val="2"/>
              <c:layout>
                <c:manualLayout>
                  <c:x val="-0.10000000000000003"/>
                  <c:y val="-0.2512731532967612"/>
                </c:manualLayout>
              </c:layout>
              <c:tx>
                <c:rich>
                  <a:bodyPr/>
                  <a:lstStyle/>
                  <a:p>
                    <a:fld id="{002CC478-79C4-4540-997F-6BC94A8ECCC4}" type="CATEGORYNAME">
                      <a:rPr lang="en-US">
                        <a:solidFill>
                          <a:schemeClr val="tx1"/>
                        </a:solidFill>
                      </a:rPr>
                      <a:pPr/>
                      <a:t>[CATEGORY NAME]</a:t>
                    </a:fld>
                    <a:r>
                      <a:rPr lang="en-US" baseline="0" dirty="0">
                        <a:solidFill>
                          <a:schemeClr val="tx1"/>
                        </a:solidFill>
                      </a:rPr>
                      <a:t>
</a:t>
                    </a:r>
                    <a:fld id="{C9BB9923-C866-4C6D-9274-F67F1BEF7D8B}" type="VALUE">
                      <a:rPr lang="en-US" baseline="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6A0-4A8D-B491-1E9148830E87}"/>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bg2">
                      <a:lumMod val="90000"/>
                    </a:schemeClr>
                  </a:solidFill>
                  <a:round/>
                </a:ln>
                <a:effectLst/>
              </c:spPr>
            </c:leaderLines>
            <c:extLst>
              <c:ext xmlns:c15="http://schemas.microsoft.com/office/drawing/2012/chart" uri="{CE6537A1-D6FC-4f65-9D91-7224C49458BB}"/>
            </c:extLst>
          </c:dLbls>
          <c:cat>
            <c:strRef>
              <c:f>Sheet1!$A$2:$A$4</c:f>
              <c:strCache>
                <c:ptCount val="3"/>
                <c:pt idx="0">
                  <c:v>Neither excited nor concerned</c:v>
                </c:pt>
                <c:pt idx="1">
                  <c:v>More concerned</c:v>
                </c:pt>
                <c:pt idx="2">
                  <c:v>More excited</c:v>
                </c:pt>
              </c:strCache>
            </c:strRef>
          </c:cat>
          <c:val>
            <c:numRef>
              <c:f>Sheet1!$B$2:$B$4</c:f>
              <c:numCache>
                <c:formatCode>0%</c:formatCode>
                <c:ptCount val="3"/>
                <c:pt idx="0">
                  <c:v>0.38</c:v>
                </c:pt>
                <c:pt idx="1">
                  <c:v>0.52</c:v>
                </c:pt>
                <c:pt idx="2">
                  <c:v>0.09</c:v>
                </c:pt>
              </c:numCache>
            </c:numRef>
          </c:val>
          <c:extLst>
            <c:ext xmlns:c16="http://schemas.microsoft.com/office/drawing/2014/chart" uri="{C3380CC4-5D6E-409C-BE32-E72D297353CC}">
              <c16:uniqueId val="{0000000A-56A0-4A8D-B491-1E9148830E87}"/>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65220313354857E-2"/>
          <c:y val="0.15405332615136011"/>
          <c:w val="0.92055570137066201"/>
          <c:h val="0.73671030707901208"/>
        </c:manualLayout>
      </c:layout>
      <c:barChart>
        <c:barDir val="bar"/>
        <c:grouping val="stacked"/>
        <c:varyColors val="0"/>
        <c:ser>
          <c:idx val="0"/>
          <c:order val="0"/>
          <c:tx>
            <c:strRef>
              <c:f>Sheet1!$B$1</c:f>
              <c:strCache>
                <c:ptCount val="1"/>
                <c:pt idx="0">
                  <c:v>More excited</c:v>
                </c:pt>
              </c:strCache>
            </c:strRef>
          </c:tx>
          <c:spPr>
            <a:solidFill>
              <a:srgbClr val="0048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45+</c:v>
                </c:pt>
                <c:pt idx="1">
                  <c:v>18-44</c:v>
                </c:pt>
              </c:strCache>
            </c:strRef>
          </c:cat>
          <c:val>
            <c:numRef>
              <c:f>Sheet1!$B$2:$B$3</c:f>
              <c:numCache>
                <c:formatCode>General</c:formatCode>
                <c:ptCount val="2"/>
                <c:pt idx="0">
                  <c:v>6</c:v>
                </c:pt>
                <c:pt idx="1">
                  <c:v>12</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Neither excited nor concerned</c:v>
                </c:pt>
              </c:strCache>
            </c:strRef>
          </c:tx>
          <c:spPr>
            <a:solidFill>
              <a:srgbClr val="009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45+</c:v>
                </c:pt>
                <c:pt idx="1">
                  <c:v>18-44</c:v>
                </c:pt>
              </c:strCache>
            </c:strRef>
          </c:cat>
          <c:val>
            <c:numRef>
              <c:f>Sheet1!$C$2:$C$3</c:f>
              <c:numCache>
                <c:formatCode>General</c:formatCode>
                <c:ptCount val="2"/>
                <c:pt idx="0">
                  <c:v>38</c:v>
                </c:pt>
                <c:pt idx="1">
                  <c:v>38</c:v>
                </c:pt>
              </c:numCache>
            </c:numRef>
          </c:val>
          <c:extLst>
            <c:ext xmlns:c16="http://schemas.microsoft.com/office/drawing/2014/chart" uri="{C3380CC4-5D6E-409C-BE32-E72D297353CC}">
              <c16:uniqueId val="{00000000-EEF8-4DCE-9946-DF0240541BA7}"/>
            </c:ext>
          </c:extLst>
        </c:ser>
        <c:ser>
          <c:idx val="2"/>
          <c:order val="2"/>
          <c:tx>
            <c:strRef>
              <c:f>Sheet1!$D$1</c:f>
              <c:strCache>
                <c:ptCount val="1"/>
                <c:pt idx="0">
                  <c:v>More concerned</c:v>
                </c:pt>
              </c:strCache>
            </c:strRef>
          </c:tx>
          <c:spPr>
            <a:solidFill>
              <a:srgbClr val="97DF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45+</c:v>
                </c:pt>
                <c:pt idx="1">
                  <c:v>18-44</c:v>
                </c:pt>
              </c:strCache>
            </c:strRef>
          </c:cat>
          <c:val>
            <c:numRef>
              <c:f>Sheet1!$D$2:$D$3</c:f>
              <c:numCache>
                <c:formatCode>General</c:formatCode>
                <c:ptCount val="2"/>
                <c:pt idx="0">
                  <c:v>56</c:v>
                </c:pt>
                <c:pt idx="1">
                  <c:v>48</c:v>
                </c:pt>
              </c:numCache>
            </c:numRef>
          </c:val>
          <c:extLst>
            <c:ext xmlns:c16="http://schemas.microsoft.com/office/drawing/2014/chart" uri="{C3380CC4-5D6E-409C-BE32-E72D297353CC}">
              <c16:uniqueId val="{00000001-EEF8-4DCE-9946-DF0240541BA7}"/>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9.8778711926518076E-2"/>
          <c:y val="4.7929779725343472E-2"/>
          <c:w val="0.84955788153341671"/>
          <c:h val="6.406011554392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65220313354857E-2"/>
          <c:y val="0.15405332615136011"/>
          <c:w val="0.92055570137066201"/>
          <c:h val="0.73671030707901208"/>
        </c:manualLayout>
      </c:layout>
      <c:barChart>
        <c:barDir val="bar"/>
        <c:grouping val="stacked"/>
        <c:varyColors val="0"/>
        <c:ser>
          <c:idx val="0"/>
          <c:order val="0"/>
          <c:tx>
            <c:strRef>
              <c:f>Sheet1!$B$1</c:f>
              <c:strCache>
                <c:ptCount val="1"/>
                <c:pt idx="0">
                  <c:v>Extremely/very confident</c:v>
                </c:pt>
              </c:strCache>
            </c:strRef>
          </c:tx>
          <c:spPr>
            <a:solidFill>
              <a:srgbClr val="0048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October 2023</c:v>
                </c:pt>
                <c:pt idx="1">
                  <c:v>August 2024</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Somewhat confident</c:v>
                </c:pt>
              </c:strCache>
            </c:strRef>
          </c:tx>
          <c:spPr>
            <a:solidFill>
              <a:srgbClr val="009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October 2023</c:v>
                </c:pt>
                <c:pt idx="1">
                  <c:v>August 2024</c:v>
                </c:pt>
              </c:strCache>
            </c:strRef>
          </c:cat>
          <c:val>
            <c:numRef>
              <c:f>Sheet1!$C$2:$C$3</c:f>
              <c:numCache>
                <c:formatCode>General</c:formatCode>
                <c:ptCount val="2"/>
                <c:pt idx="0">
                  <c:v>33</c:v>
                </c:pt>
                <c:pt idx="1">
                  <c:v>30</c:v>
                </c:pt>
              </c:numCache>
            </c:numRef>
          </c:val>
          <c:extLst>
            <c:ext xmlns:c16="http://schemas.microsoft.com/office/drawing/2014/chart" uri="{C3380CC4-5D6E-409C-BE32-E72D297353CC}">
              <c16:uniqueId val="{00000000-EEF8-4DCE-9946-DF0240541BA7}"/>
            </c:ext>
          </c:extLst>
        </c:ser>
        <c:ser>
          <c:idx val="2"/>
          <c:order val="2"/>
          <c:tx>
            <c:strRef>
              <c:f>Sheet1!$D$1</c:f>
              <c:strCache>
                <c:ptCount val="1"/>
                <c:pt idx="0">
                  <c:v>Not very/not at all confident</c:v>
                </c:pt>
              </c:strCache>
            </c:strRef>
          </c:tx>
          <c:spPr>
            <a:solidFill>
              <a:srgbClr val="97DF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October 2023</c:v>
                </c:pt>
                <c:pt idx="1">
                  <c:v>August 2024</c:v>
                </c:pt>
              </c:strCache>
            </c:strRef>
          </c:cat>
          <c:val>
            <c:numRef>
              <c:f>Sheet1!$D$2:$D$3</c:f>
              <c:numCache>
                <c:formatCode>General</c:formatCode>
                <c:ptCount val="2"/>
                <c:pt idx="0">
                  <c:v>61</c:v>
                </c:pt>
                <c:pt idx="1">
                  <c:v>64</c:v>
                </c:pt>
              </c:numCache>
            </c:numRef>
          </c:val>
          <c:extLst>
            <c:ext xmlns:c16="http://schemas.microsoft.com/office/drawing/2014/chart" uri="{C3380CC4-5D6E-409C-BE32-E72D297353CC}">
              <c16:uniqueId val="{00000001-EEF8-4DCE-9946-DF0240541BA7}"/>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9.8778711926518076E-2"/>
          <c:y val="4.7929779725343472E-2"/>
          <c:w val="0.84955788153341671"/>
          <c:h val="6.4060115543928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2592592592592"/>
          <c:y val="0.13294843518828611"/>
          <c:w val="0.54811402741324"/>
          <c:h val="0.86639329356201034"/>
        </c:manualLayout>
      </c:layout>
      <c:doughnutChart>
        <c:varyColors val="1"/>
        <c:ser>
          <c:idx val="1"/>
          <c:order val="0"/>
          <c:tx>
            <c:strRef>
              <c:f>Sheet1!$B$1</c:f>
              <c:strCache>
                <c:ptCount val="1"/>
                <c:pt idx="0">
                  <c:v>Column1</c:v>
                </c:pt>
              </c:strCache>
            </c:strRef>
          </c:tx>
          <c:spPr>
            <a:solidFill>
              <a:srgbClr val="8B8B8B"/>
            </a:solidFill>
            <a:ln w="19050">
              <a:solidFill>
                <a:schemeClr val="bg1"/>
              </a:solidFill>
            </a:ln>
          </c:spPr>
          <c:dPt>
            <c:idx val="0"/>
            <c:bubble3D val="0"/>
            <c:spPr>
              <a:solidFill>
                <a:srgbClr val="004837"/>
              </a:solidFill>
              <a:ln w="19050">
                <a:solidFill>
                  <a:schemeClr val="bg1"/>
                </a:solidFill>
              </a:ln>
              <a:effectLst/>
            </c:spPr>
            <c:extLst>
              <c:ext xmlns:c16="http://schemas.microsoft.com/office/drawing/2014/chart" uri="{C3380CC4-5D6E-409C-BE32-E72D297353CC}">
                <c16:uniqueId val="{00000001-56A0-4A8D-B491-1E9148830E87}"/>
              </c:ext>
            </c:extLst>
          </c:dPt>
          <c:dPt>
            <c:idx val="1"/>
            <c:bubble3D val="0"/>
            <c:spPr>
              <a:solidFill>
                <a:srgbClr val="00906E"/>
              </a:solidFill>
              <a:ln w="19050">
                <a:solidFill>
                  <a:schemeClr val="bg1"/>
                </a:solidFill>
              </a:ln>
              <a:effectLst/>
            </c:spPr>
            <c:extLst>
              <c:ext xmlns:c16="http://schemas.microsoft.com/office/drawing/2014/chart" uri="{C3380CC4-5D6E-409C-BE32-E72D297353CC}">
                <c16:uniqueId val="{00000003-56A0-4A8D-B491-1E9148830E87}"/>
              </c:ext>
            </c:extLst>
          </c:dPt>
          <c:dPt>
            <c:idx val="2"/>
            <c:bubble3D val="0"/>
            <c:spPr>
              <a:solidFill>
                <a:srgbClr val="97DFC7"/>
              </a:solidFill>
              <a:ln w="19050">
                <a:solidFill>
                  <a:schemeClr val="bg1"/>
                </a:solidFill>
              </a:ln>
              <a:effectLst/>
            </c:spPr>
            <c:extLst>
              <c:ext xmlns:c16="http://schemas.microsoft.com/office/drawing/2014/chart" uri="{C3380CC4-5D6E-409C-BE32-E72D297353CC}">
                <c16:uniqueId val="{00000005-56A0-4A8D-B491-1E9148830E87}"/>
              </c:ext>
            </c:extLst>
          </c:dPt>
          <c:dLbls>
            <c:dLbl>
              <c:idx val="0"/>
              <c:layout>
                <c:manualLayout>
                  <c:x val="1.2037109944590259E-2"/>
                  <c:y val="-7.6915860902859587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299999999999996"/>
                      <c:h val="0.24430299193041502"/>
                    </c:manualLayout>
                  </c15:layout>
                </c:ext>
                <c:ext xmlns:c16="http://schemas.microsoft.com/office/drawing/2014/chart" uri="{C3380CC4-5D6E-409C-BE32-E72D297353CC}">
                  <c16:uniqueId val="{00000001-56A0-4A8D-B491-1E9148830E87}"/>
                </c:ext>
              </c:extLst>
            </c:dLbl>
            <c:dLbl>
              <c:idx val="1"/>
              <c:layout>
                <c:manualLayout>
                  <c:x val="-1.6666666666666666E-2"/>
                  <c:y val="1.328297343151777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6A0-4A8D-B491-1E9148830E87}"/>
                </c:ext>
              </c:extLst>
            </c:dLbl>
            <c:dLbl>
              <c:idx val="2"/>
              <c:layout>
                <c:manualLayout>
                  <c:x val="-0.125"/>
                  <c:y val="-0.23663722039894095"/>
                </c:manualLayout>
              </c:layout>
              <c:tx>
                <c:rich>
                  <a:bodyPr/>
                  <a:lstStyle/>
                  <a:p>
                    <a:fld id="{002CC478-79C4-4540-997F-6BC94A8ECCC4}" type="CATEGORYNAME">
                      <a:rPr lang="en-US">
                        <a:solidFill>
                          <a:schemeClr val="tx1"/>
                        </a:solidFill>
                      </a:rPr>
                      <a:pPr/>
                      <a:t>[CATEGORY NAME]</a:t>
                    </a:fld>
                    <a:r>
                      <a:rPr lang="en-US" baseline="0" dirty="0">
                        <a:solidFill>
                          <a:schemeClr val="tx1"/>
                        </a:solidFill>
                      </a:rPr>
                      <a:t>
</a:t>
                    </a:r>
                    <a:fld id="{C9BB9923-C866-4C6D-9274-F67F1BEF7D8B}" type="VALUE">
                      <a:rPr lang="en-US" baseline="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92962962962963"/>
                      <c:h val="0.18542274912605042"/>
                    </c:manualLayout>
                  </c15:layout>
                  <c15:dlblFieldTable/>
                  <c15:showDataLabelsRange val="0"/>
                </c:ext>
                <c:ext xmlns:c16="http://schemas.microsoft.com/office/drawing/2014/chart" uri="{C3380CC4-5D6E-409C-BE32-E72D297353CC}">
                  <c16:uniqueId val="{00000005-56A0-4A8D-B491-1E9148830E87}"/>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bg2">
                      <a:lumMod val="90000"/>
                    </a:schemeClr>
                  </a:solidFill>
                  <a:round/>
                </a:ln>
                <a:effectLst/>
              </c:spPr>
            </c:leaderLines>
            <c:extLst>
              <c:ext xmlns:c15="http://schemas.microsoft.com/office/drawing/2012/chart" uri="{CE6537A1-D6FC-4f65-9D91-7224C49458BB}"/>
            </c:extLst>
          </c:dLbls>
          <c:cat>
            <c:strRef>
              <c:f>Sheet1!$A$2:$A$4</c:f>
              <c:strCache>
                <c:ptCount val="3"/>
                <c:pt idx="0">
                  <c:v>Much/somewhat more difficult</c:v>
                </c:pt>
                <c:pt idx="1">
                  <c:v>Neither easier nor more difficult</c:v>
                </c:pt>
                <c:pt idx="2">
                  <c:v>Much/somewhat easier</c:v>
                </c:pt>
              </c:strCache>
            </c:strRef>
          </c:cat>
          <c:val>
            <c:numRef>
              <c:f>Sheet1!$B$2:$B$4</c:f>
              <c:numCache>
                <c:formatCode>0%</c:formatCode>
                <c:ptCount val="3"/>
                <c:pt idx="0">
                  <c:v>0.43</c:v>
                </c:pt>
                <c:pt idx="1">
                  <c:v>0.4</c:v>
                </c:pt>
                <c:pt idx="2">
                  <c:v>0.16</c:v>
                </c:pt>
              </c:numCache>
            </c:numRef>
          </c:val>
          <c:extLst>
            <c:ext xmlns:c16="http://schemas.microsoft.com/office/drawing/2014/chart" uri="{C3380CC4-5D6E-409C-BE32-E72D297353CC}">
              <c16:uniqueId val="{0000000A-56A0-4A8D-B491-1E9148830E87}"/>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210203773208"/>
          <c:y val="0.17118395098752881"/>
          <c:w val="0.92055570137066201"/>
          <c:h val="0.73671030707901208"/>
        </c:manualLayout>
      </c:layout>
      <c:barChart>
        <c:barDir val="bar"/>
        <c:grouping val="stacked"/>
        <c:varyColors val="0"/>
        <c:ser>
          <c:idx val="0"/>
          <c:order val="0"/>
          <c:tx>
            <c:strRef>
              <c:f>Sheet1!$B$1</c:f>
              <c:strCache>
                <c:ptCount val="1"/>
                <c:pt idx="0">
                  <c:v>Much/somewhat easier</c:v>
                </c:pt>
              </c:strCache>
            </c:strRef>
          </c:tx>
          <c:spPr>
            <a:solidFill>
              <a:srgbClr val="0048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Republican</c:v>
                </c:pt>
                <c:pt idx="1">
                  <c:v>Democrat</c:v>
                </c:pt>
              </c:strCache>
            </c:strRef>
          </c:cat>
          <c:val>
            <c:numRef>
              <c:f>Sheet1!$B$2:$B$3</c:f>
              <c:numCache>
                <c:formatCode>General</c:formatCode>
                <c:ptCount val="2"/>
                <c:pt idx="0">
                  <c:v>11</c:v>
                </c:pt>
                <c:pt idx="1">
                  <c:v>21</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Neither easier nor more difficult</c:v>
                </c:pt>
              </c:strCache>
            </c:strRef>
          </c:tx>
          <c:spPr>
            <a:solidFill>
              <a:srgbClr val="009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Republican</c:v>
                </c:pt>
                <c:pt idx="1">
                  <c:v>Democrat</c:v>
                </c:pt>
              </c:strCache>
            </c:strRef>
          </c:cat>
          <c:val>
            <c:numRef>
              <c:f>Sheet1!$C$2:$C$3</c:f>
              <c:numCache>
                <c:formatCode>General</c:formatCode>
                <c:ptCount val="2"/>
                <c:pt idx="0">
                  <c:v>41</c:v>
                </c:pt>
                <c:pt idx="1">
                  <c:v>36</c:v>
                </c:pt>
              </c:numCache>
            </c:numRef>
          </c:val>
          <c:extLst>
            <c:ext xmlns:c16="http://schemas.microsoft.com/office/drawing/2014/chart" uri="{C3380CC4-5D6E-409C-BE32-E72D297353CC}">
              <c16:uniqueId val="{00000000-EEF8-4DCE-9946-DF0240541BA7}"/>
            </c:ext>
          </c:extLst>
        </c:ser>
        <c:ser>
          <c:idx val="2"/>
          <c:order val="2"/>
          <c:tx>
            <c:strRef>
              <c:f>Sheet1!$D$1</c:f>
              <c:strCache>
                <c:ptCount val="1"/>
                <c:pt idx="0">
                  <c:v>Much/somewhat more difficult</c:v>
                </c:pt>
              </c:strCache>
            </c:strRef>
          </c:tx>
          <c:spPr>
            <a:solidFill>
              <a:srgbClr val="97DF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Republican</c:v>
                </c:pt>
                <c:pt idx="1">
                  <c:v>Democrat</c:v>
                </c:pt>
              </c:strCache>
            </c:strRef>
          </c:cat>
          <c:val>
            <c:numRef>
              <c:f>Sheet1!$D$2:$D$3</c:f>
              <c:numCache>
                <c:formatCode>General</c:formatCode>
                <c:ptCount val="2"/>
                <c:pt idx="0">
                  <c:v>47</c:v>
                </c:pt>
                <c:pt idx="1">
                  <c:v>42</c:v>
                </c:pt>
              </c:numCache>
            </c:numRef>
          </c:val>
          <c:extLst>
            <c:ext xmlns:c16="http://schemas.microsoft.com/office/drawing/2014/chart" uri="{C3380CC4-5D6E-409C-BE32-E72D297353CC}">
              <c16:uniqueId val="{00000001-EEF8-4DCE-9946-DF0240541BA7}"/>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7.0261553403138707E-2"/>
          <c:y val="5.6495092143427836E-2"/>
          <c:w val="0.91651121024048132"/>
          <c:h val="6.406011554392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2568580675785"/>
          <c:y val="0.11426833624402678"/>
          <c:w val="0.68986053773596501"/>
          <c:h val="0.76341985635780329"/>
        </c:manualLayout>
      </c:layout>
      <c:barChart>
        <c:barDir val="bar"/>
        <c:grouping val="stacked"/>
        <c:varyColors val="0"/>
        <c:ser>
          <c:idx val="0"/>
          <c:order val="0"/>
          <c:tx>
            <c:strRef>
              <c:f>Sheet1!$B$1</c:f>
              <c:strCache>
                <c:ptCount val="1"/>
                <c:pt idx="0">
                  <c:v>Extremely/very closely</c:v>
                </c:pt>
              </c:strCache>
            </c:strRef>
          </c:tx>
          <c:spPr>
            <a:solidFill>
              <a:srgbClr val="5831B8"/>
            </a:solidFill>
            <a:ln>
              <a:noFill/>
            </a:ln>
            <a:effectLst/>
          </c:spPr>
          <c:invertIfNegative val="0"/>
          <c:dLbls>
            <c:dLbl>
              <c:idx val="0"/>
              <c:tx>
                <c:rich>
                  <a:bodyPr/>
                  <a:lstStyle/>
                  <a:p>
                    <a:fld id="{69B846C4-07D3-4ABC-98CD-9ACB38F7634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2-4539-AFAB-B670844B8506}"/>
                </c:ext>
              </c:extLst>
            </c:dLbl>
            <c:dLbl>
              <c:idx val="1"/>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2-4539-AFAB-B670844B8506}"/>
                </c:ext>
              </c:extLst>
            </c:dLbl>
            <c:dLbl>
              <c:idx val="3"/>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02-4539-AFAB-B670844B8506}"/>
                </c:ext>
              </c:extLst>
            </c:dLbl>
            <c:dLbl>
              <c:idx val="4"/>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2F-42E5-9D83-0D9E04387424}"/>
                </c:ext>
              </c:extLst>
            </c:dLbl>
            <c:dLbl>
              <c:idx val="5"/>
              <c:tx>
                <c:rich>
                  <a:bodyPr/>
                  <a:lstStyle/>
                  <a:p>
                    <a:fld id="{CCB127DE-E966-4037-997A-73CDE80966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2F-42E5-9D83-0D9E04387424}"/>
                </c:ext>
              </c:extLst>
            </c:dLbl>
            <c:dLbl>
              <c:idx val="6"/>
              <c:tx>
                <c:rich>
                  <a:bodyPr/>
                  <a:lstStyle/>
                  <a:p>
                    <a:fld id="{E525B1D9-5958-47EB-96E0-599041D91CD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2F-42E5-9D83-0D9E04387424}"/>
                </c:ext>
              </c:extLst>
            </c:dLbl>
            <c:dLbl>
              <c:idx val="7"/>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F-42E5-9D83-0D9E04387424}"/>
                </c:ext>
              </c:extLst>
            </c:dLbl>
            <c:dLbl>
              <c:idx val="8"/>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27-A50E-1B49CEB61EBD}"/>
                </c:ext>
              </c:extLst>
            </c:dLbl>
            <c:dLbl>
              <c:idx val="9"/>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2F-42E5-9D83-0D9E04387424}"/>
                </c:ext>
              </c:extLst>
            </c:dLbl>
            <c:dLbl>
              <c:idx val="10"/>
              <c:tx>
                <c:rich>
                  <a:bodyPr/>
                  <a:lstStyle/>
                  <a:p>
                    <a:fld id="{3FB00252-C6FD-4A3C-91F5-27D9425BA8C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1D-4C27-A50E-1B49CEB61EBD}"/>
                </c:ext>
              </c:extLst>
            </c:dLbl>
            <c:dLbl>
              <c:idx val="11"/>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81-4EA1-9597-FFEBAA1812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federal budget</c:v>
                </c:pt>
                <c:pt idx="1">
                  <c:v>Foreign affairs</c:v>
                </c:pt>
                <c:pt idx="2">
                  <c:v>U.S. involvement overseas</c:v>
                </c:pt>
                <c:pt idx="3">
                  <c:v>The environment </c:v>
                </c:pt>
                <c:pt idx="4">
                  <c:v>Jobs and unemployment</c:v>
                </c:pt>
                <c:pt idx="5">
                  <c:v>Education</c:v>
                </c:pt>
                <c:pt idx="6">
                  <c:v>Abortion</c:v>
                </c:pt>
                <c:pt idx="7">
                  <c:v>Immigration</c:v>
                </c:pt>
                <c:pt idx="8">
                  <c:v>Crime</c:v>
                </c:pt>
                <c:pt idx="9">
                  <c:v>Health care</c:v>
                </c:pt>
                <c:pt idx="10">
                  <c:v>Elections and politics</c:v>
                </c:pt>
                <c:pt idx="11">
                  <c:v>Inflation and the cost of living </c:v>
                </c:pt>
              </c:strCache>
            </c:strRef>
          </c:cat>
          <c:val>
            <c:numRef>
              <c:f>Sheet1!$B$2:$B$13</c:f>
              <c:numCache>
                <c:formatCode>General</c:formatCode>
                <c:ptCount val="12"/>
                <c:pt idx="0">
                  <c:v>28</c:v>
                </c:pt>
                <c:pt idx="1">
                  <c:v>30</c:v>
                </c:pt>
                <c:pt idx="2">
                  <c:v>36</c:v>
                </c:pt>
                <c:pt idx="3">
                  <c:v>38</c:v>
                </c:pt>
                <c:pt idx="4">
                  <c:v>39</c:v>
                </c:pt>
                <c:pt idx="5">
                  <c:v>40</c:v>
                </c:pt>
                <c:pt idx="6">
                  <c:v>41</c:v>
                </c:pt>
                <c:pt idx="7">
                  <c:v>41</c:v>
                </c:pt>
                <c:pt idx="8">
                  <c:v>45</c:v>
                </c:pt>
                <c:pt idx="9">
                  <c:v>47</c:v>
                </c:pt>
                <c:pt idx="10">
                  <c:v>52</c:v>
                </c:pt>
                <c:pt idx="11">
                  <c:v>63</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Somewhat closely</c:v>
                </c:pt>
              </c:strCache>
            </c:strRef>
          </c:tx>
          <c:spPr>
            <a:solidFill>
              <a:srgbClr val="A56EFF"/>
            </a:solidFill>
            <a:ln>
              <a:noFill/>
            </a:ln>
            <a:effectLst/>
          </c:spPr>
          <c:invertIfNegative val="0"/>
          <c:dLbls>
            <c:dLbl>
              <c:idx val="0"/>
              <c:tx>
                <c:rich>
                  <a:bodyPr/>
                  <a:lstStyle/>
                  <a:p>
                    <a:fld id="{6079543D-A303-41DE-B45C-49272528943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2-4539-AFAB-B670844B8506}"/>
                </c:ext>
              </c:extLst>
            </c:dLbl>
            <c:dLbl>
              <c:idx val="1"/>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02-4539-AFAB-B670844B8506}"/>
                </c:ext>
              </c:extLst>
            </c:dLbl>
            <c:dLbl>
              <c:idx val="3"/>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202-4539-AFAB-B670844B8506}"/>
                </c:ext>
              </c:extLst>
            </c:dLbl>
            <c:dLbl>
              <c:idx val="4"/>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2F-42E5-9D83-0D9E04387424}"/>
                </c:ext>
              </c:extLst>
            </c:dLbl>
            <c:dLbl>
              <c:idx val="5"/>
              <c:tx>
                <c:rich>
                  <a:bodyPr/>
                  <a:lstStyle/>
                  <a:p>
                    <a:fld id="{5DE87BCE-6EFD-4D5F-A6F5-ECD02280AEE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2F-42E5-9D83-0D9E04387424}"/>
                </c:ext>
              </c:extLst>
            </c:dLbl>
            <c:dLbl>
              <c:idx val="6"/>
              <c:tx>
                <c:rich>
                  <a:bodyPr/>
                  <a:lstStyle/>
                  <a:p>
                    <a:fld id="{8E0587F2-8389-4BA8-AAC5-F02E64B2CC7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2F-42E5-9D83-0D9E04387424}"/>
                </c:ext>
              </c:extLst>
            </c:dLbl>
            <c:dLbl>
              <c:idx val="7"/>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F-42E5-9D83-0D9E04387424}"/>
                </c:ext>
              </c:extLst>
            </c:dLbl>
            <c:dLbl>
              <c:idx val="8"/>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1D-4C27-A50E-1B49CEB61EBD}"/>
                </c:ext>
              </c:extLst>
            </c:dLbl>
            <c:dLbl>
              <c:idx val="9"/>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2F-42E5-9D83-0D9E04387424}"/>
                </c:ext>
              </c:extLst>
            </c:dLbl>
            <c:dLbl>
              <c:idx val="10"/>
              <c:tx>
                <c:rich>
                  <a:bodyPr/>
                  <a:lstStyle/>
                  <a:p>
                    <a:fld id="{D5744BD9-FC07-42DC-862D-E0CA4A66A2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1D-4C27-A50E-1B49CEB61EBD}"/>
                </c:ext>
              </c:extLst>
            </c:dLbl>
            <c:dLbl>
              <c:idx val="11"/>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81-4EA1-9597-FFEBAA1812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federal budget</c:v>
                </c:pt>
                <c:pt idx="1">
                  <c:v>Foreign affairs</c:v>
                </c:pt>
                <c:pt idx="2">
                  <c:v>U.S. involvement overseas</c:v>
                </c:pt>
                <c:pt idx="3">
                  <c:v>The environment </c:v>
                </c:pt>
                <c:pt idx="4">
                  <c:v>Jobs and unemployment</c:v>
                </c:pt>
                <c:pt idx="5">
                  <c:v>Education</c:v>
                </c:pt>
                <c:pt idx="6">
                  <c:v>Abortion</c:v>
                </c:pt>
                <c:pt idx="7">
                  <c:v>Immigration</c:v>
                </c:pt>
                <c:pt idx="8">
                  <c:v>Crime</c:v>
                </c:pt>
                <c:pt idx="9">
                  <c:v>Health care</c:v>
                </c:pt>
                <c:pt idx="10">
                  <c:v>Elections and politics</c:v>
                </c:pt>
                <c:pt idx="11">
                  <c:v>Inflation and the cost of living </c:v>
                </c:pt>
              </c:strCache>
            </c:strRef>
          </c:cat>
          <c:val>
            <c:numRef>
              <c:f>Sheet1!$C$2:$C$13</c:f>
              <c:numCache>
                <c:formatCode>General</c:formatCode>
                <c:ptCount val="12"/>
                <c:pt idx="0">
                  <c:v>40</c:v>
                </c:pt>
                <c:pt idx="1">
                  <c:v>38</c:v>
                </c:pt>
                <c:pt idx="2">
                  <c:v>37</c:v>
                </c:pt>
                <c:pt idx="3">
                  <c:v>41</c:v>
                </c:pt>
                <c:pt idx="4">
                  <c:v>40</c:v>
                </c:pt>
                <c:pt idx="5">
                  <c:v>39</c:v>
                </c:pt>
                <c:pt idx="6">
                  <c:v>31</c:v>
                </c:pt>
                <c:pt idx="7">
                  <c:v>35</c:v>
                </c:pt>
                <c:pt idx="8">
                  <c:v>38</c:v>
                </c:pt>
                <c:pt idx="9">
                  <c:v>37</c:v>
                </c:pt>
                <c:pt idx="10">
                  <c:v>32</c:v>
                </c:pt>
                <c:pt idx="11">
                  <c:v>29</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Not too/not at all closely</c:v>
                </c:pt>
              </c:strCache>
            </c:strRef>
          </c:tx>
          <c:spPr>
            <a:solidFill>
              <a:srgbClr val="C099FF"/>
            </a:solidFill>
            <a:ln>
              <a:noFill/>
            </a:ln>
            <a:effectLst/>
          </c:spPr>
          <c:invertIfNegative val="0"/>
          <c:dLbls>
            <c:dLbl>
              <c:idx val="0"/>
              <c:tx>
                <c:rich>
                  <a:bodyPr/>
                  <a:lstStyle/>
                  <a:p>
                    <a:fld id="{299AFBAE-B4DE-4226-8006-6B817C62B8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02-4539-AFAB-B670844B8506}"/>
                </c:ext>
              </c:extLst>
            </c:dLbl>
            <c:dLbl>
              <c:idx val="1"/>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02-4539-AFAB-B670844B8506}"/>
                </c:ext>
              </c:extLst>
            </c:dLbl>
            <c:dLbl>
              <c:idx val="3"/>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202-4539-AFAB-B670844B8506}"/>
                </c:ext>
              </c:extLst>
            </c:dLbl>
            <c:dLbl>
              <c:idx val="4"/>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2F-42E5-9D83-0D9E04387424}"/>
                </c:ext>
              </c:extLst>
            </c:dLbl>
            <c:dLbl>
              <c:idx val="5"/>
              <c:tx>
                <c:rich>
                  <a:bodyPr/>
                  <a:lstStyle/>
                  <a:p>
                    <a:fld id="{9BC012A4-A026-4327-8A63-07E111EB335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2F-42E5-9D83-0D9E04387424}"/>
                </c:ext>
              </c:extLst>
            </c:dLbl>
            <c:dLbl>
              <c:idx val="6"/>
              <c:tx>
                <c:rich>
                  <a:bodyPr/>
                  <a:lstStyle/>
                  <a:p>
                    <a:fld id="{BBE6A1E8-3D7A-4BC4-936E-60422FF49AA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02F-42E5-9D83-0D9E04387424}"/>
                </c:ext>
              </c:extLst>
            </c:dLbl>
            <c:dLbl>
              <c:idx val="7"/>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02F-42E5-9D83-0D9E04387424}"/>
                </c:ext>
              </c:extLst>
            </c:dLbl>
            <c:dLbl>
              <c:idx val="8"/>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1D-4C27-A50E-1B49CEB61EBD}"/>
                </c:ext>
              </c:extLst>
            </c:dLbl>
            <c:dLbl>
              <c:idx val="9"/>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02F-42E5-9D83-0D9E04387424}"/>
                </c:ext>
              </c:extLst>
            </c:dLbl>
            <c:dLbl>
              <c:idx val="10"/>
              <c:tx>
                <c:rich>
                  <a:bodyPr/>
                  <a:lstStyle/>
                  <a:p>
                    <a:fld id="{8AADAE9B-9223-4BE7-B0A1-115A9B023E6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1D-4C27-A50E-1B49CEB61EBD}"/>
                </c:ext>
              </c:extLst>
            </c:dLbl>
            <c:dLbl>
              <c:idx val="11"/>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81-4EA1-9597-FFEBAA1812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federal budget</c:v>
                </c:pt>
                <c:pt idx="1">
                  <c:v>Foreign affairs</c:v>
                </c:pt>
                <c:pt idx="2">
                  <c:v>U.S. involvement overseas</c:v>
                </c:pt>
                <c:pt idx="3">
                  <c:v>The environment </c:v>
                </c:pt>
                <c:pt idx="4">
                  <c:v>Jobs and unemployment</c:v>
                </c:pt>
                <c:pt idx="5">
                  <c:v>Education</c:v>
                </c:pt>
                <c:pt idx="6">
                  <c:v>Abortion</c:v>
                </c:pt>
                <c:pt idx="7">
                  <c:v>Immigration</c:v>
                </c:pt>
                <c:pt idx="8">
                  <c:v>Crime</c:v>
                </c:pt>
                <c:pt idx="9">
                  <c:v>Health care</c:v>
                </c:pt>
                <c:pt idx="10">
                  <c:v>Elections and politics</c:v>
                </c:pt>
                <c:pt idx="11">
                  <c:v>Inflation and the cost of living </c:v>
                </c:pt>
              </c:strCache>
            </c:strRef>
          </c:cat>
          <c:val>
            <c:numRef>
              <c:f>Sheet1!$D$2:$D$13</c:f>
              <c:numCache>
                <c:formatCode>General</c:formatCode>
                <c:ptCount val="12"/>
                <c:pt idx="0">
                  <c:v>32</c:v>
                </c:pt>
                <c:pt idx="1">
                  <c:v>31</c:v>
                </c:pt>
                <c:pt idx="2">
                  <c:v>26</c:v>
                </c:pt>
                <c:pt idx="3">
                  <c:v>20</c:v>
                </c:pt>
                <c:pt idx="4">
                  <c:v>21</c:v>
                </c:pt>
                <c:pt idx="5">
                  <c:v>20</c:v>
                </c:pt>
                <c:pt idx="6">
                  <c:v>27</c:v>
                </c:pt>
                <c:pt idx="7">
                  <c:v>23</c:v>
                </c:pt>
                <c:pt idx="8">
                  <c:v>17</c:v>
                </c:pt>
                <c:pt idx="9">
                  <c:v>15</c:v>
                </c:pt>
                <c:pt idx="10">
                  <c:v>15</c:v>
                </c:pt>
                <c:pt idx="11">
                  <c:v>7</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0088142720039709"/>
          <c:y val="2.8405183163107257E-3"/>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2568580675785"/>
          <c:y val="0.11426833624402678"/>
          <c:w val="0.68986053773596501"/>
          <c:h val="0.76341985635780329"/>
        </c:manualLayout>
      </c:layout>
      <c:barChart>
        <c:barDir val="bar"/>
        <c:grouping val="stacked"/>
        <c:varyColors val="0"/>
        <c:ser>
          <c:idx val="0"/>
          <c:order val="0"/>
          <c:tx>
            <c:strRef>
              <c:f>Sheet1!$B$1</c:f>
              <c:strCache>
                <c:ptCount val="1"/>
                <c:pt idx="0">
                  <c:v>A great deal/quite a bit </c:v>
                </c:pt>
              </c:strCache>
            </c:strRef>
          </c:tx>
          <c:spPr>
            <a:solidFill>
              <a:srgbClr val="5831B8"/>
            </a:solidFill>
            <a:ln>
              <a:noFill/>
            </a:ln>
            <a:effectLst/>
          </c:spPr>
          <c:invertIfNegative val="0"/>
          <c:dLbls>
            <c:dLbl>
              <c:idx val="0"/>
              <c:tx>
                <c:rich>
                  <a:bodyPr/>
                  <a:lstStyle/>
                  <a:p>
                    <a:fld id="{69B846C4-07D3-4ABC-98CD-9ACB38F7634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2-4539-AFAB-B670844B8506}"/>
                </c:ext>
              </c:extLst>
            </c:dLbl>
            <c:dLbl>
              <c:idx val="1"/>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2-4539-AFAB-B670844B8506}"/>
                </c:ext>
              </c:extLst>
            </c:dLbl>
            <c:dLbl>
              <c:idx val="3"/>
              <c:tx>
                <c:rich>
                  <a:bodyPr/>
                  <a:lstStyle/>
                  <a:p>
                    <a:fld id="{1EBD6E3D-A419-4997-8D99-990D3997A35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02-4539-AFAB-B670844B8506}"/>
                </c:ext>
              </c:extLst>
            </c:dLbl>
            <c:dLbl>
              <c:idx val="4"/>
              <c:tx>
                <c:rich>
                  <a:bodyPr/>
                  <a:lstStyle/>
                  <a:p>
                    <a:fld id="{CABCB58B-440C-4B16-B932-CD5696663F4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2F-42E5-9D83-0D9E04387424}"/>
                </c:ext>
              </c:extLst>
            </c:dLbl>
            <c:dLbl>
              <c:idx val="5"/>
              <c:tx>
                <c:rich>
                  <a:bodyPr/>
                  <a:lstStyle/>
                  <a:p>
                    <a:fld id="{CCB127DE-E966-4037-997A-73CDE80966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2F-42E5-9D83-0D9E04387424}"/>
                </c:ext>
              </c:extLst>
            </c:dLbl>
            <c:dLbl>
              <c:idx val="6"/>
              <c:tx>
                <c:rich>
                  <a:bodyPr/>
                  <a:lstStyle/>
                  <a:p>
                    <a:fld id="{E525B1D9-5958-47EB-96E0-599041D91CD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2F-42E5-9D83-0D9E04387424}"/>
                </c:ext>
              </c:extLst>
            </c:dLbl>
            <c:dLbl>
              <c:idx val="7"/>
              <c:tx>
                <c:rich>
                  <a:bodyPr/>
                  <a:lstStyle/>
                  <a:p>
                    <a:fld id="{0543AA61-E02D-4669-978D-F753C0508D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2F-42E5-9D83-0D9E04387424}"/>
                </c:ext>
              </c:extLst>
            </c:dLbl>
            <c:dLbl>
              <c:idx val="8"/>
              <c:tx>
                <c:rich>
                  <a:bodyPr/>
                  <a:lstStyle/>
                  <a:p>
                    <a:fld id="{5CBC63DC-BB4B-483E-8625-BF31D8734F5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27-A50E-1B49CEB61EBD}"/>
                </c:ext>
              </c:extLst>
            </c:dLbl>
            <c:dLbl>
              <c:idx val="9"/>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2F-42E5-9D83-0D9E04387424}"/>
                </c:ext>
              </c:extLst>
            </c:dLbl>
            <c:dLbl>
              <c:idx val="10"/>
              <c:tx>
                <c:rich>
                  <a:bodyPr/>
                  <a:lstStyle/>
                  <a:p>
                    <a:fld id="{3FB00252-C6FD-4A3C-91F5-27D9425BA8C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1D-4C27-A50E-1B49CEB61EBD}"/>
                </c:ext>
              </c:extLst>
            </c:dLbl>
            <c:dLbl>
              <c:idx val="11"/>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59-4BD6-96B8-C1439AB3449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federal budget</c:v>
                </c:pt>
                <c:pt idx="1">
                  <c:v>Foreign affairs</c:v>
                </c:pt>
                <c:pt idx="2">
                  <c:v>U.S. involvement overseas</c:v>
                </c:pt>
                <c:pt idx="3">
                  <c:v>The environment </c:v>
                </c:pt>
                <c:pt idx="4">
                  <c:v>Jobs and unemployment</c:v>
                </c:pt>
                <c:pt idx="5">
                  <c:v>Education</c:v>
                </c:pt>
                <c:pt idx="6">
                  <c:v>Abortion</c:v>
                </c:pt>
                <c:pt idx="7">
                  <c:v>Immigration</c:v>
                </c:pt>
                <c:pt idx="8">
                  <c:v>Crime</c:v>
                </c:pt>
                <c:pt idx="9">
                  <c:v>Health care</c:v>
                </c:pt>
                <c:pt idx="10">
                  <c:v>Elections and politics</c:v>
                </c:pt>
                <c:pt idx="11">
                  <c:v>Inflation and the cost of living</c:v>
                </c:pt>
              </c:strCache>
            </c:strRef>
          </c:cat>
          <c:val>
            <c:numRef>
              <c:f>Sheet1!$B$2:$B$13</c:f>
              <c:numCache>
                <c:formatCode>General</c:formatCode>
                <c:ptCount val="12"/>
                <c:pt idx="0">
                  <c:v>23</c:v>
                </c:pt>
                <c:pt idx="1">
                  <c:v>19</c:v>
                </c:pt>
                <c:pt idx="2">
                  <c:v>18</c:v>
                </c:pt>
                <c:pt idx="3">
                  <c:v>21</c:v>
                </c:pt>
                <c:pt idx="4">
                  <c:v>25</c:v>
                </c:pt>
                <c:pt idx="5">
                  <c:v>21</c:v>
                </c:pt>
                <c:pt idx="6">
                  <c:v>21</c:v>
                </c:pt>
                <c:pt idx="7">
                  <c:v>20</c:v>
                </c:pt>
                <c:pt idx="8">
                  <c:v>24</c:v>
                </c:pt>
                <c:pt idx="9">
                  <c:v>26</c:v>
                </c:pt>
                <c:pt idx="10">
                  <c:v>22</c:v>
                </c:pt>
                <c:pt idx="11">
                  <c:v>26</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 moderate amount</c:v>
                </c:pt>
              </c:strCache>
            </c:strRef>
          </c:tx>
          <c:spPr>
            <a:solidFill>
              <a:srgbClr val="A56EFF"/>
            </a:solidFill>
            <a:ln>
              <a:noFill/>
            </a:ln>
            <a:effectLst/>
          </c:spPr>
          <c:invertIfNegative val="0"/>
          <c:dLbls>
            <c:dLbl>
              <c:idx val="0"/>
              <c:tx>
                <c:rich>
                  <a:bodyPr/>
                  <a:lstStyle/>
                  <a:p>
                    <a:fld id="{6079543D-A303-41DE-B45C-49272528943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2-4539-AFAB-B670844B8506}"/>
                </c:ext>
              </c:extLst>
            </c:dLbl>
            <c:dLbl>
              <c:idx val="1"/>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02-4539-AFAB-B670844B8506}"/>
                </c:ext>
              </c:extLst>
            </c:dLbl>
            <c:dLbl>
              <c:idx val="3"/>
              <c:tx>
                <c:rich>
                  <a:bodyPr/>
                  <a:lstStyle/>
                  <a:p>
                    <a:fld id="{20C821A6-16B1-4457-BA6D-08B84E2A9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202-4539-AFAB-B670844B8506}"/>
                </c:ext>
              </c:extLst>
            </c:dLbl>
            <c:dLbl>
              <c:idx val="4"/>
              <c:tx>
                <c:rich>
                  <a:bodyPr/>
                  <a:lstStyle/>
                  <a:p>
                    <a:fld id="{6FEFF5C3-A0C2-4F05-8560-8A76EE4816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2F-42E5-9D83-0D9E04387424}"/>
                </c:ext>
              </c:extLst>
            </c:dLbl>
            <c:dLbl>
              <c:idx val="5"/>
              <c:tx>
                <c:rich>
                  <a:bodyPr/>
                  <a:lstStyle/>
                  <a:p>
                    <a:fld id="{5DE87BCE-6EFD-4D5F-A6F5-ECD02280AEE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2F-42E5-9D83-0D9E04387424}"/>
                </c:ext>
              </c:extLst>
            </c:dLbl>
            <c:dLbl>
              <c:idx val="6"/>
              <c:tx>
                <c:rich>
                  <a:bodyPr/>
                  <a:lstStyle/>
                  <a:p>
                    <a:fld id="{8E0587F2-8389-4BA8-AAC5-F02E64B2CC7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2F-42E5-9D83-0D9E04387424}"/>
                </c:ext>
              </c:extLst>
            </c:dLbl>
            <c:dLbl>
              <c:idx val="7"/>
              <c:tx>
                <c:rich>
                  <a:bodyPr/>
                  <a:lstStyle/>
                  <a:p>
                    <a:fld id="{AF343933-57CB-4678-8F4A-5C5E99204DA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F-42E5-9D83-0D9E04387424}"/>
                </c:ext>
              </c:extLst>
            </c:dLbl>
            <c:dLbl>
              <c:idx val="8"/>
              <c:tx>
                <c:rich>
                  <a:bodyPr/>
                  <a:lstStyle/>
                  <a:p>
                    <a:fld id="{D3B61E18-67E2-468F-873E-14774081D9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1D-4C27-A50E-1B49CEB61EBD}"/>
                </c:ext>
              </c:extLst>
            </c:dLbl>
            <c:dLbl>
              <c:idx val="9"/>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2F-42E5-9D83-0D9E04387424}"/>
                </c:ext>
              </c:extLst>
            </c:dLbl>
            <c:dLbl>
              <c:idx val="10"/>
              <c:tx>
                <c:rich>
                  <a:bodyPr/>
                  <a:lstStyle/>
                  <a:p>
                    <a:fld id="{D5744BD9-FC07-42DC-862D-E0CA4A66A2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1D-4C27-A50E-1B49CEB61EBD}"/>
                </c:ext>
              </c:extLst>
            </c:dLbl>
            <c:dLbl>
              <c:idx val="11"/>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59-4BD6-96B8-C1439AB3449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federal budget</c:v>
                </c:pt>
                <c:pt idx="1">
                  <c:v>Foreign affairs</c:v>
                </c:pt>
                <c:pt idx="2">
                  <c:v>U.S. involvement overseas</c:v>
                </c:pt>
                <c:pt idx="3">
                  <c:v>The environment </c:v>
                </c:pt>
                <c:pt idx="4">
                  <c:v>Jobs and unemployment</c:v>
                </c:pt>
                <c:pt idx="5">
                  <c:v>Education</c:v>
                </c:pt>
                <c:pt idx="6">
                  <c:v>Abortion</c:v>
                </c:pt>
                <c:pt idx="7">
                  <c:v>Immigration</c:v>
                </c:pt>
                <c:pt idx="8">
                  <c:v>Crime</c:v>
                </c:pt>
                <c:pt idx="9">
                  <c:v>Health care</c:v>
                </c:pt>
                <c:pt idx="10">
                  <c:v>Elections and politics</c:v>
                </c:pt>
                <c:pt idx="11">
                  <c:v>Inflation and the cost of living</c:v>
                </c:pt>
              </c:strCache>
            </c:strRef>
          </c:cat>
          <c:val>
            <c:numRef>
              <c:f>Sheet1!$C$2:$C$13</c:f>
              <c:numCache>
                <c:formatCode>General</c:formatCode>
                <c:ptCount val="12"/>
                <c:pt idx="0">
                  <c:v>27</c:v>
                </c:pt>
                <c:pt idx="1">
                  <c:v>30</c:v>
                </c:pt>
                <c:pt idx="2">
                  <c:v>29</c:v>
                </c:pt>
                <c:pt idx="3">
                  <c:v>28</c:v>
                </c:pt>
                <c:pt idx="4">
                  <c:v>31</c:v>
                </c:pt>
                <c:pt idx="5">
                  <c:v>34</c:v>
                </c:pt>
                <c:pt idx="6">
                  <c:v>27</c:v>
                </c:pt>
                <c:pt idx="7">
                  <c:v>27</c:v>
                </c:pt>
                <c:pt idx="8">
                  <c:v>33</c:v>
                </c:pt>
                <c:pt idx="9">
                  <c:v>31</c:v>
                </c:pt>
                <c:pt idx="10">
                  <c:v>26</c:v>
                </c:pt>
                <c:pt idx="11">
                  <c:v>27</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Only a little/not at all</c:v>
                </c:pt>
              </c:strCache>
            </c:strRef>
          </c:tx>
          <c:spPr>
            <a:solidFill>
              <a:srgbClr val="C099FF"/>
            </a:solidFill>
            <a:ln>
              <a:noFill/>
            </a:ln>
            <a:effectLst/>
          </c:spPr>
          <c:invertIfNegative val="0"/>
          <c:dLbls>
            <c:dLbl>
              <c:idx val="0"/>
              <c:tx>
                <c:rich>
                  <a:bodyPr/>
                  <a:lstStyle/>
                  <a:p>
                    <a:fld id="{299AFBAE-B4DE-4226-8006-6B817C62B8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02-4539-AFAB-B670844B8506}"/>
                </c:ext>
              </c:extLst>
            </c:dLbl>
            <c:dLbl>
              <c:idx val="1"/>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02-4539-AFAB-B670844B8506}"/>
                </c:ext>
              </c:extLst>
            </c:dLbl>
            <c:dLbl>
              <c:idx val="3"/>
              <c:tx>
                <c:rich>
                  <a:bodyPr/>
                  <a:lstStyle/>
                  <a:p>
                    <a:fld id="{A9DEEBF8-2FFE-4ABD-ACD0-638C208EA4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202-4539-AFAB-B670844B8506}"/>
                </c:ext>
              </c:extLst>
            </c:dLbl>
            <c:dLbl>
              <c:idx val="4"/>
              <c:tx>
                <c:rich>
                  <a:bodyPr/>
                  <a:lstStyle/>
                  <a:p>
                    <a:fld id="{3D7BD94A-1D34-4F8B-8A35-9F2527511E3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2F-42E5-9D83-0D9E04387424}"/>
                </c:ext>
              </c:extLst>
            </c:dLbl>
            <c:dLbl>
              <c:idx val="5"/>
              <c:tx>
                <c:rich>
                  <a:bodyPr/>
                  <a:lstStyle/>
                  <a:p>
                    <a:fld id="{9BC012A4-A026-4327-8A63-07E111EB335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2F-42E5-9D83-0D9E04387424}"/>
                </c:ext>
              </c:extLst>
            </c:dLbl>
            <c:dLbl>
              <c:idx val="6"/>
              <c:tx>
                <c:rich>
                  <a:bodyPr/>
                  <a:lstStyle/>
                  <a:p>
                    <a:fld id="{BBE6A1E8-3D7A-4BC4-936E-60422FF49AA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02F-42E5-9D83-0D9E04387424}"/>
                </c:ext>
              </c:extLst>
            </c:dLbl>
            <c:dLbl>
              <c:idx val="7"/>
              <c:tx>
                <c:rich>
                  <a:bodyPr/>
                  <a:lstStyle/>
                  <a:p>
                    <a:fld id="{39C15C87-7ABC-4063-8054-6A5CEE51A4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02F-42E5-9D83-0D9E04387424}"/>
                </c:ext>
              </c:extLst>
            </c:dLbl>
            <c:dLbl>
              <c:idx val="8"/>
              <c:tx>
                <c:rich>
                  <a:bodyPr/>
                  <a:lstStyle/>
                  <a:p>
                    <a:fld id="{883D584B-D174-4A42-9A66-C7CBEB82498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1D-4C27-A50E-1B49CEB61EBD}"/>
                </c:ext>
              </c:extLst>
            </c:dLbl>
            <c:dLbl>
              <c:idx val="9"/>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02F-42E5-9D83-0D9E04387424}"/>
                </c:ext>
              </c:extLst>
            </c:dLbl>
            <c:dLbl>
              <c:idx val="10"/>
              <c:tx>
                <c:rich>
                  <a:bodyPr/>
                  <a:lstStyle/>
                  <a:p>
                    <a:fld id="{8AADAE9B-9223-4BE7-B0A1-115A9B023E6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1D-4C27-A50E-1B49CEB61EBD}"/>
                </c:ext>
              </c:extLst>
            </c:dLbl>
            <c:dLbl>
              <c:idx val="11"/>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59-4BD6-96B8-C1439AB3449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federal budget</c:v>
                </c:pt>
                <c:pt idx="1">
                  <c:v>Foreign affairs</c:v>
                </c:pt>
                <c:pt idx="2">
                  <c:v>U.S. involvement overseas</c:v>
                </c:pt>
                <c:pt idx="3">
                  <c:v>The environment </c:v>
                </c:pt>
                <c:pt idx="4">
                  <c:v>Jobs and unemployment</c:v>
                </c:pt>
                <c:pt idx="5">
                  <c:v>Education</c:v>
                </c:pt>
                <c:pt idx="6">
                  <c:v>Abortion</c:v>
                </c:pt>
                <c:pt idx="7">
                  <c:v>Immigration</c:v>
                </c:pt>
                <c:pt idx="8">
                  <c:v>Crime</c:v>
                </c:pt>
                <c:pt idx="9">
                  <c:v>Health care</c:v>
                </c:pt>
                <c:pt idx="10">
                  <c:v>Elections and politics</c:v>
                </c:pt>
                <c:pt idx="11">
                  <c:v>Inflation and the cost of living</c:v>
                </c:pt>
              </c:strCache>
            </c:strRef>
          </c:cat>
          <c:val>
            <c:numRef>
              <c:f>Sheet1!$D$2:$D$13</c:f>
              <c:numCache>
                <c:formatCode>General</c:formatCode>
                <c:ptCount val="12"/>
                <c:pt idx="0">
                  <c:v>49</c:v>
                </c:pt>
                <c:pt idx="1">
                  <c:v>51</c:v>
                </c:pt>
                <c:pt idx="2">
                  <c:v>52</c:v>
                </c:pt>
                <c:pt idx="3">
                  <c:v>50</c:v>
                </c:pt>
                <c:pt idx="4">
                  <c:v>43</c:v>
                </c:pt>
                <c:pt idx="5">
                  <c:v>44</c:v>
                </c:pt>
                <c:pt idx="6">
                  <c:v>51</c:v>
                </c:pt>
                <c:pt idx="7">
                  <c:v>52</c:v>
                </c:pt>
                <c:pt idx="8">
                  <c:v>44</c:v>
                </c:pt>
                <c:pt idx="9">
                  <c:v>42</c:v>
                </c:pt>
                <c:pt idx="10">
                  <c:v>51</c:v>
                </c:pt>
                <c:pt idx="11">
                  <c:v>51</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0088142720039709"/>
          <c:y val="2.8405183163107257E-3"/>
          <c:w val="0.670879272566691"/>
          <c:h val="7.3608565392869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33962237005083E-2"/>
          <c:y val="0.14405533026818046"/>
          <c:w val="0.86043115075066834"/>
          <c:h val="0.76341985635780329"/>
        </c:manualLayout>
      </c:layout>
      <c:barChart>
        <c:barDir val="bar"/>
        <c:grouping val="stacked"/>
        <c:varyColors val="0"/>
        <c:ser>
          <c:idx val="0"/>
          <c:order val="0"/>
          <c:tx>
            <c:strRef>
              <c:f>Sheet1!$B$1</c:f>
              <c:strCache>
                <c:ptCount val="1"/>
                <c:pt idx="0">
                  <c:v>Very/somewhat easy</c:v>
                </c:pt>
              </c:strCache>
            </c:strRef>
          </c:tx>
          <c:spPr>
            <a:solidFill>
              <a:srgbClr val="00347B"/>
            </a:solidFill>
            <a:ln>
              <a:noFill/>
            </a:ln>
            <a:effectLst/>
          </c:spPr>
          <c:invertIfNegative val="0"/>
          <c:dLbls>
            <c:dLbl>
              <c:idx val="0"/>
              <c:tx>
                <c:rich>
                  <a:bodyPr/>
                  <a:lstStyle/>
                  <a:p>
                    <a:fld id="{69B846C4-07D3-4ABC-98CD-9ACB38F7634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2-4539-AFAB-B670844B8506}"/>
                </c:ext>
              </c:extLst>
            </c:dLbl>
            <c:dLbl>
              <c:idx val="1"/>
              <c:tx>
                <c:rich>
                  <a:bodyPr/>
                  <a:lstStyle/>
                  <a:p>
                    <a:fld id="{A7941DEA-C567-4177-A8E6-17FDD5BA0CA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2-4539-AFAB-B670844B8506}"/>
                </c:ext>
              </c:extLst>
            </c:dLbl>
            <c:dLbl>
              <c:idx val="2"/>
              <c:tx>
                <c:rich>
                  <a:bodyPr/>
                  <a:lstStyle/>
                  <a:p>
                    <a:fld id="{CC626C82-66B9-4F27-9BE1-43B72FE4F89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02-4539-AFAB-B670844B8506}"/>
                </c:ext>
              </c:extLst>
            </c:dLbl>
            <c:dLbl>
              <c:idx val="3"/>
              <c:tx>
                <c:rich>
                  <a:bodyPr/>
                  <a:lstStyle/>
                  <a:p>
                    <a:fld id="{FCE6EF3E-D4E0-4C05-B6F9-402942FEC7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02-4539-AFAB-B670844B8506}"/>
                </c:ext>
              </c:extLst>
            </c:dLbl>
            <c:dLbl>
              <c:idx val="4"/>
              <c:tx>
                <c:rich>
                  <a:bodyPr/>
                  <a:lstStyle/>
                  <a:p>
                    <a:fld id="{CC8C3E5B-4247-4C52-9993-408F375E0B2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EE-4C6B-86BE-FE4C58CFA697}"/>
                </c:ext>
              </c:extLst>
            </c:dLbl>
            <c:dLbl>
              <c:idx val="5"/>
              <c:tx>
                <c:rich>
                  <a:bodyPr/>
                  <a:lstStyle/>
                  <a:p>
                    <a:fld id="{D9E1970E-BFB0-4F0A-9AE4-12E575E87D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EE-4C6B-86BE-FE4C58CFA697}"/>
                </c:ext>
              </c:extLst>
            </c:dLbl>
            <c:dLbl>
              <c:idx val="6"/>
              <c:tx>
                <c:rich>
                  <a:bodyPr/>
                  <a:lstStyle/>
                  <a:p>
                    <a:fld id="{8CAA3872-FF1B-471F-8767-96DA4F09E1B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6EE-4C6B-86BE-FE4C58CFA697}"/>
                </c:ext>
              </c:extLst>
            </c:dLbl>
            <c:dLbl>
              <c:idx val="8"/>
              <c:tx>
                <c:rich>
                  <a:bodyPr/>
                  <a:lstStyle/>
                  <a:p>
                    <a:fld id="{FB68E0FD-C427-482A-BF15-193AF4654A7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6EE-4C6B-86BE-FE4C58CFA697}"/>
                </c:ext>
              </c:extLst>
            </c:dLbl>
            <c:dLbl>
              <c:idx val="9"/>
              <c:tx>
                <c:rich>
                  <a:bodyPr/>
                  <a:lstStyle/>
                  <a:p>
                    <a:fld id="{E887813D-F9C3-46B9-B2DC-DF525B3F2E1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6EE-4C6B-86BE-FE4C58CFA697}"/>
                </c:ext>
              </c:extLst>
            </c:dLbl>
            <c:dLbl>
              <c:idx val="10"/>
              <c:tx>
                <c:rich>
                  <a:bodyPr/>
                  <a:lstStyle/>
                  <a:p>
                    <a:fld id="{E569B2D1-DF19-4192-A206-5EE14A35CCDA}"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6EE-4C6B-86BE-FE4C58CFA69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2024</c:v>
                </c:pt>
                <c:pt idx="4">
                  <c:v>2019</c:v>
                </c:pt>
                <c:pt idx="5">
                  <c:v>2020</c:v>
                </c:pt>
                <c:pt idx="6">
                  <c:v>2024</c:v>
                </c:pt>
                <c:pt idx="8">
                  <c:v>2019</c:v>
                </c:pt>
                <c:pt idx="9">
                  <c:v>2020</c:v>
                </c:pt>
                <c:pt idx="10">
                  <c:v>2024</c:v>
                </c:pt>
              </c:numCache>
            </c:numRef>
          </c:cat>
          <c:val>
            <c:numRef>
              <c:f>Sheet1!$B$2:$B$12</c:f>
              <c:numCache>
                <c:formatCode>General</c:formatCode>
                <c:ptCount val="11"/>
                <c:pt idx="0">
                  <c:v>50</c:v>
                </c:pt>
                <c:pt idx="1">
                  <c:v>65</c:v>
                </c:pt>
                <c:pt idx="2">
                  <c:v>63</c:v>
                </c:pt>
                <c:pt idx="4">
                  <c:v>31</c:v>
                </c:pt>
                <c:pt idx="5">
                  <c:v>41</c:v>
                </c:pt>
                <c:pt idx="6">
                  <c:v>36</c:v>
                </c:pt>
                <c:pt idx="8">
                  <c:v>44</c:v>
                </c:pt>
                <c:pt idx="9">
                  <c:v>54</c:v>
                </c:pt>
                <c:pt idx="10">
                  <c:v>53</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Neither easy nor difficult</c:v>
                </c:pt>
              </c:strCache>
            </c:strRef>
          </c:tx>
          <c:spPr>
            <a:solidFill>
              <a:srgbClr val="037BC0"/>
            </a:solidFill>
            <a:ln>
              <a:noFill/>
            </a:ln>
            <a:effectLst/>
          </c:spPr>
          <c:invertIfNegative val="0"/>
          <c:dLbls>
            <c:dLbl>
              <c:idx val="0"/>
              <c:tx>
                <c:rich>
                  <a:bodyPr/>
                  <a:lstStyle/>
                  <a:p>
                    <a:fld id="{6079543D-A303-41DE-B45C-49272528943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2-4539-AFAB-B670844B8506}"/>
                </c:ext>
              </c:extLst>
            </c:dLbl>
            <c:dLbl>
              <c:idx val="1"/>
              <c:tx>
                <c:rich>
                  <a:bodyPr/>
                  <a:lstStyle/>
                  <a:p>
                    <a:fld id="{6BF1C596-0CD2-47A0-AF02-9E62374FAB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02-4539-AFAB-B670844B8506}"/>
                </c:ext>
              </c:extLst>
            </c:dLbl>
            <c:dLbl>
              <c:idx val="2"/>
              <c:tx>
                <c:rich>
                  <a:bodyPr/>
                  <a:lstStyle/>
                  <a:p>
                    <a:fld id="{15D0FD3D-3F91-4C26-915D-555A8BE7836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202-4539-AFAB-B670844B8506}"/>
                </c:ext>
              </c:extLst>
            </c:dLbl>
            <c:dLbl>
              <c:idx val="3"/>
              <c:tx>
                <c:rich>
                  <a:bodyPr/>
                  <a:lstStyle/>
                  <a:p>
                    <a:fld id="{DC0C8D0B-019A-4730-B2F2-9CBEAE64CEA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202-4539-AFAB-B670844B8506}"/>
                </c:ext>
              </c:extLst>
            </c:dLbl>
            <c:dLbl>
              <c:idx val="4"/>
              <c:tx>
                <c:rich>
                  <a:bodyPr/>
                  <a:lstStyle/>
                  <a:p>
                    <a:fld id="{CEC288F1-D0AB-4574-AE9F-661B79B1EF2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EE-4C6B-86BE-FE4C58CFA697}"/>
                </c:ext>
              </c:extLst>
            </c:dLbl>
            <c:dLbl>
              <c:idx val="5"/>
              <c:tx>
                <c:rich>
                  <a:bodyPr/>
                  <a:lstStyle/>
                  <a:p>
                    <a:fld id="{F81CC8D1-DAFF-4CBE-84AA-F387F6121930}"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EE-4C6B-86BE-FE4C58CFA697}"/>
                </c:ext>
              </c:extLst>
            </c:dLbl>
            <c:dLbl>
              <c:idx val="6"/>
              <c:tx>
                <c:rich>
                  <a:bodyPr/>
                  <a:lstStyle/>
                  <a:p>
                    <a:fld id="{C6D8F510-4A37-4DAA-876A-119A66A55A3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6EE-4C6B-86BE-FE4C58CFA697}"/>
                </c:ext>
              </c:extLst>
            </c:dLbl>
            <c:dLbl>
              <c:idx val="8"/>
              <c:tx>
                <c:rich>
                  <a:bodyPr/>
                  <a:lstStyle/>
                  <a:p>
                    <a:fld id="{01ACC113-014E-4D50-85ED-76CDC5EDBC7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6EE-4C6B-86BE-FE4C58CFA697}"/>
                </c:ext>
              </c:extLst>
            </c:dLbl>
            <c:dLbl>
              <c:idx val="9"/>
              <c:tx>
                <c:rich>
                  <a:bodyPr/>
                  <a:lstStyle/>
                  <a:p>
                    <a:fld id="{232E1AE6-5169-460D-82D2-AB00DE60E6F0}"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6EE-4C6B-86BE-FE4C58CFA697}"/>
                </c:ext>
              </c:extLst>
            </c:dLbl>
            <c:dLbl>
              <c:idx val="10"/>
              <c:tx>
                <c:rich>
                  <a:bodyPr/>
                  <a:lstStyle/>
                  <a:p>
                    <a:fld id="{D2784287-FE5B-4576-B860-9FC0D0752D6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6EE-4C6B-86BE-FE4C58CFA69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2024</c:v>
                </c:pt>
                <c:pt idx="4">
                  <c:v>2019</c:v>
                </c:pt>
                <c:pt idx="5">
                  <c:v>2020</c:v>
                </c:pt>
                <c:pt idx="6">
                  <c:v>2024</c:v>
                </c:pt>
                <c:pt idx="8">
                  <c:v>2019</c:v>
                </c:pt>
                <c:pt idx="9">
                  <c:v>2020</c:v>
                </c:pt>
                <c:pt idx="10">
                  <c:v>2024</c:v>
                </c:pt>
              </c:numCache>
            </c:numRef>
          </c:cat>
          <c:val>
            <c:numRef>
              <c:f>Sheet1!$C$2:$C$12</c:f>
              <c:numCache>
                <c:formatCode>General</c:formatCode>
                <c:ptCount val="11"/>
                <c:pt idx="0">
                  <c:v>20</c:v>
                </c:pt>
                <c:pt idx="1">
                  <c:v>21</c:v>
                </c:pt>
                <c:pt idx="2">
                  <c:v>23</c:v>
                </c:pt>
                <c:pt idx="4">
                  <c:v>22</c:v>
                </c:pt>
                <c:pt idx="5">
                  <c:v>30</c:v>
                </c:pt>
                <c:pt idx="6">
                  <c:v>35</c:v>
                </c:pt>
                <c:pt idx="8">
                  <c:v>24</c:v>
                </c:pt>
                <c:pt idx="9">
                  <c:v>26</c:v>
                </c:pt>
                <c:pt idx="10">
                  <c:v>28</c:v>
                </c:pt>
              </c:numCache>
            </c:numRef>
          </c:val>
          <c:extLst>
            <c:ext xmlns:c16="http://schemas.microsoft.com/office/drawing/2014/chart" uri="{C3380CC4-5D6E-409C-BE32-E72D297353CC}">
              <c16:uniqueId val="{00000000-B202-4539-AFAB-B670844B8506}"/>
            </c:ext>
          </c:extLst>
        </c:ser>
        <c:ser>
          <c:idx val="2"/>
          <c:order val="2"/>
          <c:tx>
            <c:strRef>
              <c:f>Sheet1!$D$1</c:f>
              <c:strCache>
                <c:ptCount val="1"/>
                <c:pt idx="0">
                  <c:v>Very/somewhat difficult</c:v>
                </c:pt>
              </c:strCache>
            </c:strRef>
          </c:tx>
          <c:spPr>
            <a:solidFill>
              <a:srgbClr val="5EC3FD"/>
            </a:solidFill>
            <a:ln>
              <a:noFill/>
            </a:ln>
            <a:effectLst/>
          </c:spPr>
          <c:invertIfNegative val="0"/>
          <c:dLbls>
            <c:dLbl>
              <c:idx val="0"/>
              <c:tx>
                <c:rich>
                  <a:bodyPr/>
                  <a:lstStyle/>
                  <a:p>
                    <a:fld id="{299AFBAE-B4DE-4226-8006-6B817C62B85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02-4539-AFAB-B670844B8506}"/>
                </c:ext>
              </c:extLst>
            </c:dLbl>
            <c:dLbl>
              <c:idx val="1"/>
              <c:tx>
                <c:rich>
                  <a:bodyPr/>
                  <a:lstStyle/>
                  <a:p>
                    <a:fld id="{75CE0BD4-9FFD-4E31-8E84-A2F7A56AEAE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02-4539-AFAB-B670844B8506}"/>
                </c:ext>
              </c:extLst>
            </c:dLbl>
            <c:dLbl>
              <c:idx val="2"/>
              <c:tx>
                <c:rich>
                  <a:bodyPr/>
                  <a:lstStyle/>
                  <a:p>
                    <a:fld id="{A25F2191-377E-48EE-AADB-3A4300E8AA0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202-4539-AFAB-B670844B8506}"/>
                </c:ext>
              </c:extLst>
            </c:dLbl>
            <c:dLbl>
              <c:idx val="3"/>
              <c:tx>
                <c:rich>
                  <a:bodyPr/>
                  <a:lstStyle/>
                  <a:p>
                    <a:fld id="{00E0E907-530A-44A4-BB2B-D79E2A2E867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202-4539-AFAB-B670844B8506}"/>
                </c:ext>
              </c:extLst>
            </c:dLbl>
            <c:dLbl>
              <c:idx val="4"/>
              <c:tx>
                <c:rich>
                  <a:bodyPr/>
                  <a:lstStyle/>
                  <a:p>
                    <a:fld id="{59A8A73A-FCC0-4182-8F27-9531F0FDDDF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EE-4C6B-86BE-FE4C58CFA697}"/>
                </c:ext>
              </c:extLst>
            </c:dLbl>
            <c:dLbl>
              <c:idx val="5"/>
              <c:tx>
                <c:rich>
                  <a:bodyPr/>
                  <a:lstStyle/>
                  <a:p>
                    <a:fld id="{5166EC7D-55AF-40EC-8240-6CE37C9CE23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EE-4C6B-86BE-FE4C58CFA697}"/>
                </c:ext>
              </c:extLst>
            </c:dLbl>
            <c:dLbl>
              <c:idx val="6"/>
              <c:tx>
                <c:rich>
                  <a:bodyPr/>
                  <a:lstStyle/>
                  <a:p>
                    <a:fld id="{C333C1D5-3787-4C7E-AA26-B18AF08CA33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6EE-4C6B-86BE-FE4C58CFA697}"/>
                </c:ext>
              </c:extLst>
            </c:dLbl>
            <c:dLbl>
              <c:idx val="8"/>
              <c:tx>
                <c:rich>
                  <a:bodyPr/>
                  <a:lstStyle/>
                  <a:p>
                    <a:fld id="{226F3751-FB45-4222-A669-E6E67FBA98D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6EE-4C6B-86BE-FE4C58CFA697}"/>
                </c:ext>
              </c:extLst>
            </c:dLbl>
            <c:dLbl>
              <c:idx val="9"/>
              <c:layout>
                <c:manualLayout>
                  <c:x val="-8.5524035621097547E-3"/>
                  <c:y val="3.8089445414675595E-3"/>
                </c:manualLayout>
              </c:layout>
              <c:tx>
                <c:rich>
                  <a:bodyPr/>
                  <a:lstStyle/>
                  <a:p>
                    <a:fld id="{76D43140-5029-4666-AE1B-D46B7E07B99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16EE-4C6B-86BE-FE4C58CFA697}"/>
                </c:ext>
              </c:extLst>
            </c:dLbl>
            <c:dLbl>
              <c:idx val="10"/>
              <c:tx>
                <c:rich>
                  <a:bodyPr/>
                  <a:lstStyle/>
                  <a:p>
                    <a:fld id="{8F1B28F0-B82C-48D9-A5E5-B5BE3BFEE15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6EE-4C6B-86BE-FE4C58CFA69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2024</c:v>
                </c:pt>
                <c:pt idx="4">
                  <c:v>2019</c:v>
                </c:pt>
                <c:pt idx="5">
                  <c:v>2020</c:v>
                </c:pt>
                <c:pt idx="6">
                  <c:v>2024</c:v>
                </c:pt>
                <c:pt idx="8">
                  <c:v>2019</c:v>
                </c:pt>
                <c:pt idx="9">
                  <c:v>2020</c:v>
                </c:pt>
                <c:pt idx="10">
                  <c:v>2024</c:v>
                </c:pt>
              </c:numCache>
            </c:numRef>
          </c:cat>
          <c:val>
            <c:numRef>
              <c:f>Sheet1!$D$2:$D$12</c:f>
              <c:numCache>
                <c:formatCode>General</c:formatCode>
                <c:ptCount val="11"/>
                <c:pt idx="0">
                  <c:v>29</c:v>
                </c:pt>
                <c:pt idx="1">
                  <c:v>14</c:v>
                </c:pt>
                <c:pt idx="2">
                  <c:v>13</c:v>
                </c:pt>
                <c:pt idx="4">
                  <c:v>47</c:v>
                </c:pt>
                <c:pt idx="5">
                  <c:v>30</c:v>
                </c:pt>
                <c:pt idx="6">
                  <c:v>28</c:v>
                </c:pt>
                <c:pt idx="8">
                  <c:v>32</c:v>
                </c:pt>
                <c:pt idx="9">
                  <c:v>21</c:v>
                </c:pt>
                <c:pt idx="10">
                  <c:v>18</c:v>
                </c:pt>
              </c:numCache>
            </c:numRef>
          </c:val>
          <c:extLst>
            <c:ext xmlns:c16="http://schemas.microsoft.com/office/drawing/2014/chart" uri="{C3380CC4-5D6E-409C-BE32-E72D297353CC}">
              <c16:uniqueId val="{00000001-B202-4539-AFAB-B670844B8506}"/>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At val="0"/>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1471517849105048"/>
          <c:y val="8.3352439491817028E-3"/>
          <c:w val="0.75832223797518727"/>
          <c:h val="4.699349282162664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88726903346961"/>
          <c:y val="9.9865034207956713E-2"/>
          <c:w val="0.62903393771995642"/>
          <c:h val="0.78890399981909953"/>
        </c:manualLayout>
      </c:layout>
      <c:barChart>
        <c:barDir val="bar"/>
        <c:grouping val="stacked"/>
        <c:varyColors val="0"/>
        <c:ser>
          <c:idx val="0"/>
          <c:order val="0"/>
          <c:tx>
            <c:strRef>
              <c:f>Sheet1!$B$1</c:f>
              <c:strCache>
                <c:ptCount val="1"/>
                <c:pt idx="0">
                  <c:v>Yes</c:v>
                </c:pt>
              </c:strCache>
            </c:strRef>
          </c:tx>
          <c:spPr>
            <a:solidFill>
              <a:srgbClr val="A56E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2024</c:v>
                </c:pt>
              </c:numCache>
            </c:numRef>
          </c:cat>
          <c:val>
            <c:numRef>
              <c:f>Sheet1!$B$2:$B$4</c:f>
              <c:numCache>
                <c:formatCode>General</c:formatCode>
                <c:ptCount val="3"/>
                <c:pt idx="0">
                  <c:v>58</c:v>
                </c:pt>
                <c:pt idx="1">
                  <c:v>66</c:v>
                </c:pt>
                <c:pt idx="2">
                  <c:v>64</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No</c:v>
                </c:pt>
              </c:strCache>
            </c:strRef>
          </c:tx>
          <c:spPr>
            <a:solidFill>
              <a:srgbClr val="C099FF"/>
            </a:solidFill>
            <a:ln>
              <a:noFill/>
            </a:ln>
            <a:effectLst/>
          </c:spPr>
          <c:invertIfNegative val="0"/>
          <c:dLbls>
            <c:dLbl>
              <c:idx val="0"/>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9C4-4315-A5A7-0EFEBF3E3C18}"/>
                </c:ext>
              </c:extLst>
            </c:dLbl>
            <c:dLbl>
              <c:idx val="1"/>
              <c:tx>
                <c:rich>
                  <a:bodyPr/>
                  <a:lstStyle/>
                  <a:p>
                    <a:fld id="{61CD223B-9992-4649-A464-EA560564C2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2"/>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D0-4445-BB5A-FD1170C1BB8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2024</c:v>
                </c:pt>
              </c:numCache>
            </c:numRef>
          </c:cat>
          <c:val>
            <c:numRef>
              <c:f>Sheet1!$C$2:$C$4</c:f>
              <c:numCache>
                <c:formatCode>General</c:formatCode>
                <c:ptCount val="3"/>
                <c:pt idx="0">
                  <c:v>42</c:v>
                </c:pt>
                <c:pt idx="1">
                  <c:v>33</c:v>
                </c:pt>
                <c:pt idx="2">
                  <c:v>36</c:v>
                </c:pt>
              </c:numCache>
            </c:numRef>
          </c:val>
          <c:extLst>
            <c:ext xmlns:c16="http://schemas.microsoft.com/office/drawing/2014/chart" uri="{C3380CC4-5D6E-409C-BE32-E72D297353CC}">
              <c16:uniqueId val="{00000000-89C4-4315-A5A7-0EFEBF3E3C18}"/>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43226870623196395"/>
          <c:y val="1.3252983529944919E-3"/>
          <c:w val="0.10802114896171569"/>
          <c:h val="6.83497289308700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57037589479792E-2"/>
          <c:y val="0.13309201289932635"/>
          <c:w val="0.89852925873252631"/>
          <c:h val="0.78890399981909953"/>
        </c:manualLayout>
      </c:layout>
      <c:barChart>
        <c:barDir val="bar"/>
        <c:grouping val="stacked"/>
        <c:varyColors val="0"/>
        <c:ser>
          <c:idx val="0"/>
          <c:order val="0"/>
          <c:tx>
            <c:strRef>
              <c:f>Sheet1!$B$1</c:f>
              <c:strCache>
                <c:ptCount val="1"/>
                <c:pt idx="0">
                  <c:v>A great deal/quite a bit</c:v>
                </c:pt>
              </c:strCache>
            </c:strRef>
          </c:tx>
          <c:spPr>
            <a:solidFill>
              <a:srgbClr val="5831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2024</c:v>
                </c:pt>
                <c:pt idx="4">
                  <c:v>2019</c:v>
                </c:pt>
                <c:pt idx="5">
                  <c:v>2020</c:v>
                </c:pt>
                <c:pt idx="6">
                  <c:v>2024</c:v>
                </c:pt>
                <c:pt idx="8">
                  <c:v>2019</c:v>
                </c:pt>
                <c:pt idx="9">
                  <c:v>2020</c:v>
                </c:pt>
                <c:pt idx="10">
                  <c:v>2024</c:v>
                </c:pt>
              </c:numCache>
            </c:numRef>
          </c:cat>
          <c:val>
            <c:numRef>
              <c:f>Sheet1!$B$2:$B$12</c:f>
              <c:numCache>
                <c:formatCode>General</c:formatCode>
                <c:ptCount val="11"/>
                <c:pt idx="0">
                  <c:v>30</c:v>
                </c:pt>
                <c:pt idx="1">
                  <c:v>27</c:v>
                </c:pt>
                <c:pt idx="2">
                  <c:v>29</c:v>
                </c:pt>
                <c:pt idx="4">
                  <c:v>45</c:v>
                </c:pt>
                <c:pt idx="5">
                  <c:v>44</c:v>
                </c:pt>
                <c:pt idx="6">
                  <c:v>48</c:v>
                </c:pt>
                <c:pt idx="8">
                  <c:v>54</c:v>
                </c:pt>
                <c:pt idx="9">
                  <c:v>59</c:v>
                </c:pt>
                <c:pt idx="10">
                  <c:v>49</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 moderate amount</c:v>
                </c:pt>
              </c:strCache>
            </c:strRef>
          </c:tx>
          <c:spPr>
            <a:solidFill>
              <a:srgbClr val="A56EFF"/>
            </a:solidFill>
            <a:ln>
              <a:noFill/>
            </a:ln>
            <a:effectLst/>
          </c:spPr>
          <c:invertIfNegative val="0"/>
          <c:dLbls>
            <c:dLbl>
              <c:idx val="1"/>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2"/>
              <c:tx>
                <c:rich>
                  <a:bodyPr/>
                  <a:lstStyle/>
                  <a:p>
                    <a:fld id="{BFF05E67-4DE5-473B-A3E3-4876678C64F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A5-4FD7-B192-9C4DADBBDBDE}"/>
                </c:ext>
              </c:extLst>
            </c:dLbl>
            <c:dLbl>
              <c:idx val="5"/>
              <c:tx>
                <c:rich>
                  <a:bodyPr/>
                  <a:lstStyle/>
                  <a:p>
                    <a:fld id="{F3CC7E3A-A2CF-461F-B88C-519EE07A13C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A5-4FD7-B192-9C4DADBBDBDE}"/>
                </c:ext>
              </c:extLst>
            </c:dLbl>
            <c:dLbl>
              <c:idx val="6"/>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9C4-4315-A5A7-0EFEBF3E3C18}"/>
                </c:ext>
              </c:extLst>
            </c:dLbl>
            <c:dLbl>
              <c:idx val="7"/>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9C4-4315-A5A7-0EFEBF3E3C18}"/>
                </c:ext>
              </c:extLst>
            </c:dLbl>
            <c:dLbl>
              <c:idx val="8"/>
              <c:tx>
                <c:rich>
                  <a:bodyPr/>
                  <a:lstStyle/>
                  <a:p>
                    <a:fld id="{781CA001-72B2-4594-B9C0-239B7E0B362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A5-4FD7-B192-9C4DADBBDBDE}"/>
                </c:ext>
              </c:extLst>
            </c:dLbl>
            <c:dLbl>
              <c:idx val="9"/>
              <c:tx>
                <c:rich>
                  <a:bodyPr/>
                  <a:lstStyle/>
                  <a:p>
                    <a:fld id="{BEED842E-67B8-431A-9C53-4DBAF91A771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C4-4315-A5A7-0EFEBF3E3C18}"/>
                </c:ext>
              </c:extLst>
            </c:dLbl>
            <c:dLbl>
              <c:idx val="10"/>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C4-4315-A5A7-0EFEBF3E3C1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2024</c:v>
                </c:pt>
                <c:pt idx="4">
                  <c:v>2019</c:v>
                </c:pt>
                <c:pt idx="5">
                  <c:v>2020</c:v>
                </c:pt>
                <c:pt idx="6">
                  <c:v>2024</c:v>
                </c:pt>
                <c:pt idx="8">
                  <c:v>2019</c:v>
                </c:pt>
                <c:pt idx="9">
                  <c:v>2020</c:v>
                </c:pt>
                <c:pt idx="10">
                  <c:v>2024</c:v>
                </c:pt>
              </c:numCache>
            </c:numRef>
          </c:cat>
          <c:val>
            <c:numRef>
              <c:f>Sheet1!$C$2:$C$12</c:f>
              <c:numCache>
                <c:formatCode>General</c:formatCode>
                <c:ptCount val="11"/>
                <c:pt idx="0">
                  <c:v>39</c:v>
                </c:pt>
                <c:pt idx="1">
                  <c:v>40</c:v>
                </c:pt>
                <c:pt idx="2">
                  <c:v>38</c:v>
                </c:pt>
                <c:pt idx="4">
                  <c:v>33</c:v>
                </c:pt>
                <c:pt idx="5">
                  <c:v>41</c:v>
                </c:pt>
                <c:pt idx="6">
                  <c:v>32</c:v>
                </c:pt>
                <c:pt idx="8">
                  <c:v>27</c:v>
                </c:pt>
                <c:pt idx="9">
                  <c:v>25</c:v>
                </c:pt>
                <c:pt idx="10">
                  <c:v>31</c:v>
                </c:pt>
              </c:numCache>
            </c:numRef>
          </c:val>
          <c:extLst>
            <c:ext xmlns:c16="http://schemas.microsoft.com/office/drawing/2014/chart" uri="{C3380CC4-5D6E-409C-BE32-E72D297353CC}">
              <c16:uniqueId val="{00000000-89C4-4315-A5A7-0EFEBF3E3C18}"/>
            </c:ext>
          </c:extLst>
        </c:ser>
        <c:ser>
          <c:idx val="2"/>
          <c:order val="2"/>
          <c:tx>
            <c:strRef>
              <c:f>Sheet1!$D$1</c:f>
              <c:strCache>
                <c:ptCount val="1"/>
                <c:pt idx="0">
                  <c:v>Only a little/not at all</c:v>
                </c:pt>
              </c:strCache>
            </c:strRef>
          </c:tx>
          <c:spPr>
            <a:solidFill>
              <a:srgbClr val="C0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2024</c:v>
                </c:pt>
                <c:pt idx="4">
                  <c:v>2019</c:v>
                </c:pt>
                <c:pt idx="5">
                  <c:v>2020</c:v>
                </c:pt>
                <c:pt idx="6">
                  <c:v>2024</c:v>
                </c:pt>
                <c:pt idx="8">
                  <c:v>2019</c:v>
                </c:pt>
                <c:pt idx="9">
                  <c:v>2020</c:v>
                </c:pt>
                <c:pt idx="10">
                  <c:v>2024</c:v>
                </c:pt>
              </c:numCache>
            </c:numRef>
          </c:cat>
          <c:val>
            <c:numRef>
              <c:f>Sheet1!$D$2:$D$12</c:f>
              <c:numCache>
                <c:formatCode>General</c:formatCode>
                <c:ptCount val="11"/>
                <c:pt idx="0">
                  <c:v>30</c:v>
                </c:pt>
                <c:pt idx="1">
                  <c:v>32</c:v>
                </c:pt>
                <c:pt idx="2">
                  <c:v>32</c:v>
                </c:pt>
                <c:pt idx="4">
                  <c:v>20</c:v>
                </c:pt>
                <c:pt idx="5">
                  <c:v>15</c:v>
                </c:pt>
                <c:pt idx="6">
                  <c:v>19</c:v>
                </c:pt>
                <c:pt idx="8">
                  <c:v>18</c:v>
                </c:pt>
                <c:pt idx="9">
                  <c:v>15</c:v>
                </c:pt>
                <c:pt idx="10">
                  <c:v>19</c:v>
                </c:pt>
              </c:numCache>
            </c:numRef>
          </c:val>
          <c:extLst>
            <c:ext xmlns:c16="http://schemas.microsoft.com/office/drawing/2014/chart" uri="{C3380CC4-5D6E-409C-BE32-E72D297353CC}">
              <c16:uniqueId val="{00000000-ABFD-460F-9272-DB1DE8399BCB}"/>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4732175278695667"/>
          <c:y val="1.7078215750190799E-2"/>
          <c:w val="0.66159634353264296"/>
          <c:h val="6.011381569586195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57037589479792E-2"/>
          <c:y val="0.13309201289932635"/>
          <c:w val="0.89852925873252631"/>
          <c:h val="0.78890399981909953"/>
        </c:manualLayout>
      </c:layout>
      <c:barChart>
        <c:barDir val="bar"/>
        <c:grouping val="stacked"/>
        <c:varyColors val="0"/>
        <c:ser>
          <c:idx val="0"/>
          <c:order val="0"/>
          <c:tx>
            <c:strRef>
              <c:f>Sheet1!$B$1</c:f>
              <c:strCache>
                <c:ptCount val="1"/>
                <c:pt idx="0">
                  <c:v>A great deal/quite a bit</c:v>
                </c:pt>
              </c:strCache>
            </c:strRef>
          </c:tx>
          <c:spPr>
            <a:solidFill>
              <a:srgbClr val="949494"/>
            </a:solidFill>
            <a:ln>
              <a:noFill/>
            </a:ln>
            <a:effectLst/>
          </c:spPr>
          <c:invertIfNegative val="0"/>
          <c:dPt>
            <c:idx val="0"/>
            <c:invertIfNegative val="0"/>
            <c:bubble3D val="0"/>
            <c:spPr>
              <a:solidFill>
                <a:srgbClr val="A7004C"/>
              </a:solidFill>
              <a:ln>
                <a:noFill/>
              </a:ln>
              <a:effectLst/>
            </c:spPr>
            <c:extLst>
              <c:ext xmlns:c16="http://schemas.microsoft.com/office/drawing/2014/chart" uri="{C3380CC4-5D6E-409C-BE32-E72D297353CC}">
                <c16:uniqueId val="{00000002-E931-4999-92A0-CB3BF5C4DA8D}"/>
              </c:ext>
            </c:extLst>
          </c:dPt>
          <c:dPt>
            <c:idx val="1"/>
            <c:invertIfNegative val="0"/>
            <c:bubble3D val="0"/>
            <c:spPr>
              <a:solidFill>
                <a:srgbClr val="A7004C"/>
              </a:solidFill>
              <a:ln>
                <a:noFill/>
              </a:ln>
              <a:effectLst/>
            </c:spPr>
            <c:extLst>
              <c:ext xmlns:c16="http://schemas.microsoft.com/office/drawing/2014/chart" uri="{C3380CC4-5D6E-409C-BE32-E72D297353CC}">
                <c16:uniqueId val="{00000001-E931-4999-92A0-CB3BF5C4DA8D}"/>
              </c:ext>
            </c:extLst>
          </c:dPt>
          <c:dPt>
            <c:idx val="2"/>
            <c:invertIfNegative val="0"/>
            <c:bubble3D val="0"/>
            <c:spPr>
              <a:solidFill>
                <a:srgbClr val="A7004C"/>
              </a:solidFill>
              <a:ln>
                <a:noFill/>
              </a:ln>
              <a:effectLst/>
            </c:spPr>
            <c:extLst>
              <c:ext xmlns:c16="http://schemas.microsoft.com/office/drawing/2014/chart" uri="{C3380CC4-5D6E-409C-BE32-E72D297353CC}">
                <c16:uniqueId val="{00000000-E931-4999-92A0-CB3BF5C4DA8D}"/>
              </c:ext>
            </c:extLst>
          </c:dPt>
          <c:dPt>
            <c:idx val="4"/>
            <c:invertIfNegative val="0"/>
            <c:bubble3D val="0"/>
            <c:spPr>
              <a:solidFill>
                <a:srgbClr val="00906E"/>
              </a:solidFill>
              <a:ln>
                <a:noFill/>
              </a:ln>
              <a:effectLst/>
            </c:spPr>
            <c:extLst>
              <c:ext xmlns:c16="http://schemas.microsoft.com/office/drawing/2014/chart" uri="{C3380CC4-5D6E-409C-BE32-E72D297353CC}">
                <c16:uniqueId val="{0000000F-E931-4999-92A0-CB3BF5C4DA8D}"/>
              </c:ext>
            </c:extLst>
          </c:dPt>
          <c:dPt>
            <c:idx val="5"/>
            <c:invertIfNegative val="0"/>
            <c:bubble3D val="0"/>
            <c:spPr>
              <a:solidFill>
                <a:srgbClr val="00906E"/>
              </a:solidFill>
              <a:ln>
                <a:noFill/>
              </a:ln>
              <a:effectLst/>
            </c:spPr>
            <c:extLst>
              <c:ext xmlns:c16="http://schemas.microsoft.com/office/drawing/2014/chart" uri="{C3380CC4-5D6E-409C-BE32-E72D297353CC}">
                <c16:uniqueId val="{0000000E-E931-4999-92A0-CB3BF5C4DA8D}"/>
              </c:ext>
            </c:extLst>
          </c:dPt>
          <c:dPt>
            <c:idx val="6"/>
            <c:invertIfNegative val="0"/>
            <c:bubble3D val="0"/>
            <c:spPr>
              <a:solidFill>
                <a:srgbClr val="00906E"/>
              </a:solidFill>
              <a:ln>
                <a:noFill/>
              </a:ln>
              <a:effectLst/>
            </c:spPr>
            <c:extLst>
              <c:ext xmlns:c16="http://schemas.microsoft.com/office/drawing/2014/chart" uri="{C3380CC4-5D6E-409C-BE32-E72D297353CC}">
                <c16:uniqueId val="{0000000D-E931-4999-92A0-CB3BF5C4DA8D}"/>
              </c:ext>
            </c:extLst>
          </c:dPt>
          <c:dPt>
            <c:idx val="8"/>
            <c:invertIfNegative val="0"/>
            <c:bubble3D val="0"/>
            <c:spPr>
              <a:solidFill>
                <a:srgbClr val="043D70"/>
              </a:solidFill>
              <a:ln>
                <a:noFill/>
              </a:ln>
              <a:effectLst/>
            </c:spPr>
            <c:extLst>
              <c:ext xmlns:c16="http://schemas.microsoft.com/office/drawing/2014/chart" uri="{C3380CC4-5D6E-409C-BE32-E72D297353CC}">
                <c16:uniqueId val="{00000009-E931-4999-92A0-CB3BF5C4DA8D}"/>
              </c:ext>
            </c:extLst>
          </c:dPt>
          <c:dPt>
            <c:idx val="9"/>
            <c:invertIfNegative val="0"/>
            <c:bubble3D val="0"/>
            <c:spPr>
              <a:solidFill>
                <a:srgbClr val="043D70"/>
              </a:solidFill>
              <a:ln>
                <a:noFill/>
              </a:ln>
              <a:effectLst/>
            </c:spPr>
            <c:extLst>
              <c:ext xmlns:c16="http://schemas.microsoft.com/office/drawing/2014/chart" uri="{C3380CC4-5D6E-409C-BE32-E72D297353CC}">
                <c16:uniqueId val="{00000008-E931-4999-92A0-CB3BF5C4DA8D}"/>
              </c:ext>
            </c:extLst>
          </c:dPt>
          <c:dPt>
            <c:idx val="10"/>
            <c:invertIfNegative val="0"/>
            <c:bubble3D val="0"/>
            <c:spPr>
              <a:solidFill>
                <a:srgbClr val="043D70"/>
              </a:solidFill>
              <a:ln>
                <a:noFill/>
              </a:ln>
              <a:effectLst/>
            </c:spPr>
            <c:extLst>
              <c:ext xmlns:c16="http://schemas.microsoft.com/office/drawing/2014/chart" uri="{C3380CC4-5D6E-409C-BE32-E72D297353CC}">
                <c16:uniqueId val="{00000007-E931-4999-92A0-CB3BF5C4DA8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Employees of federal agencies</c:v>
                </c:pt>
                <c:pt idx="1">
                  <c:v>Members of Congress</c:v>
                </c:pt>
                <c:pt idx="2">
                  <c:v>President</c:v>
                </c:pt>
                <c:pt idx="4">
                  <c:v>Employees of federal agencies</c:v>
                </c:pt>
                <c:pt idx="5">
                  <c:v>Members of Congress</c:v>
                </c:pt>
                <c:pt idx="6">
                  <c:v>President</c:v>
                </c:pt>
                <c:pt idx="8">
                  <c:v>Employees of federal agencies</c:v>
                </c:pt>
                <c:pt idx="9">
                  <c:v>Members of Congress</c:v>
                </c:pt>
                <c:pt idx="10">
                  <c:v>President</c:v>
                </c:pt>
              </c:strCache>
            </c:strRef>
          </c:cat>
          <c:val>
            <c:numRef>
              <c:f>Sheet1!$B$2:$B$12</c:f>
              <c:numCache>
                <c:formatCode>General</c:formatCode>
                <c:ptCount val="11"/>
                <c:pt idx="0">
                  <c:v>30</c:v>
                </c:pt>
                <c:pt idx="1">
                  <c:v>43</c:v>
                </c:pt>
                <c:pt idx="2">
                  <c:v>45</c:v>
                </c:pt>
                <c:pt idx="4">
                  <c:v>25</c:v>
                </c:pt>
                <c:pt idx="5">
                  <c:v>39</c:v>
                </c:pt>
                <c:pt idx="6">
                  <c:v>40</c:v>
                </c:pt>
                <c:pt idx="8">
                  <c:v>30</c:v>
                </c:pt>
                <c:pt idx="9">
                  <c:v>55</c:v>
                </c:pt>
                <c:pt idx="10">
                  <c:v>56</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A moderate amount</c:v>
                </c:pt>
              </c:strCache>
            </c:strRef>
          </c:tx>
          <c:spPr>
            <a:solidFill>
              <a:srgbClr val="A4A4A4"/>
            </a:solidFill>
            <a:ln>
              <a:noFill/>
            </a:ln>
            <a:effectLst/>
          </c:spPr>
          <c:invertIfNegative val="0"/>
          <c:dPt>
            <c:idx val="0"/>
            <c:invertIfNegative val="0"/>
            <c:bubble3D val="0"/>
            <c:spPr>
              <a:solidFill>
                <a:srgbClr val="EC2D66"/>
              </a:solidFill>
              <a:ln>
                <a:noFill/>
              </a:ln>
              <a:effectLst/>
            </c:spPr>
            <c:extLst>
              <c:ext xmlns:c16="http://schemas.microsoft.com/office/drawing/2014/chart" uri="{C3380CC4-5D6E-409C-BE32-E72D297353CC}">
                <c16:uniqueId val="{00000003-E931-4999-92A0-CB3BF5C4DA8D}"/>
              </c:ext>
            </c:extLst>
          </c:dPt>
          <c:dPt>
            <c:idx val="1"/>
            <c:invertIfNegative val="0"/>
            <c:bubble3D val="0"/>
            <c:spPr>
              <a:solidFill>
                <a:srgbClr val="EC2D66"/>
              </a:solidFill>
              <a:ln>
                <a:noFill/>
              </a:ln>
              <a:effectLst/>
            </c:spPr>
            <c:extLst>
              <c:ext xmlns:c16="http://schemas.microsoft.com/office/drawing/2014/chart" uri="{C3380CC4-5D6E-409C-BE32-E72D297353CC}">
                <c16:uniqueId val="{0000000D-89C4-4315-A5A7-0EFEBF3E3C18}"/>
              </c:ext>
            </c:extLst>
          </c:dPt>
          <c:dPt>
            <c:idx val="2"/>
            <c:invertIfNegative val="0"/>
            <c:bubble3D val="0"/>
            <c:spPr>
              <a:solidFill>
                <a:srgbClr val="EC2D66"/>
              </a:solidFill>
              <a:ln>
                <a:noFill/>
              </a:ln>
              <a:effectLst/>
            </c:spPr>
            <c:extLst>
              <c:ext xmlns:c16="http://schemas.microsoft.com/office/drawing/2014/chart" uri="{C3380CC4-5D6E-409C-BE32-E72D297353CC}">
                <c16:uniqueId val="{00000000-86A5-4FD7-B192-9C4DADBBDBDE}"/>
              </c:ext>
            </c:extLst>
          </c:dPt>
          <c:dPt>
            <c:idx val="4"/>
            <c:invertIfNegative val="0"/>
            <c:bubble3D val="0"/>
            <c:spPr>
              <a:solidFill>
                <a:srgbClr val="5CB79A"/>
              </a:solidFill>
              <a:ln>
                <a:noFill/>
              </a:ln>
              <a:effectLst/>
            </c:spPr>
            <c:extLst>
              <c:ext xmlns:c16="http://schemas.microsoft.com/office/drawing/2014/chart" uri="{C3380CC4-5D6E-409C-BE32-E72D297353CC}">
                <c16:uniqueId val="{00000010-E931-4999-92A0-CB3BF5C4DA8D}"/>
              </c:ext>
            </c:extLst>
          </c:dPt>
          <c:dPt>
            <c:idx val="5"/>
            <c:invertIfNegative val="0"/>
            <c:bubble3D val="0"/>
            <c:spPr>
              <a:solidFill>
                <a:srgbClr val="5CB79A"/>
              </a:solidFill>
              <a:ln>
                <a:noFill/>
              </a:ln>
              <a:effectLst/>
            </c:spPr>
            <c:extLst>
              <c:ext xmlns:c16="http://schemas.microsoft.com/office/drawing/2014/chart" uri="{C3380CC4-5D6E-409C-BE32-E72D297353CC}">
                <c16:uniqueId val="{00000001-86A5-4FD7-B192-9C4DADBBDBDE}"/>
              </c:ext>
            </c:extLst>
          </c:dPt>
          <c:dPt>
            <c:idx val="6"/>
            <c:invertIfNegative val="0"/>
            <c:bubble3D val="0"/>
            <c:spPr>
              <a:solidFill>
                <a:srgbClr val="5CB79A"/>
              </a:solidFill>
              <a:ln>
                <a:noFill/>
              </a:ln>
              <a:effectLst/>
            </c:spPr>
            <c:extLst>
              <c:ext xmlns:c16="http://schemas.microsoft.com/office/drawing/2014/chart" uri="{C3380CC4-5D6E-409C-BE32-E72D297353CC}">
                <c16:uniqueId val="{0000000A-89C4-4315-A5A7-0EFEBF3E3C18}"/>
              </c:ext>
            </c:extLst>
          </c:dPt>
          <c:dPt>
            <c:idx val="8"/>
            <c:invertIfNegative val="0"/>
            <c:bubble3D val="0"/>
            <c:spPr>
              <a:solidFill>
                <a:srgbClr val="1571A9"/>
              </a:solidFill>
              <a:ln>
                <a:noFill/>
              </a:ln>
              <a:effectLst/>
            </c:spPr>
            <c:extLst>
              <c:ext xmlns:c16="http://schemas.microsoft.com/office/drawing/2014/chart" uri="{C3380CC4-5D6E-409C-BE32-E72D297353CC}">
                <c16:uniqueId val="{00000002-86A5-4FD7-B192-9C4DADBBDBDE}"/>
              </c:ext>
            </c:extLst>
          </c:dPt>
          <c:dPt>
            <c:idx val="9"/>
            <c:invertIfNegative val="0"/>
            <c:bubble3D val="0"/>
            <c:spPr>
              <a:solidFill>
                <a:srgbClr val="1571A9"/>
              </a:solidFill>
              <a:ln>
                <a:noFill/>
              </a:ln>
              <a:effectLst/>
            </c:spPr>
            <c:extLst>
              <c:ext xmlns:c16="http://schemas.microsoft.com/office/drawing/2014/chart" uri="{C3380CC4-5D6E-409C-BE32-E72D297353CC}">
                <c16:uniqueId val="{00000008-89C4-4315-A5A7-0EFEBF3E3C18}"/>
              </c:ext>
            </c:extLst>
          </c:dPt>
          <c:dPt>
            <c:idx val="10"/>
            <c:invertIfNegative val="0"/>
            <c:bubble3D val="0"/>
            <c:spPr>
              <a:solidFill>
                <a:srgbClr val="1571A9"/>
              </a:solidFill>
              <a:ln>
                <a:noFill/>
              </a:ln>
              <a:effectLst/>
            </c:spPr>
            <c:extLst>
              <c:ext xmlns:c16="http://schemas.microsoft.com/office/drawing/2014/chart" uri="{C3380CC4-5D6E-409C-BE32-E72D297353CC}">
                <c16:uniqueId val="{00000007-89C4-4315-A5A7-0EFEBF3E3C18}"/>
              </c:ext>
            </c:extLst>
          </c:dPt>
          <c:dLbls>
            <c:dLbl>
              <c:idx val="1"/>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2"/>
              <c:tx>
                <c:rich>
                  <a:bodyPr/>
                  <a:lstStyle/>
                  <a:p>
                    <a:fld id="{BFF05E67-4DE5-473B-A3E3-4876678C64F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A5-4FD7-B192-9C4DADBBDBDE}"/>
                </c:ext>
              </c:extLst>
            </c:dLbl>
            <c:dLbl>
              <c:idx val="5"/>
              <c:tx>
                <c:rich>
                  <a:bodyPr/>
                  <a:lstStyle/>
                  <a:p>
                    <a:fld id="{F3CC7E3A-A2CF-461F-B88C-519EE07A13C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A5-4FD7-B192-9C4DADBBDBDE}"/>
                </c:ext>
              </c:extLst>
            </c:dLbl>
            <c:dLbl>
              <c:idx val="6"/>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9C4-4315-A5A7-0EFEBF3E3C18}"/>
                </c:ext>
              </c:extLst>
            </c:dLbl>
            <c:dLbl>
              <c:idx val="7"/>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9C4-4315-A5A7-0EFEBF3E3C18}"/>
                </c:ext>
              </c:extLst>
            </c:dLbl>
            <c:dLbl>
              <c:idx val="8"/>
              <c:tx>
                <c:rich>
                  <a:bodyPr/>
                  <a:lstStyle/>
                  <a:p>
                    <a:fld id="{781CA001-72B2-4594-B9C0-239B7E0B362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A5-4FD7-B192-9C4DADBBDBDE}"/>
                </c:ext>
              </c:extLst>
            </c:dLbl>
            <c:dLbl>
              <c:idx val="9"/>
              <c:tx>
                <c:rich>
                  <a:bodyPr/>
                  <a:lstStyle/>
                  <a:p>
                    <a:fld id="{BEED842E-67B8-431A-9C53-4DBAF91A771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C4-4315-A5A7-0EFEBF3E3C18}"/>
                </c:ext>
              </c:extLst>
            </c:dLbl>
            <c:dLbl>
              <c:idx val="10"/>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C4-4315-A5A7-0EFEBF3E3C1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Employees of federal agencies</c:v>
                </c:pt>
                <c:pt idx="1">
                  <c:v>Members of Congress</c:v>
                </c:pt>
                <c:pt idx="2">
                  <c:v>President</c:v>
                </c:pt>
                <c:pt idx="4">
                  <c:v>Employees of federal agencies</c:v>
                </c:pt>
                <c:pt idx="5">
                  <c:v>Members of Congress</c:v>
                </c:pt>
                <c:pt idx="6">
                  <c:v>President</c:v>
                </c:pt>
                <c:pt idx="8">
                  <c:v>Employees of federal agencies</c:v>
                </c:pt>
                <c:pt idx="9">
                  <c:v>Members of Congress</c:v>
                </c:pt>
                <c:pt idx="10">
                  <c:v>President</c:v>
                </c:pt>
              </c:strCache>
            </c:strRef>
          </c:cat>
          <c:val>
            <c:numRef>
              <c:f>Sheet1!$C$2:$C$12</c:f>
              <c:numCache>
                <c:formatCode>General</c:formatCode>
                <c:ptCount val="11"/>
                <c:pt idx="0">
                  <c:v>36</c:v>
                </c:pt>
                <c:pt idx="1">
                  <c:v>34</c:v>
                </c:pt>
                <c:pt idx="2">
                  <c:v>28</c:v>
                </c:pt>
                <c:pt idx="4">
                  <c:v>40</c:v>
                </c:pt>
                <c:pt idx="5">
                  <c:v>32</c:v>
                </c:pt>
                <c:pt idx="6">
                  <c:v>33</c:v>
                </c:pt>
                <c:pt idx="8">
                  <c:v>39</c:v>
                </c:pt>
                <c:pt idx="9">
                  <c:v>30</c:v>
                </c:pt>
                <c:pt idx="10">
                  <c:v>32</c:v>
                </c:pt>
              </c:numCache>
            </c:numRef>
          </c:val>
          <c:extLst>
            <c:ext xmlns:c16="http://schemas.microsoft.com/office/drawing/2014/chart" uri="{C3380CC4-5D6E-409C-BE32-E72D297353CC}">
              <c16:uniqueId val="{00000000-89C4-4315-A5A7-0EFEBF3E3C18}"/>
            </c:ext>
          </c:extLst>
        </c:ser>
        <c:ser>
          <c:idx val="2"/>
          <c:order val="2"/>
          <c:tx>
            <c:strRef>
              <c:f>Sheet1!$D$1</c:f>
              <c:strCache>
                <c:ptCount val="1"/>
                <c:pt idx="0">
                  <c:v>Only a little/not at all</c:v>
                </c:pt>
              </c:strCache>
            </c:strRef>
          </c:tx>
          <c:spPr>
            <a:solidFill>
              <a:srgbClr val="C9C9C9"/>
            </a:solidFill>
            <a:ln>
              <a:noFill/>
            </a:ln>
            <a:effectLst/>
          </c:spPr>
          <c:invertIfNegative val="0"/>
          <c:dPt>
            <c:idx val="0"/>
            <c:invertIfNegative val="0"/>
            <c:bubble3D val="0"/>
            <c:spPr>
              <a:solidFill>
                <a:srgbClr val="F28BA9"/>
              </a:solidFill>
              <a:ln>
                <a:noFill/>
              </a:ln>
              <a:effectLst/>
            </c:spPr>
            <c:extLst>
              <c:ext xmlns:c16="http://schemas.microsoft.com/office/drawing/2014/chart" uri="{C3380CC4-5D6E-409C-BE32-E72D297353CC}">
                <c16:uniqueId val="{00000006-E931-4999-92A0-CB3BF5C4DA8D}"/>
              </c:ext>
            </c:extLst>
          </c:dPt>
          <c:dPt>
            <c:idx val="1"/>
            <c:invertIfNegative val="0"/>
            <c:bubble3D val="0"/>
            <c:spPr>
              <a:solidFill>
                <a:srgbClr val="F28BA9"/>
              </a:solidFill>
              <a:ln>
                <a:noFill/>
              </a:ln>
              <a:effectLst/>
            </c:spPr>
            <c:extLst>
              <c:ext xmlns:c16="http://schemas.microsoft.com/office/drawing/2014/chart" uri="{C3380CC4-5D6E-409C-BE32-E72D297353CC}">
                <c16:uniqueId val="{00000005-E931-4999-92A0-CB3BF5C4DA8D}"/>
              </c:ext>
            </c:extLst>
          </c:dPt>
          <c:dPt>
            <c:idx val="2"/>
            <c:invertIfNegative val="0"/>
            <c:bubble3D val="0"/>
            <c:spPr>
              <a:solidFill>
                <a:srgbClr val="F28BA9"/>
              </a:solidFill>
              <a:ln>
                <a:noFill/>
              </a:ln>
              <a:effectLst/>
            </c:spPr>
            <c:extLst>
              <c:ext xmlns:c16="http://schemas.microsoft.com/office/drawing/2014/chart" uri="{C3380CC4-5D6E-409C-BE32-E72D297353CC}">
                <c16:uniqueId val="{00000004-E931-4999-92A0-CB3BF5C4DA8D}"/>
              </c:ext>
            </c:extLst>
          </c:dPt>
          <c:dPt>
            <c:idx val="4"/>
            <c:invertIfNegative val="0"/>
            <c:bubble3D val="0"/>
            <c:spPr>
              <a:solidFill>
                <a:srgbClr val="97DFC7"/>
              </a:solidFill>
              <a:ln>
                <a:noFill/>
              </a:ln>
              <a:effectLst/>
            </c:spPr>
            <c:extLst>
              <c:ext xmlns:c16="http://schemas.microsoft.com/office/drawing/2014/chart" uri="{C3380CC4-5D6E-409C-BE32-E72D297353CC}">
                <c16:uniqueId val="{00000013-E931-4999-92A0-CB3BF5C4DA8D}"/>
              </c:ext>
            </c:extLst>
          </c:dPt>
          <c:dPt>
            <c:idx val="5"/>
            <c:invertIfNegative val="0"/>
            <c:bubble3D val="0"/>
            <c:spPr>
              <a:solidFill>
                <a:srgbClr val="97DFC7"/>
              </a:solidFill>
              <a:ln>
                <a:noFill/>
              </a:ln>
              <a:effectLst/>
            </c:spPr>
            <c:extLst>
              <c:ext xmlns:c16="http://schemas.microsoft.com/office/drawing/2014/chart" uri="{C3380CC4-5D6E-409C-BE32-E72D297353CC}">
                <c16:uniqueId val="{00000012-E931-4999-92A0-CB3BF5C4DA8D}"/>
              </c:ext>
            </c:extLst>
          </c:dPt>
          <c:dPt>
            <c:idx val="6"/>
            <c:invertIfNegative val="0"/>
            <c:bubble3D val="0"/>
            <c:spPr>
              <a:solidFill>
                <a:srgbClr val="97DFC7"/>
              </a:solidFill>
              <a:ln>
                <a:noFill/>
              </a:ln>
              <a:effectLst/>
            </c:spPr>
            <c:extLst>
              <c:ext xmlns:c16="http://schemas.microsoft.com/office/drawing/2014/chart" uri="{C3380CC4-5D6E-409C-BE32-E72D297353CC}">
                <c16:uniqueId val="{00000011-E931-4999-92A0-CB3BF5C4DA8D}"/>
              </c:ext>
            </c:extLst>
          </c:dPt>
          <c:dPt>
            <c:idx val="8"/>
            <c:invertIfNegative val="0"/>
            <c:bubble3D val="0"/>
            <c:spPr>
              <a:solidFill>
                <a:srgbClr val="3DA8DF"/>
              </a:solidFill>
              <a:ln>
                <a:noFill/>
              </a:ln>
              <a:effectLst/>
            </c:spPr>
            <c:extLst>
              <c:ext xmlns:c16="http://schemas.microsoft.com/office/drawing/2014/chart" uri="{C3380CC4-5D6E-409C-BE32-E72D297353CC}">
                <c16:uniqueId val="{0000000C-E931-4999-92A0-CB3BF5C4DA8D}"/>
              </c:ext>
            </c:extLst>
          </c:dPt>
          <c:dPt>
            <c:idx val="9"/>
            <c:invertIfNegative val="0"/>
            <c:bubble3D val="0"/>
            <c:spPr>
              <a:solidFill>
                <a:srgbClr val="3DA8DF"/>
              </a:solidFill>
              <a:ln>
                <a:noFill/>
              </a:ln>
              <a:effectLst/>
            </c:spPr>
            <c:extLst>
              <c:ext xmlns:c16="http://schemas.microsoft.com/office/drawing/2014/chart" uri="{C3380CC4-5D6E-409C-BE32-E72D297353CC}">
                <c16:uniqueId val="{0000000B-E931-4999-92A0-CB3BF5C4DA8D}"/>
              </c:ext>
            </c:extLst>
          </c:dPt>
          <c:dPt>
            <c:idx val="10"/>
            <c:invertIfNegative val="0"/>
            <c:bubble3D val="0"/>
            <c:spPr>
              <a:solidFill>
                <a:srgbClr val="3DA8DF"/>
              </a:solidFill>
              <a:ln>
                <a:noFill/>
              </a:ln>
              <a:effectLst/>
            </c:spPr>
            <c:extLst>
              <c:ext xmlns:c16="http://schemas.microsoft.com/office/drawing/2014/chart" uri="{C3380CC4-5D6E-409C-BE32-E72D297353CC}">
                <c16:uniqueId val="{0000000A-E931-4999-92A0-CB3BF5C4DA8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Employees of federal agencies</c:v>
                </c:pt>
                <c:pt idx="1">
                  <c:v>Members of Congress</c:v>
                </c:pt>
                <c:pt idx="2">
                  <c:v>President</c:v>
                </c:pt>
                <c:pt idx="4">
                  <c:v>Employees of federal agencies</c:v>
                </c:pt>
                <c:pt idx="5">
                  <c:v>Members of Congress</c:v>
                </c:pt>
                <c:pt idx="6">
                  <c:v>President</c:v>
                </c:pt>
                <c:pt idx="8">
                  <c:v>Employees of federal agencies</c:v>
                </c:pt>
                <c:pt idx="9">
                  <c:v>Members of Congress</c:v>
                </c:pt>
                <c:pt idx="10">
                  <c:v>President</c:v>
                </c:pt>
              </c:strCache>
            </c:strRef>
          </c:cat>
          <c:val>
            <c:numRef>
              <c:f>Sheet1!$D$2:$D$12</c:f>
              <c:numCache>
                <c:formatCode>General</c:formatCode>
                <c:ptCount val="11"/>
                <c:pt idx="0">
                  <c:v>33</c:v>
                </c:pt>
                <c:pt idx="1">
                  <c:v>21</c:v>
                </c:pt>
                <c:pt idx="2">
                  <c:v>26</c:v>
                </c:pt>
                <c:pt idx="4">
                  <c:v>34</c:v>
                </c:pt>
                <c:pt idx="5">
                  <c:v>28</c:v>
                </c:pt>
                <c:pt idx="6">
                  <c:v>26</c:v>
                </c:pt>
                <c:pt idx="8">
                  <c:v>30</c:v>
                </c:pt>
                <c:pt idx="9">
                  <c:v>14</c:v>
                </c:pt>
                <c:pt idx="10">
                  <c:v>11</c:v>
                </c:pt>
              </c:numCache>
            </c:numRef>
          </c:val>
          <c:extLst>
            <c:ext xmlns:c16="http://schemas.microsoft.com/office/drawing/2014/chart" uri="{C3380CC4-5D6E-409C-BE32-E72D297353CC}">
              <c16:uniqueId val="{00000000-ABFD-460F-9272-DB1DE8399BCB}"/>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7185337894315397"/>
          <c:y val="2.7345720633319106E-2"/>
          <c:w val="0.66159634353264296"/>
          <c:h val="6.011381569586195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0439674128187E-2"/>
          <c:y val="3.6552402839094174E-2"/>
          <c:w val="0.92055570137066201"/>
          <c:h val="0.87086673740578047"/>
        </c:manualLayout>
      </c:layout>
      <c:barChart>
        <c:barDir val="col"/>
        <c:grouping val="clustered"/>
        <c:varyColors val="0"/>
        <c:ser>
          <c:idx val="0"/>
          <c:order val="0"/>
          <c:tx>
            <c:strRef>
              <c:f>Sheet1!$B$1</c:f>
              <c:strCache>
                <c:ptCount val="1"/>
                <c:pt idx="0">
                  <c:v>Column1</c:v>
                </c:pt>
              </c:strCache>
            </c:strRef>
          </c:tx>
          <c:spPr>
            <a:solidFill>
              <a:srgbClr val="003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Right direction</c:v>
                </c:pt>
                <c:pt idx="1">
                  <c:v>Wrong direction</c:v>
                </c:pt>
              </c:strCache>
            </c:strRef>
          </c:cat>
          <c:val>
            <c:numRef>
              <c:f>Sheet1!$B$2:$B$3</c:f>
              <c:numCache>
                <c:formatCode>General</c:formatCode>
                <c:ptCount val="2"/>
                <c:pt idx="0">
                  <c:v>27</c:v>
                </c:pt>
                <c:pt idx="1">
                  <c:v>72</c:v>
                </c:pt>
              </c:numCache>
            </c:numRef>
          </c:val>
          <c:extLst>
            <c:ext xmlns:c16="http://schemas.microsoft.com/office/drawing/2014/chart" uri="{C3380CC4-5D6E-409C-BE32-E72D297353CC}">
              <c16:uniqueId val="{00000000-6C07-495C-9B8E-A7E20D97FF8F}"/>
            </c:ext>
          </c:extLst>
        </c:ser>
        <c:dLbls>
          <c:showLegendKey val="0"/>
          <c:showVal val="1"/>
          <c:showCatName val="0"/>
          <c:showSerName val="0"/>
          <c:showPercent val="0"/>
          <c:showBubbleSize val="0"/>
        </c:dLbls>
        <c:gapWidth val="50"/>
        <c:axId val="1924076664"/>
        <c:axId val="1923156392"/>
      </c:barChart>
      <c:catAx>
        <c:axId val="1924076664"/>
        <c:scaling>
          <c:orientation val="minMax"/>
        </c:scaling>
        <c:delete val="0"/>
        <c:axPos val="b"/>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r"/>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61010361509688"/>
          <c:y val="4.3261333561000599E-2"/>
          <c:w val="0.92055570137066201"/>
          <c:h val="0.85725965091044454"/>
        </c:manualLayout>
      </c:layout>
      <c:barChart>
        <c:barDir val="bar"/>
        <c:grouping val="clustered"/>
        <c:varyColors val="0"/>
        <c:ser>
          <c:idx val="0"/>
          <c:order val="0"/>
          <c:tx>
            <c:strRef>
              <c:f>Sheet1!$B$1</c:f>
              <c:strCache>
                <c:ptCount val="1"/>
                <c:pt idx="0">
                  <c:v>Column1</c:v>
                </c:pt>
              </c:strCache>
            </c:strRef>
          </c:tx>
          <c:spPr>
            <a:solidFill>
              <a:srgbClr val="003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economy and jobs</c:v>
                </c:pt>
                <c:pt idx="1">
                  <c:v>Crime</c:v>
                </c:pt>
                <c:pt idx="2">
                  <c:v>Overseas conflicts</c:v>
                </c:pt>
                <c:pt idx="3">
                  <c:v>The government and politics</c:v>
                </c:pt>
              </c:strCache>
            </c:strRef>
          </c:cat>
          <c:val>
            <c:numRef>
              <c:f>Sheet1!$B$2:$B$5</c:f>
              <c:numCache>
                <c:formatCode>General</c:formatCode>
                <c:ptCount val="4"/>
                <c:pt idx="0">
                  <c:v>42</c:v>
                </c:pt>
                <c:pt idx="1">
                  <c:v>50</c:v>
                </c:pt>
                <c:pt idx="2">
                  <c:v>50</c:v>
                </c:pt>
                <c:pt idx="3">
                  <c:v>59</c:v>
                </c:pt>
              </c:numCache>
            </c:numRef>
          </c:val>
          <c:extLst>
            <c:ext xmlns:c16="http://schemas.microsoft.com/office/drawing/2014/chart" uri="{C3380CC4-5D6E-409C-BE32-E72D297353CC}">
              <c16:uniqueId val="{00000000-6C07-495C-9B8E-A7E20D97FF8F}"/>
            </c:ext>
          </c:extLst>
        </c:ser>
        <c:dLbls>
          <c:dLblPos val="outEnd"/>
          <c:showLegendKey val="0"/>
          <c:showVal val="1"/>
          <c:showCatName val="0"/>
          <c:showSerName val="0"/>
          <c:showPercent val="0"/>
          <c:showBubbleSize val="0"/>
        </c:dLbls>
        <c:gapWidth val="5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0439674128187E-2"/>
          <c:y val="0.10615661199962614"/>
          <c:w val="0.92055570137066201"/>
          <c:h val="0.74797860233439073"/>
        </c:manualLayout>
      </c:layout>
      <c:barChart>
        <c:barDir val="col"/>
        <c:grouping val="clustered"/>
        <c:varyColors val="0"/>
        <c:ser>
          <c:idx val="0"/>
          <c:order val="0"/>
          <c:tx>
            <c:strRef>
              <c:f>Sheet1!$B$1</c:f>
              <c:strCache>
                <c:ptCount val="1"/>
                <c:pt idx="0">
                  <c:v>Men</c:v>
                </c:pt>
              </c:strCache>
            </c:strRef>
          </c:tx>
          <c:spPr>
            <a:solidFill>
              <a:srgbClr val="1D51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government and politics</c:v>
                </c:pt>
                <c:pt idx="1">
                  <c:v>Overseas conflicts</c:v>
                </c:pt>
                <c:pt idx="2">
                  <c:v>Crime</c:v>
                </c:pt>
                <c:pt idx="3">
                  <c:v>The economy and jobs</c:v>
                </c:pt>
              </c:strCache>
            </c:strRef>
          </c:cat>
          <c:val>
            <c:numRef>
              <c:f>Sheet1!$B$2:$B$5</c:f>
              <c:numCache>
                <c:formatCode>General</c:formatCode>
                <c:ptCount val="4"/>
                <c:pt idx="0">
                  <c:v>55</c:v>
                </c:pt>
                <c:pt idx="1">
                  <c:v>42</c:v>
                </c:pt>
                <c:pt idx="2">
                  <c:v>42</c:v>
                </c:pt>
                <c:pt idx="3">
                  <c:v>36</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Women</c:v>
                </c:pt>
              </c:strCache>
            </c:strRef>
          </c:tx>
          <c:spPr>
            <a:solidFill>
              <a:srgbClr val="BD40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government and politics</c:v>
                </c:pt>
                <c:pt idx="1">
                  <c:v>Overseas conflicts</c:v>
                </c:pt>
                <c:pt idx="2">
                  <c:v>Crime</c:v>
                </c:pt>
                <c:pt idx="3">
                  <c:v>The economy and jobs</c:v>
                </c:pt>
              </c:strCache>
            </c:strRef>
          </c:cat>
          <c:val>
            <c:numRef>
              <c:f>Sheet1!$C$2:$C$5</c:f>
              <c:numCache>
                <c:formatCode>General</c:formatCode>
                <c:ptCount val="4"/>
                <c:pt idx="0">
                  <c:v>64</c:v>
                </c:pt>
                <c:pt idx="1">
                  <c:v>59</c:v>
                </c:pt>
                <c:pt idx="2">
                  <c:v>58</c:v>
                </c:pt>
                <c:pt idx="3">
                  <c:v>48</c:v>
                </c:pt>
              </c:numCache>
            </c:numRef>
          </c:val>
          <c:extLst>
            <c:ext xmlns:c16="http://schemas.microsoft.com/office/drawing/2014/chart" uri="{C3380CC4-5D6E-409C-BE32-E72D297353CC}">
              <c16:uniqueId val="{00000000-56AF-43A3-97F4-5D32C6188F45}"/>
            </c:ext>
          </c:extLst>
        </c:ser>
        <c:dLbls>
          <c:showLegendKey val="0"/>
          <c:showVal val="1"/>
          <c:showCatName val="0"/>
          <c:showSerName val="0"/>
          <c:showPercent val="0"/>
          <c:showBubbleSize val="0"/>
        </c:dLbls>
        <c:gapWidth val="50"/>
        <c:axId val="1924076664"/>
        <c:axId val="1923156392"/>
      </c:barChart>
      <c:catAx>
        <c:axId val="1924076664"/>
        <c:scaling>
          <c:orientation val="minMax"/>
        </c:scaling>
        <c:delete val="0"/>
        <c:axPos val="b"/>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r"/>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35924631522535483"/>
          <c:y val="1.6757472964280411E-2"/>
          <c:w val="0.30174854030976361"/>
          <c:h val="7.23749099725656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77707035061663"/>
          <c:y val="0.12096858951970714"/>
          <c:w val="0.55472716619070617"/>
          <c:h val="0.7966045684737475"/>
        </c:manualLayout>
      </c:layout>
      <c:barChart>
        <c:barDir val="bar"/>
        <c:grouping val="stacked"/>
        <c:varyColors val="0"/>
        <c:ser>
          <c:idx val="0"/>
          <c:order val="0"/>
          <c:tx>
            <c:strRef>
              <c:f>Sheet1!$B$1</c:f>
              <c:strCache>
                <c:ptCount val="1"/>
                <c:pt idx="0">
                  <c:v>Rarely/never</c:v>
                </c:pt>
              </c:strCache>
            </c:strRef>
          </c:tx>
          <c:spPr>
            <a:solidFill>
              <a:srgbClr val="003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Donald Trump's campaign messages</c:v>
                </c:pt>
                <c:pt idx="1">
                  <c:v>Results produced by AI chat programs</c:v>
                </c:pt>
                <c:pt idx="2">
                  <c:v>Results from AI-assisted internet search engines</c:v>
                </c:pt>
                <c:pt idx="3">
                  <c:v>Kamala Harris's campaign messages</c:v>
                </c:pt>
                <c:pt idx="4">
                  <c:v>Debates between political candidates</c:v>
                </c:pt>
                <c:pt idx="5">
                  <c:v>Decisions made by policymakers</c:v>
                </c:pt>
                <c:pt idx="6">
                  <c:v>Reporting from the media</c:v>
                </c:pt>
                <c:pt idx="7">
                  <c:v>Voting choices made by Americans</c:v>
                </c:pt>
              </c:strCache>
            </c:strRef>
          </c:cat>
          <c:val>
            <c:numRef>
              <c:f>Sheet1!$B$2:$B$9</c:f>
              <c:numCache>
                <c:formatCode>General</c:formatCode>
                <c:ptCount val="8"/>
                <c:pt idx="0">
                  <c:v>57</c:v>
                </c:pt>
                <c:pt idx="1">
                  <c:v>51</c:v>
                </c:pt>
                <c:pt idx="2">
                  <c:v>45</c:v>
                </c:pt>
                <c:pt idx="3">
                  <c:v>45</c:v>
                </c:pt>
                <c:pt idx="4">
                  <c:v>40</c:v>
                </c:pt>
                <c:pt idx="5">
                  <c:v>37</c:v>
                </c:pt>
                <c:pt idx="6">
                  <c:v>35</c:v>
                </c:pt>
                <c:pt idx="7">
                  <c:v>32</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Sometimes</c:v>
                </c:pt>
              </c:strCache>
            </c:strRef>
          </c:tx>
          <c:spPr>
            <a:solidFill>
              <a:srgbClr val="037B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Donald Trump's campaign messages</c:v>
                </c:pt>
                <c:pt idx="1">
                  <c:v>Results produced by AI chat programs</c:v>
                </c:pt>
                <c:pt idx="2">
                  <c:v>Results from AI-assisted internet search engines</c:v>
                </c:pt>
                <c:pt idx="3">
                  <c:v>Kamala Harris's campaign messages</c:v>
                </c:pt>
                <c:pt idx="4">
                  <c:v>Debates between political candidates</c:v>
                </c:pt>
                <c:pt idx="5">
                  <c:v>Decisions made by policymakers</c:v>
                </c:pt>
                <c:pt idx="6">
                  <c:v>Reporting from the media</c:v>
                </c:pt>
                <c:pt idx="7">
                  <c:v>Voting choices made by Americans</c:v>
                </c:pt>
              </c:strCache>
            </c:strRef>
          </c:cat>
          <c:val>
            <c:numRef>
              <c:f>Sheet1!$C$2:$C$9</c:f>
              <c:numCache>
                <c:formatCode>General</c:formatCode>
                <c:ptCount val="8"/>
                <c:pt idx="0">
                  <c:v>24</c:v>
                </c:pt>
                <c:pt idx="1">
                  <c:v>38</c:v>
                </c:pt>
                <c:pt idx="2">
                  <c:v>42</c:v>
                </c:pt>
                <c:pt idx="3">
                  <c:v>27</c:v>
                </c:pt>
                <c:pt idx="4">
                  <c:v>47</c:v>
                </c:pt>
                <c:pt idx="5">
                  <c:v>51</c:v>
                </c:pt>
                <c:pt idx="6">
                  <c:v>47</c:v>
                </c:pt>
                <c:pt idx="7">
                  <c:v>48</c:v>
                </c:pt>
              </c:numCache>
            </c:numRef>
          </c:val>
          <c:extLst>
            <c:ext xmlns:c16="http://schemas.microsoft.com/office/drawing/2014/chart" uri="{C3380CC4-5D6E-409C-BE32-E72D297353CC}">
              <c16:uniqueId val="{00000000-89C4-4315-A5A7-0EFEBF3E3C18}"/>
            </c:ext>
          </c:extLst>
        </c:ser>
        <c:ser>
          <c:idx val="2"/>
          <c:order val="2"/>
          <c:tx>
            <c:strRef>
              <c:f>Sheet1!$D$1</c:f>
              <c:strCache>
                <c:ptCount val="1"/>
                <c:pt idx="0">
                  <c:v>Always/often</c:v>
                </c:pt>
              </c:strCache>
            </c:strRef>
          </c:tx>
          <c:spPr>
            <a:solidFill>
              <a:srgbClr val="5EC3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Donald Trump's campaign messages</c:v>
                </c:pt>
                <c:pt idx="1">
                  <c:v>Results produced by AI chat programs</c:v>
                </c:pt>
                <c:pt idx="2">
                  <c:v>Results from AI-assisted internet search engines</c:v>
                </c:pt>
                <c:pt idx="3">
                  <c:v>Kamala Harris's campaign messages</c:v>
                </c:pt>
                <c:pt idx="4">
                  <c:v>Debates between political candidates</c:v>
                </c:pt>
                <c:pt idx="5">
                  <c:v>Decisions made by policymakers</c:v>
                </c:pt>
                <c:pt idx="6">
                  <c:v>Reporting from the media</c:v>
                </c:pt>
                <c:pt idx="7">
                  <c:v>Voting choices made by Americans</c:v>
                </c:pt>
              </c:strCache>
            </c:strRef>
          </c:cat>
          <c:val>
            <c:numRef>
              <c:f>Sheet1!$D$2:$D$9</c:f>
              <c:numCache>
                <c:formatCode>General</c:formatCode>
                <c:ptCount val="8"/>
                <c:pt idx="0">
                  <c:v>18</c:v>
                </c:pt>
                <c:pt idx="1">
                  <c:v>8</c:v>
                </c:pt>
                <c:pt idx="2">
                  <c:v>12</c:v>
                </c:pt>
                <c:pt idx="3">
                  <c:v>27</c:v>
                </c:pt>
                <c:pt idx="4">
                  <c:v>11</c:v>
                </c:pt>
                <c:pt idx="5">
                  <c:v>10</c:v>
                </c:pt>
                <c:pt idx="6">
                  <c:v>17</c:v>
                </c:pt>
                <c:pt idx="7">
                  <c:v>18</c:v>
                </c:pt>
              </c:numCache>
            </c:numRef>
          </c:val>
          <c:extLst>
            <c:ext xmlns:c16="http://schemas.microsoft.com/office/drawing/2014/chart" uri="{C3380CC4-5D6E-409C-BE32-E72D297353CC}">
              <c16:uniqueId val="{00000000-B8C5-453D-9314-6C0488174C12}"/>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3603983028827733"/>
          <c:y val="1.7078215750190799E-2"/>
          <c:w val="0.40377821142232995"/>
          <c:h val="6.6517464459880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13847252940931E-2"/>
          <c:y val="0.13309201289932635"/>
          <c:w val="0.88789038928838193"/>
          <c:h val="0.78890399981909953"/>
        </c:manualLayout>
      </c:layout>
      <c:barChart>
        <c:barDir val="bar"/>
        <c:grouping val="stacked"/>
        <c:varyColors val="0"/>
        <c:ser>
          <c:idx val="0"/>
          <c:order val="0"/>
          <c:tx>
            <c:strRef>
              <c:f>Sheet1!$B$1</c:f>
              <c:strCache>
                <c:ptCount val="1"/>
                <c:pt idx="0">
                  <c:v>Rarely/never</c:v>
                </c:pt>
              </c:strCache>
            </c:strRef>
          </c:tx>
          <c:spPr>
            <a:solidFill>
              <a:srgbClr val="003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2019</c:v>
                </c:pt>
                <c:pt idx="1">
                  <c:v>2020</c:v>
                </c:pt>
                <c:pt idx="2">
                  <c:v>2024</c:v>
                </c:pt>
                <c:pt idx="4">
                  <c:v>2019</c:v>
                </c:pt>
                <c:pt idx="5">
                  <c:v>2020</c:v>
                </c:pt>
                <c:pt idx="6">
                  <c:v>2024</c:v>
                </c:pt>
                <c:pt idx="8">
                  <c:v>2020</c:v>
                </c:pt>
                <c:pt idx="9">
                  <c:v>2024</c:v>
                </c:pt>
                <c:pt idx="11">
                  <c:v>2020</c:v>
                </c:pt>
                <c:pt idx="13">
                  <c:v>2024</c:v>
                </c:pt>
              </c:numCache>
            </c:numRef>
          </c:cat>
          <c:val>
            <c:numRef>
              <c:f>Sheet1!$B$2:$B$15</c:f>
              <c:numCache>
                <c:formatCode>General</c:formatCode>
                <c:ptCount val="14"/>
                <c:pt idx="0">
                  <c:v>30</c:v>
                </c:pt>
                <c:pt idx="1">
                  <c:v>32</c:v>
                </c:pt>
                <c:pt idx="2">
                  <c:v>37</c:v>
                </c:pt>
                <c:pt idx="4">
                  <c:v>39</c:v>
                </c:pt>
                <c:pt idx="5">
                  <c:v>29</c:v>
                </c:pt>
                <c:pt idx="6">
                  <c:v>40</c:v>
                </c:pt>
                <c:pt idx="8">
                  <c:v>51</c:v>
                </c:pt>
                <c:pt idx="9">
                  <c:v>57</c:v>
                </c:pt>
                <c:pt idx="11">
                  <c:v>39</c:v>
                </c:pt>
                <c:pt idx="13">
                  <c:v>45</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Sometimes</c:v>
                </c:pt>
              </c:strCache>
            </c:strRef>
          </c:tx>
          <c:spPr>
            <a:solidFill>
              <a:srgbClr val="037BC0"/>
            </a:solidFill>
            <a:ln>
              <a:noFill/>
            </a:ln>
            <a:effectLst/>
          </c:spPr>
          <c:invertIfNegative val="0"/>
          <c:dLbls>
            <c:dLbl>
              <c:idx val="0"/>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9C4-4315-A5A7-0EFEBF3E3C18}"/>
                </c:ext>
              </c:extLst>
            </c:dLbl>
            <c:dLbl>
              <c:idx val="9"/>
              <c:tx>
                <c:rich>
                  <a:bodyPr/>
                  <a:lstStyle/>
                  <a:p>
                    <a:fld id="{61CD223B-9992-4649-A464-EA560564C2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C4-4315-A5A7-0EFEBF3E3C18}"/>
                </c:ext>
              </c:extLst>
            </c:dLbl>
            <c:dLbl>
              <c:idx val="10"/>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C4-4315-A5A7-0EFEBF3E3C18}"/>
                </c:ext>
              </c:extLst>
            </c:dLbl>
            <c:dLbl>
              <c:idx val="11"/>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26-4508-A884-45EE80C19616}"/>
                </c:ext>
              </c:extLst>
            </c:dLbl>
            <c:dLbl>
              <c:idx val="12"/>
              <c:tx>
                <c:rich>
                  <a:bodyPr/>
                  <a:lstStyle/>
                  <a:p>
                    <a:fld id="{AF749B61-60E3-4CA4-9555-0EA71DABCD4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C4-4315-A5A7-0EFEBF3E3C18}"/>
                </c:ext>
              </c:extLst>
            </c:dLbl>
            <c:dLbl>
              <c:idx val="13"/>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C4-4315-A5A7-0EFEBF3E3C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2019</c:v>
                </c:pt>
                <c:pt idx="1">
                  <c:v>2020</c:v>
                </c:pt>
                <c:pt idx="2">
                  <c:v>2024</c:v>
                </c:pt>
                <c:pt idx="4">
                  <c:v>2019</c:v>
                </c:pt>
                <c:pt idx="5">
                  <c:v>2020</c:v>
                </c:pt>
                <c:pt idx="6">
                  <c:v>2024</c:v>
                </c:pt>
                <c:pt idx="8">
                  <c:v>2020</c:v>
                </c:pt>
                <c:pt idx="9">
                  <c:v>2024</c:v>
                </c:pt>
                <c:pt idx="11">
                  <c:v>2020</c:v>
                </c:pt>
                <c:pt idx="13">
                  <c:v>2024</c:v>
                </c:pt>
              </c:numCache>
            </c:numRef>
          </c:cat>
          <c:val>
            <c:numRef>
              <c:f>Sheet1!$C$2:$C$15</c:f>
              <c:numCache>
                <c:formatCode>General</c:formatCode>
                <c:ptCount val="14"/>
                <c:pt idx="0">
                  <c:v>55</c:v>
                </c:pt>
                <c:pt idx="1">
                  <c:v>56</c:v>
                </c:pt>
                <c:pt idx="2">
                  <c:v>51</c:v>
                </c:pt>
                <c:pt idx="4">
                  <c:v>47</c:v>
                </c:pt>
                <c:pt idx="5">
                  <c:v>54</c:v>
                </c:pt>
                <c:pt idx="6">
                  <c:v>47</c:v>
                </c:pt>
                <c:pt idx="8">
                  <c:v>26</c:v>
                </c:pt>
                <c:pt idx="9">
                  <c:v>24</c:v>
                </c:pt>
                <c:pt idx="11">
                  <c:v>31</c:v>
                </c:pt>
                <c:pt idx="13">
                  <c:v>27</c:v>
                </c:pt>
              </c:numCache>
            </c:numRef>
          </c:val>
          <c:extLst>
            <c:ext xmlns:c16="http://schemas.microsoft.com/office/drawing/2014/chart" uri="{C3380CC4-5D6E-409C-BE32-E72D297353CC}">
              <c16:uniqueId val="{00000000-89C4-4315-A5A7-0EFEBF3E3C18}"/>
            </c:ext>
          </c:extLst>
        </c:ser>
        <c:ser>
          <c:idx val="2"/>
          <c:order val="2"/>
          <c:tx>
            <c:strRef>
              <c:f>Sheet1!$D$1</c:f>
              <c:strCache>
                <c:ptCount val="1"/>
                <c:pt idx="0">
                  <c:v>Always/often</c:v>
                </c:pt>
              </c:strCache>
            </c:strRef>
          </c:tx>
          <c:spPr>
            <a:solidFill>
              <a:srgbClr val="5EC3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2019</c:v>
                </c:pt>
                <c:pt idx="1">
                  <c:v>2020</c:v>
                </c:pt>
                <c:pt idx="2">
                  <c:v>2024</c:v>
                </c:pt>
                <c:pt idx="4">
                  <c:v>2019</c:v>
                </c:pt>
                <c:pt idx="5">
                  <c:v>2020</c:v>
                </c:pt>
                <c:pt idx="6">
                  <c:v>2024</c:v>
                </c:pt>
                <c:pt idx="8">
                  <c:v>2020</c:v>
                </c:pt>
                <c:pt idx="9">
                  <c:v>2024</c:v>
                </c:pt>
                <c:pt idx="11">
                  <c:v>2020</c:v>
                </c:pt>
                <c:pt idx="13">
                  <c:v>2024</c:v>
                </c:pt>
              </c:numCache>
            </c:numRef>
          </c:cat>
          <c:val>
            <c:numRef>
              <c:f>Sheet1!$D$2:$D$15</c:f>
              <c:numCache>
                <c:formatCode>General</c:formatCode>
                <c:ptCount val="14"/>
                <c:pt idx="0">
                  <c:v>14</c:v>
                </c:pt>
                <c:pt idx="1">
                  <c:v>12</c:v>
                </c:pt>
                <c:pt idx="2">
                  <c:v>10</c:v>
                </c:pt>
                <c:pt idx="4">
                  <c:v>13</c:v>
                </c:pt>
                <c:pt idx="5">
                  <c:v>16</c:v>
                </c:pt>
                <c:pt idx="6">
                  <c:v>11</c:v>
                </c:pt>
                <c:pt idx="8">
                  <c:v>22</c:v>
                </c:pt>
                <c:pt idx="9">
                  <c:v>18</c:v>
                </c:pt>
                <c:pt idx="11">
                  <c:v>30</c:v>
                </c:pt>
                <c:pt idx="13">
                  <c:v>27</c:v>
                </c:pt>
              </c:numCache>
            </c:numRef>
          </c:val>
          <c:extLst>
            <c:ext xmlns:c16="http://schemas.microsoft.com/office/drawing/2014/chart" uri="{C3380CC4-5D6E-409C-BE32-E72D297353CC}">
              <c16:uniqueId val="{00000000-B8C5-453D-9314-6C0488174C12}"/>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29731563821483764"/>
          <c:y val="2.7345720633319106E-2"/>
          <c:w val="0.40377821142232995"/>
          <c:h val="6.6517464459880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88726903346961"/>
          <c:y val="0.164073177059814"/>
          <c:w val="0.62903393771995642"/>
          <c:h val="0.72469575244980267"/>
        </c:manualLayout>
      </c:layout>
      <c:barChart>
        <c:barDir val="bar"/>
        <c:grouping val="stacked"/>
        <c:varyColors val="0"/>
        <c:ser>
          <c:idx val="0"/>
          <c:order val="0"/>
          <c:tx>
            <c:strRef>
              <c:f>Sheet1!$B$1</c:f>
              <c:strCache>
                <c:ptCount val="1"/>
                <c:pt idx="0">
                  <c:v>Having different beliefs about how to address major problems facing the country</c:v>
                </c:pt>
              </c:strCache>
            </c:strRef>
          </c:tx>
          <c:spPr>
            <a:solidFill>
              <a:srgbClr val="E390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2024</c:v>
                </c:pt>
              </c:numCache>
            </c:numRef>
          </c:cat>
          <c:val>
            <c:numRef>
              <c:f>Sheet1!$B$2:$B$4</c:f>
              <c:numCache>
                <c:formatCode>General</c:formatCode>
                <c:ptCount val="3"/>
                <c:pt idx="0">
                  <c:v>60</c:v>
                </c:pt>
                <c:pt idx="1">
                  <c:v>55</c:v>
                </c:pt>
                <c:pt idx="2">
                  <c:v>53</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Relying on different facts about major problems facing the country</c:v>
                </c:pt>
              </c:strCache>
            </c:strRef>
          </c:tx>
          <c:spPr>
            <a:solidFill>
              <a:srgbClr val="E62790"/>
            </a:solidFill>
            <a:ln>
              <a:noFill/>
            </a:ln>
            <a:effectLst/>
          </c:spPr>
          <c:invertIfNegative val="0"/>
          <c:dLbls>
            <c:dLbl>
              <c:idx val="0"/>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9C4-4315-A5A7-0EFEBF3E3C18}"/>
                </c:ext>
              </c:extLst>
            </c:dLbl>
            <c:dLbl>
              <c:idx val="1"/>
              <c:tx>
                <c:rich>
                  <a:bodyPr/>
                  <a:lstStyle/>
                  <a:p>
                    <a:fld id="{61CD223B-9992-4649-A464-EA560564C2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2"/>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D0-4445-BB5A-FD1170C1BB8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2024</c:v>
                </c:pt>
              </c:numCache>
            </c:numRef>
          </c:cat>
          <c:val>
            <c:numRef>
              <c:f>Sheet1!$C$2:$C$4</c:f>
              <c:numCache>
                <c:formatCode>General</c:formatCode>
                <c:ptCount val="3"/>
                <c:pt idx="0">
                  <c:v>37</c:v>
                </c:pt>
                <c:pt idx="1">
                  <c:v>43</c:v>
                </c:pt>
                <c:pt idx="2">
                  <c:v>45</c:v>
                </c:pt>
              </c:numCache>
            </c:numRef>
          </c:val>
          <c:extLst>
            <c:ext xmlns:c16="http://schemas.microsoft.com/office/drawing/2014/chart" uri="{C3380CC4-5D6E-409C-BE32-E72D297353CC}">
              <c16:uniqueId val="{00000000-89C4-4315-A5A7-0EFEBF3E3C18}"/>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0696520637822776"/>
          <c:y val="2.1755161987676356E-2"/>
          <c:w val="0.75943986532445562"/>
          <c:h val="0.132321629940022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74873470699277"/>
          <c:y val="0.13309201289932635"/>
          <c:w val="0.60075550183433013"/>
          <c:h val="0.78890399981909953"/>
        </c:manualLayout>
      </c:layout>
      <c:barChart>
        <c:barDir val="bar"/>
        <c:grouping val="stacked"/>
        <c:varyColors val="0"/>
        <c:ser>
          <c:idx val="0"/>
          <c:order val="0"/>
          <c:tx>
            <c:strRef>
              <c:f>Sheet1!$B$1</c:f>
              <c:strCache>
                <c:ptCount val="1"/>
                <c:pt idx="0">
                  <c:v>I rely on facts more than my values</c:v>
                </c:pt>
              </c:strCache>
            </c:strRef>
          </c:tx>
          <c:spPr>
            <a:solidFill>
              <a:srgbClr val="E390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Abortion</c:v>
                </c:pt>
                <c:pt idx="1">
                  <c:v>LGBTQ+ issues</c:v>
                </c:pt>
                <c:pt idx="2">
                  <c:v>Policies about K-12 public school curriculum</c:v>
                </c:pt>
                <c:pt idx="3">
                  <c:v>Immigration</c:v>
                </c:pt>
                <c:pt idx="4">
                  <c:v>Policing and the criminal justice system</c:v>
                </c:pt>
                <c:pt idx="5">
                  <c:v>The conflict between the Israelis and Palestinians </c:v>
                </c:pt>
                <c:pt idx="6">
                  <c:v>The conflict between Russia and Ukraine</c:v>
                </c:pt>
                <c:pt idx="7">
                  <c:v>Voting and election policy</c:v>
                </c:pt>
                <c:pt idx="8">
                  <c:v>Health care</c:v>
                </c:pt>
                <c:pt idx="9">
                  <c:v>Crime</c:v>
                </c:pt>
                <c:pt idx="10">
                  <c:v>Climate change</c:v>
                </c:pt>
                <c:pt idx="11">
                  <c:v>The economy</c:v>
                </c:pt>
              </c:strCache>
            </c:strRef>
          </c:cat>
          <c:val>
            <c:numRef>
              <c:f>Sheet1!$B$2:$B$13</c:f>
              <c:numCache>
                <c:formatCode>General</c:formatCode>
                <c:ptCount val="12"/>
                <c:pt idx="0">
                  <c:v>48</c:v>
                </c:pt>
                <c:pt idx="1">
                  <c:v>49</c:v>
                </c:pt>
                <c:pt idx="2">
                  <c:v>64</c:v>
                </c:pt>
                <c:pt idx="3">
                  <c:v>65</c:v>
                </c:pt>
                <c:pt idx="4">
                  <c:v>70</c:v>
                </c:pt>
                <c:pt idx="5">
                  <c:v>70</c:v>
                </c:pt>
                <c:pt idx="6">
                  <c:v>71</c:v>
                </c:pt>
                <c:pt idx="7">
                  <c:v>72</c:v>
                </c:pt>
                <c:pt idx="8">
                  <c:v>73</c:v>
                </c:pt>
                <c:pt idx="9">
                  <c:v>76</c:v>
                </c:pt>
                <c:pt idx="10">
                  <c:v>77</c:v>
                </c:pt>
                <c:pt idx="11">
                  <c:v>77</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I rely on my values more than facts</c:v>
                </c:pt>
              </c:strCache>
            </c:strRef>
          </c:tx>
          <c:spPr>
            <a:solidFill>
              <a:srgbClr val="E62790"/>
            </a:solidFill>
            <a:ln>
              <a:noFill/>
            </a:ln>
            <a:effectLst/>
          </c:spPr>
          <c:invertIfNegative val="0"/>
          <c:dLbls>
            <c:dLbl>
              <c:idx val="1"/>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2"/>
              <c:tx>
                <c:rich>
                  <a:bodyPr/>
                  <a:lstStyle/>
                  <a:p>
                    <a:fld id="{61CD223B-9992-4649-A464-EA560564C2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D0-4445-BB5A-FD1170C1BB8D}"/>
                </c:ext>
              </c:extLst>
            </c:dLbl>
            <c:dLbl>
              <c:idx val="5"/>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9E-452B-B3A6-C6174BF2869B}"/>
                </c:ext>
              </c:extLst>
            </c:dLbl>
            <c:dLbl>
              <c:idx val="6"/>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19-4950-99A8-41E4A2F2AD91}"/>
                </c:ext>
              </c:extLst>
            </c:dLbl>
            <c:dLbl>
              <c:idx val="7"/>
              <c:tx>
                <c:rich>
                  <a:bodyPr/>
                  <a:lstStyle/>
                  <a:p>
                    <a:fld id="{AF749B61-60E3-4CA4-9555-0EA71DABCD4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19-4950-99A8-41E4A2F2AD91}"/>
                </c:ext>
              </c:extLst>
            </c:dLbl>
            <c:dLbl>
              <c:idx val="9"/>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19-4950-99A8-41E4A2F2AD9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Abortion</c:v>
                </c:pt>
                <c:pt idx="1">
                  <c:v>LGBTQ+ issues</c:v>
                </c:pt>
                <c:pt idx="2">
                  <c:v>Policies about K-12 public school curriculum</c:v>
                </c:pt>
                <c:pt idx="3">
                  <c:v>Immigration</c:v>
                </c:pt>
                <c:pt idx="4">
                  <c:v>Policing and the criminal justice system</c:v>
                </c:pt>
                <c:pt idx="5">
                  <c:v>The conflict between the Israelis and Palestinians </c:v>
                </c:pt>
                <c:pt idx="6">
                  <c:v>The conflict between Russia and Ukraine</c:v>
                </c:pt>
                <c:pt idx="7">
                  <c:v>Voting and election policy</c:v>
                </c:pt>
                <c:pt idx="8">
                  <c:v>Health care</c:v>
                </c:pt>
                <c:pt idx="9">
                  <c:v>Crime</c:v>
                </c:pt>
                <c:pt idx="10">
                  <c:v>Climate change</c:v>
                </c:pt>
                <c:pt idx="11">
                  <c:v>The economy</c:v>
                </c:pt>
              </c:strCache>
            </c:strRef>
          </c:cat>
          <c:val>
            <c:numRef>
              <c:f>Sheet1!$C$2:$C$13</c:f>
              <c:numCache>
                <c:formatCode>General</c:formatCode>
                <c:ptCount val="12"/>
                <c:pt idx="0">
                  <c:v>51</c:v>
                </c:pt>
                <c:pt idx="1">
                  <c:v>48</c:v>
                </c:pt>
                <c:pt idx="2">
                  <c:v>34</c:v>
                </c:pt>
                <c:pt idx="3">
                  <c:v>32</c:v>
                </c:pt>
                <c:pt idx="4">
                  <c:v>29</c:v>
                </c:pt>
                <c:pt idx="5">
                  <c:v>28</c:v>
                </c:pt>
                <c:pt idx="6">
                  <c:v>26</c:v>
                </c:pt>
                <c:pt idx="7">
                  <c:v>26</c:v>
                </c:pt>
                <c:pt idx="8">
                  <c:v>26</c:v>
                </c:pt>
                <c:pt idx="9">
                  <c:v>23</c:v>
                </c:pt>
                <c:pt idx="10">
                  <c:v>22</c:v>
                </c:pt>
                <c:pt idx="11">
                  <c:v>22</c:v>
                </c:pt>
              </c:numCache>
            </c:numRef>
          </c:val>
          <c:extLst>
            <c:ext xmlns:c16="http://schemas.microsoft.com/office/drawing/2014/chart" uri="{C3380CC4-5D6E-409C-BE32-E72D297353CC}">
              <c16:uniqueId val="{00000000-89C4-4315-A5A7-0EFEBF3E3C18}"/>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7441320532730789"/>
          <c:y val="3.2479473074883261E-2"/>
          <c:w val="0.65090596332435879"/>
          <c:h val="6.6517464459880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57037589479792E-2"/>
          <c:y val="0.13309201289932635"/>
          <c:w val="0.89852925873252631"/>
          <c:h val="0.78890399981909953"/>
        </c:manualLayout>
      </c:layout>
      <c:barChart>
        <c:barDir val="bar"/>
        <c:grouping val="stacked"/>
        <c:varyColors val="0"/>
        <c:ser>
          <c:idx val="0"/>
          <c:order val="0"/>
          <c:tx>
            <c:strRef>
              <c:f>Sheet1!$B$1</c:f>
              <c:strCache>
                <c:ptCount val="1"/>
                <c:pt idx="0">
                  <c:v>I rely on facts more than my values</c:v>
                </c:pt>
              </c:strCache>
            </c:strRef>
          </c:tx>
          <c:spPr>
            <a:solidFill>
              <a:srgbClr val="E390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2020</c:v>
                </c:pt>
                <c:pt idx="1">
                  <c:v>2024</c:v>
                </c:pt>
                <c:pt idx="3">
                  <c:v>2020</c:v>
                </c:pt>
                <c:pt idx="4">
                  <c:v>2024</c:v>
                </c:pt>
                <c:pt idx="6">
                  <c:v>2020</c:v>
                </c:pt>
                <c:pt idx="7">
                  <c:v>2024</c:v>
                </c:pt>
                <c:pt idx="9">
                  <c:v>2020</c:v>
                </c:pt>
                <c:pt idx="10">
                  <c:v>2024</c:v>
                </c:pt>
                <c:pt idx="12">
                  <c:v>2020</c:v>
                </c:pt>
                <c:pt idx="13">
                  <c:v>2024</c:v>
                </c:pt>
                <c:pt idx="15">
                  <c:v>2020</c:v>
                </c:pt>
                <c:pt idx="16">
                  <c:v>2024</c:v>
                </c:pt>
              </c:numCache>
            </c:numRef>
          </c:cat>
          <c:val>
            <c:numRef>
              <c:f>Sheet1!$B$2:$B$18</c:f>
              <c:numCache>
                <c:formatCode>General</c:formatCode>
                <c:ptCount val="17"/>
                <c:pt idx="0">
                  <c:v>36</c:v>
                </c:pt>
                <c:pt idx="1">
                  <c:v>48</c:v>
                </c:pt>
                <c:pt idx="3">
                  <c:v>59</c:v>
                </c:pt>
                <c:pt idx="4">
                  <c:v>65</c:v>
                </c:pt>
                <c:pt idx="6">
                  <c:v>64</c:v>
                </c:pt>
                <c:pt idx="7">
                  <c:v>70</c:v>
                </c:pt>
                <c:pt idx="9">
                  <c:v>70</c:v>
                </c:pt>
                <c:pt idx="10">
                  <c:v>73</c:v>
                </c:pt>
                <c:pt idx="12">
                  <c:v>79</c:v>
                </c:pt>
                <c:pt idx="13">
                  <c:v>77</c:v>
                </c:pt>
                <c:pt idx="15">
                  <c:v>78</c:v>
                </c:pt>
                <c:pt idx="16">
                  <c:v>77</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I rely on my values more than facts</c:v>
                </c:pt>
              </c:strCache>
            </c:strRef>
          </c:tx>
          <c:spPr>
            <a:solidFill>
              <a:srgbClr val="E62790"/>
            </a:solidFill>
            <a:ln>
              <a:noFill/>
            </a:ln>
            <a:effectLst/>
          </c:spPr>
          <c:invertIfNegative val="0"/>
          <c:dLbls>
            <c:dLbl>
              <c:idx val="0"/>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9C4-4315-A5A7-0EFEBF3E3C18}"/>
                </c:ext>
              </c:extLst>
            </c:dLbl>
            <c:dLbl>
              <c:idx val="1"/>
              <c:tx>
                <c:rich>
                  <a:bodyPr/>
                  <a:lstStyle/>
                  <a:p>
                    <a:fld id="{BFF05E67-4DE5-473B-A3E3-4876678C64F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3"/>
              <c:tx>
                <c:rich>
                  <a:bodyPr/>
                  <a:lstStyle/>
                  <a:p>
                    <a:fld id="{F3CC7E3A-A2CF-461F-B88C-519EE07A13C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9C4-4315-A5A7-0EFEBF3E3C18}"/>
                </c:ext>
              </c:extLst>
            </c:dLbl>
            <c:dLbl>
              <c:idx val="4"/>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9C4-4315-A5A7-0EFEBF3E3C18}"/>
                </c:ext>
              </c:extLst>
            </c:dLbl>
            <c:dLbl>
              <c:idx val="6"/>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9C4-4315-A5A7-0EFEBF3E3C18}"/>
                </c:ext>
              </c:extLst>
            </c:dLbl>
            <c:dLbl>
              <c:idx val="7"/>
              <c:tx>
                <c:rich>
                  <a:bodyPr/>
                  <a:lstStyle/>
                  <a:p>
                    <a:fld id="{781CA001-72B2-4594-B9C0-239B7E0B362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9C4-4315-A5A7-0EFEBF3E3C18}"/>
                </c:ext>
              </c:extLst>
            </c:dLbl>
            <c:dLbl>
              <c:idx val="9"/>
              <c:tx>
                <c:rich>
                  <a:bodyPr/>
                  <a:lstStyle/>
                  <a:p>
                    <a:fld id="{BEED842E-67B8-431A-9C53-4DBAF91A771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C4-4315-A5A7-0EFEBF3E3C18}"/>
                </c:ext>
              </c:extLst>
            </c:dLbl>
            <c:dLbl>
              <c:idx val="10"/>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C4-4315-A5A7-0EFEBF3E3C18}"/>
                </c:ext>
              </c:extLst>
            </c:dLbl>
            <c:dLbl>
              <c:idx val="12"/>
              <c:tx>
                <c:rich>
                  <a:bodyPr/>
                  <a:lstStyle/>
                  <a:p>
                    <a:fld id="{BD7D63AF-6C1C-42D2-A144-4189BFF76F7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C4-4315-A5A7-0EFEBF3E3C18}"/>
                </c:ext>
              </c:extLst>
            </c:dLbl>
            <c:dLbl>
              <c:idx val="13"/>
              <c:tx>
                <c:rich>
                  <a:bodyPr/>
                  <a:lstStyle/>
                  <a:p>
                    <a:fld id="{E340016D-D3F1-4E85-AC08-359532CCE80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C4-4315-A5A7-0EFEBF3E3C18}"/>
                </c:ext>
              </c:extLst>
            </c:dLbl>
            <c:dLbl>
              <c:idx val="15"/>
              <c:tx>
                <c:rich>
                  <a:bodyPr/>
                  <a:lstStyle/>
                  <a:p>
                    <a:fld id="{ACB7D31C-E257-471D-8C22-8E888A51F3B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9C4-4315-A5A7-0EFEBF3E3C18}"/>
                </c:ext>
              </c:extLst>
            </c:dLbl>
            <c:dLbl>
              <c:idx val="16"/>
              <c:tx>
                <c:rich>
                  <a:bodyPr/>
                  <a:lstStyle/>
                  <a:p>
                    <a:fld id="{8B23FE0F-A74F-4A0F-ABEF-5067171AD98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C4-4315-A5A7-0EFEBF3E3C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2020</c:v>
                </c:pt>
                <c:pt idx="1">
                  <c:v>2024</c:v>
                </c:pt>
                <c:pt idx="3">
                  <c:v>2020</c:v>
                </c:pt>
                <c:pt idx="4">
                  <c:v>2024</c:v>
                </c:pt>
                <c:pt idx="6">
                  <c:v>2020</c:v>
                </c:pt>
                <c:pt idx="7">
                  <c:v>2024</c:v>
                </c:pt>
                <c:pt idx="9">
                  <c:v>2020</c:v>
                </c:pt>
                <c:pt idx="10">
                  <c:v>2024</c:v>
                </c:pt>
                <c:pt idx="12">
                  <c:v>2020</c:v>
                </c:pt>
                <c:pt idx="13">
                  <c:v>2024</c:v>
                </c:pt>
                <c:pt idx="15">
                  <c:v>2020</c:v>
                </c:pt>
                <c:pt idx="16">
                  <c:v>2024</c:v>
                </c:pt>
              </c:numCache>
            </c:numRef>
          </c:cat>
          <c:val>
            <c:numRef>
              <c:f>Sheet1!$C$2:$C$18</c:f>
              <c:numCache>
                <c:formatCode>General</c:formatCode>
                <c:ptCount val="17"/>
                <c:pt idx="0">
                  <c:v>63</c:v>
                </c:pt>
                <c:pt idx="1">
                  <c:v>51</c:v>
                </c:pt>
                <c:pt idx="3">
                  <c:v>41</c:v>
                </c:pt>
                <c:pt idx="4">
                  <c:v>32</c:v>
                </c:pt>
                <c:pt idx="6">
                  <c:v>34</c:v>
                </c:pt>
                <c:pt idx="7">
                  <c:v>29</c:v>
                </c:pt>
                <c:pt idx="9">
                  <c:v>30</c:v>
                </c:pt>
                <c:pt idx="10">
                  <c:v>26</c:v>
                </c:pt>
                <c:pt idx="12">
                  <c:v>20</c:v>
                </c:pt>
                <c:pt idx="13">
                  <c:v>22</c:v>
                </c:pt>
                <c:pt idx="15">
                  <c:v>21</c:v>
                </c:pt>
                <c:pt idx="16">
                  <c:v>22</c:v>
                </c:pt>
              </c:numCache>
            </c:numRef>
          </c:val>
          <c:extLst>
            <c:ext xmlns:c16="http://schemas.microsoft.com/office/drawing/2014/chart" uri="{C3380CC4-5D6E-409C-BE32-E72D297353CC}">
              <c16:uniqueId val="{00000000-89C4-4315-A5A7-0EFEBF3E3C18}"/>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2111922245807276"/>
          <c:y val="1.4511359593587058E-2"/>
          <c:w val="0.78405965176658554"/>
          <c:h val="6.6517464459880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2938669022575"/>
          <c:y val="0.14016728864775566"/>
          <c:w val="0.86287484985109719"/>
          <c:h val="0.78182874325155471"/>
        </c:manualLayout>
      </c:layout>
      <c:barChart>
        <c:barDir val="bar"/>
        <c:grouping val="stacked"/>
        <c:varyColors val="0"/>
        <c:ser>
          <c:idx val="0"/>
          <c:order val="0"/>
          <c:tx>
            <c:strRef>
              <c:f>Sheet1!$B$1</c:f>
              <c:strCache>
                <c:ptCount val="1"/>
                <c:pt idx="0">
                  <c:v>I rely on facts more than my values</c:v>
                </c:pt>
              </c:strCache>
            </c:strRef>
          </c:tx>
          <c:spPr>
            <a:solidFill>
              <a:srgbClr val="E390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Republican</c:v>
                </c:pt>
                <c:pt idx="1">
                  <c:v>Democrat</c:v>
                </c:pt>
                <c:pt idx="3">
                  <c:v>Republican</c:v>
                </c:pt>
                <c:pt idx="4">
                  <c:v>Democrat</c:v>
                </c:pt>
                <c:pt idx="6">
                  <c:v>Republican</c:v>
                </c:pt>
                <c:pt idx="7">
                  <c:v>Democrat</c:v>
                </c:pt>
                <c:pt idx="9">
                  <c:v>Republican</c:v>
                </c:pt>
                <c:pt idx="10">
                  <c:v>Democrat</c:v>
                </c:pt>
                <c:pt idx="12">
                  <c:v>Republican</c:v>
                </c:pt>
                <c:pt idx="13">
                  <c:v>Democrat</c:v>
                </c:pt>
              </c:strCache>
            </c:strRef>
          </c:cat>
          <c:val>
            <c:numRef>
              <c:f>Sheet1!$B$2:$B$15</c:f>
              <c:numCache>
                <c:formatCode>General</c:formatCode>
                <c:ptCount val="14"/>
                <c:pt idx="0">
                  <c:v>35</c:v>
                </c:pt>
                <c:pt idx="1">
                  <c:v>60</c:v>
                </c:pt>
                <c:pt idx="3">
                  <c:v>39</c:v>
                </c:pt>
                <c:pt idx="4">
                  <c:v>58</c:v>
                </c:pt>
                <c:pt idx="6">
                  <c:v>53</c:v>
                </c:pt>
                <c:pt idx="7">
                  <c:v>74</c:v>
                </c:pt>
                <c:pt idx="9">
                  <c:v>63</c:v>
                </c:pt>
                <c:pt idx="10">
                  <c:v>79</c:v>
                </c:pt>
                <c:pt idx="12">
                  <c:v>69</c:v>
                </c:pt>
                <c:pt idx="13">
                  <c:v>87</c:v>
                </c:pt>
              </c:numCache>
            </c:numRef>
          </c:val>
          <c:extLst>
            <c:ext xmlns:c16="http://schemas.microsoft.com/office/drawing/2014/chart" uri="{C3380CC4-5D6E-409C-BE32-E72D297353CC}">
              <c16:uniqueId val="{00000000-6C07-495C-9B8E-A7E20D97FF8F}"/>
            </c:ext>
          </c:extLst>
        </c:ser>
        <c:ser>
          <c:idx val="1"/>
          <c:order val="1"/>
          <c:tx>
            <c:strRef>
              <c:f>Sheet1!$C$1</c:f>
              <c:strCache>
                <c:ptCount val="1"/>
                <c:pt idx="0">
                  <c:v>I rely on my values more than facts</c:v>
                </c:pt>
              </c:strCache>
            </c:strRef>
          </c:tx>
          <c:spPr>
            <a:solidFill>
              <a:srgbClr val="E62790"/>
            </a:solidFill>
            <a:ln>
              <a:noFill/>
            </a:ln>
            <a:effectLst/>
          </c:spPr>
          <c:invertIfNegative val="0"/>
          <c:dLbls>
            <c:dLbl>
              <c:idx val="0"/>
              <c:tx>
                <c:rich>
                  <a:bodyPr/>
                  <a:lstStyle/>
                  <a:p>
                    <a:fld id="{26A7F6C7-A352-4AFE-805D-5AECDCAEBC2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0E-44ED-A458-FE378C535D58}"/>
                </c:ext>
              </c:extLst>
            </c:dLbl>
            <c:dLbl>
              <c:idx val="1"/>
              <c:tx>
                <c:rich>
                  <a:bodyPr/>
                  <a:lstStyle/>
                  <a:p>
                    <a:fld id="{61CD223B-9992-4649-A464-EA560564C2F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C4-4315-A5A7-0EFEBF3E3C18}"/>
                </c:ext>
              </c:extLst>
            </c:dLbl>
            <c:dLbl>
              <c:idx val="4"/>
              <c:tx>
                <c:rich>
                  <a:bodyPr/>
                  <a:lstStyle/>
                  <a:p>
                    <a:fld id="{5AD01950-48E9-484F-A2D2-B42953D8696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0E-44ED-A458-FE378C535D58}"/>
                </c:ext>
              </c:extLst>
            </c:dLbl>
            <c:dLbl>
              <c:idx val="5"/>
              <c:tx>
                <c:rich>
                  <a:bodyPr/>
                  <a:lstStyle/>
                  <a:p>
                    <a:fld id="{AE510A2E-4568-4F21-926A-9636DB82034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9E-452B-B3A6-C6174BF2869B}"/>
                </c:ext>
              </c:extLst>
            </c:dLbl>
            <c:dLbl>
              <c:idx val="6"/>
              <c:tx>
                <c:rich>
                  <a:bodyPr/>
                  <a:lstStyle/>
                  <a:p>
                    <a:fld id="{AF749B61-60E3-4CA4-9555-0EA71DABCD47}"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19-4950-99A8-41E4A2F2AD91}"/>
                </c:ext>
              </c:extLst>
            </c:dLbl>
            <c:dLbl>
              <c:idx val="8"/>
              <c:tx>
                <c:rich>
                  <a:bodyPr/>
                  <a:lstStyle/>
                  <a:p>
                    <a:fld id="{A198B241-65AC-4501-9766-735A6FD2A2D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0E-44ED-A458-FE378C535D5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Republican</c:v>
                </c:pt>
                <c:pt idx="1">
                  <c:v>Democrat</c:v>
                </c:pt>
                <c:pt idx="3">
                  <c:v>Republican</c:v>
                </c:pt>
                <c:pt idx="4">
                  <c:v>Democrat</c:v>
                </c:pt>
                <c:pt idx="6">
                  <c:v>Republican</c:v>
                </c:pt>
                <c:pt idx="7">
                  <c:v>Democrat</c:v>
                </c:pt>
                <c:pt idx="9">
                  <c:v>Republican</c:v>
                </c:pt>
                <c:pt idx="10">
                  <c:v>Democrat</c:v>
                </c:pt>
                <c:pt idx="12">
                  <c:v>Republican</c:v>
                </c:pt>
                <c:pt idx="13">
                  <c:v>Democrat</c:v>
                </c:pt>
              </c:strCache>
            </c:strRef>
          </c:cat>
          <c:val>
            <c:numRef>
              <c:f>Sheet1!$C$2:$C$15</c:f>
              <c:numCache>
                <c:formatCode>General</c:formatCode>
                <c:ptCount val="14"/>
                <c:pt idx="0">
                  <c:v>62</c:v>
                </c:pt>
                <c:pt idx="1">
                  <c:v>40</c:v>
                </c:pt>
                <c:pt idx="3">
                  <c:v>58</c:v>
                </c:pt>
                <c:pt idx="4">
                  <c:v>42</c:v>
                </c:pt>
                <c:pt idx="6">
                  <c:v>44</c:v>
                </c:pt>
                <c:pt idx="7">
                  <c:v>25</c:v>
                </c:pt>
                <c:pt idx="9">
                  <c:v>37</c:v>
                </c:pt>
                <c:pt idx="10">
                  <c:v>21</c:v>
                </c:pt>
                <c:pt idx="12">
                  <c:v>30</c:v>
                </c:pt>
                <c:pt idx="13">
                  <c:v>12</c:v>
                </c:pt>
              </c:numCache>
            </c:numRef>
          </c:val>
          <c:extLst>
            <c:ext xmlns:c16="http://schemas.microsoft.com/office/drawing/2014/chart" uri="{C3380CC4-5D6E-409C-BE32-E72D297353CC}">
              <c16:uniqueId val="{00000000-89C4-4315-A5A7-0EFEBF3E3C18}"/>
            </c:ext>
          </c:extLst>
        </c:ser>
        <c:dLbls>
          <c:showLegendKey val="0"/>
          <c:showVal val="1"/>
          <c:showCatName val="0"/>
          <c:showSerName val="0"/>
          <c:showPercent val="0"/>
          <c:showBubbleSize val="0"/>
        </c:dLbls>
        <c:gapWidth val="50"/>
        <c:overlap val="100"/>
        <c:axId val="1924076664"/>
        <c:axId val="1923156392"/>
      </c:barChart>
      <c:catAx>
        <c:axId val="1924076664"/>
        <c:scaling>
          <c:orientation val="minMax"/>
        </c:scaling>
        <c:delete val="0"/>
        <c:axPos val="l"/>
        <c:majorGridlines>
          <c:spPr>
            <a:ln w="3175" cap="flat" cmpd="sng" algn="ctr">
              <a:no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3156392"/>
        <c:crosses val="autoZero"/>
        <c:auto val="1"/>
        <c:lblAlgn val="ctr"/>
        <c:lblOffset val="100"/>
        <c:noMultiLvlLbl val="0"/>
      </c:catAx>
      <c:valAx>
        <c:axId val="1923156392"/>
        <c:scaling>
          <c:orientation val="minMax"/>
          <c:max val="100"/>
        </c:scaling>
        <c:delete val="0"/>
        <c:axPos val="t"/>
        <c:majorGridlines>
          <c:spPr>
            <a:ln w="12700" cap="flat" cmpd="sng" algn="ctr">
              <a:solidFill>
                <a:schemeClr val="accent6">
                  <a:lumMod val="40000"/>
                  <a:lumOff val="60000"/>
                  <a:alpha val="50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4076664"/>
        <c:crosses val="max"/>
        <c:crossBetween val="between"/>
        <c:majorUnit val="25"/>
      </c:valAx>
      <c:spPr>
        <a:noFill/>
        <a:ln w="3175">
          <a:noFill/>
        </a:ln>
        <a:effectLst/>
      </c:spPr>
    </c:plotArea>
    <c:legend>
      <c:legendPos val="t"/>
      <c:layout>
        <c:manualLayout>
          <c:xMode val="edge"/>
          <c:yMode val="edge"/>
          <c:x val="0.17441320532730789"/>
          <c:y val="8.8951714261095386E-3"/>
          <c:w val="0.65090596332435879"/>
          <c:h val="6.6517464459880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0.1003</cdr:x>
      <cdr:y>0.634</cdr:y>
    </cdr:from>
    <cdr:to>
      <cdr:x>0.61215</cdr:x>
      <cdr:y>0.71002</cdr:y>
    </cdr:to>
    <cdr:sp macro="" textlink="">
      <cdr:nvSpPr>
        <cdr:cNvPr id="3" name="TextBox 2">
          <a:extLst xmlns:a="http://schemas.openxmlformats.org/drawingml/2006/main">
            <a:ext uri="{FF2B5EF4-FFF2-40B4-BE49-F238E27FC236}">
              <a16:creationId xmlns:a16="http://schemas.microsoft.com/office/drawing/2014/main" id="{742092DD-3AE3-E25C-9B9C-4C3D591891D4}"/>
            </a:ext>
          </a:extLst>
        </cdr:cNvPr>
        <cdr:cNvSpPr txBox="1"/>
      </cdr:nvSpPr>
      <cdr:spPr>
        <a:xfrm xmlns:a="http://schemas.openxmlformats.org/drawingml/2006/main">
          <a:off x="976006" y="2898001"/>
          <a:ext cx="4980686" cy="347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Understand the difference between fact and opinion</a:t>
          </a:r>
        </a:p>
      </cdr:txBody>
    </cdr:sp>
  </cdr:relSizeAnchor>
  <cdr:relSizeAnchor xmlns:cdr="http://schemas.openxmlformats.org/drawingml/2006/chartDrawing">
    <cdr:from>
      <cdr:x>0.09331</cdr:x>
      <cdr:y>0.36105</cdr:y>
    </cdr:from>
    <cdr:to>
      <cdr:x>0.60515</cdr:x>
      <cdr:y>0.43707</cdr:y>
    </cdr:to>
    <cdr:sp macro="" textlink="">
      <cdr:nvSpPr>
        <cdr:cNvPr id="4" name="TextBox 1">
          <a:extLst xmlns:a="http://schemas.openxmlformats.org/drawingml/2006/main">
            <a:ext uri="{FF2B5EF4-FFF2-40B4-BE49-F238E27FC236}">
              <a16:creationId xmlns:a16="http://schemas.microsoft.com/office/drawing/2014/main" id="{A0832FD1-900E-3CD9-0B90-BC56412B243C}"/>
            </a:ext>
          </a:extLst>
        </cdr:cNvPr>
        <cdr:cNvSpPr txBox="1"/>
      </cdr:nvSpPr>
      <cdr:spPr>
        <a:xfrm xmlns:a="http://schemas.openxmlformats.org/drawingml/2006/main">
          <a:off x="907934" y="1650353"/>
          <a:ext cx="4980686" cy="3474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Know if information is true or not</a:t>
          </a:r>
        </a:p>
      </cdr:txBody>
    </cdr:sp>
  </cdr:relSizeAnchor>
  <cdr:relSizeAnchor xmlns:cdr="http://schemas.openxmlformats.org/drawingml/2006/chartDrawing">
    <cdr:from>
      <cdr:x>0.09424</cdr:x>
      <cdr:y>0.08433</cdr:y>
    </cdr:from>
    <cdr:to>
      <cdr:x>0.60609</cdr:x>
      <cdr:y>0.16035</cdr:y>
    </cdr:to>
    <cdr:sp macro="" textlink="">
      <cdr:nvSpPr>
        <cdr:cNvPr id="5" name="TextBox 1">
          <a:extLst xmlns:a="http://schemas.openxmlformats.org/drawingml/2006/main">
            <a:ext uri="{FF2B5EF4-FFF2-40B4-BE49-F238E27FC236}">
              <a16:creationId xmlns:a16="http://schemas.microsoft.com/office/drawing/2014/main" id="{A0832FD1-900E-3CD9-0B90-BC56412B243C}"/>
            </a:ext>
          </a:extLst>
        </cdr:cNvPr>
        <cdr:cNvSpPr txBox="1"/>
      </cdr:nvSpPr>
      <cdr:spPr>
        <a:xfrm xmlns:a="http://schemas.openxmlformats.org/drawingml/2006/main">
          <a:off x="917078" y="385463"/>
          <a:ext cx="4980686" cy="3474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Find factual information on the subjects you are interested in</a:t>
          </a:r>
        </a:p>
      </cdr:txBody>
    </cdr:sp>
  </cdr:relSizeAnchor>
</c:userShapes>
</file>

<file path=ppt/drawings/drawing10.xml><?xml version="1.0" encoding="utf-8"?>
<c:userShapes xmlns:c="http://schemas.openxmlformats.org/drawingml/2006/chart">
  <cdr:relSizeAnchor xmlns:cdr="http://schemas.openxmlformats.org/drawingml/2006/chartDrawing">
    <cdr:from>
      <cdr:x>0.25746</cdr:x>
      <cdr:y>0.08457</cdr:y>
    </cdr:from>
    <cdr:to>
      <cdr:x>0.35178</cdr:x>
      <cdr:y>0.26938</cdr:y>
    </cdr:to>
    <cdr:sp macro="" textlink="">
      <cdr:nvSpPr>
        <cdr:cNvPr id="2" name="TextBox 1">
          <a:extLst xmlns:a="http://schemas.openxmlformats.org/drawingml/2006/main">
            <a:ext uri="{FF2B5EF4-FFF2-40B4-BE49-F238E27FC236}">
              <a16:creationId xmlns:a16="http://schemas.microsoft.com/office/drawing/2014/main" id="{025D4255-AC02-30CF-1B3A-1500639BFFE7}"/>
            </a:ext>
          </a:extLst>
        </cdr:cNvPr>
        <cdr:cNvSpPr txBox="1"/>
      </cdr:nvSpPr>
      <cdr:spPr>
        <a:xfrm xmlns:a="http://schemas.openxmlformats.org/drawingml/2006/main">
          <a:off x="2932248" y="418421"/>
          <a:ext cx="1074358" cy="914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Democrats</a:t>
          </a:r>
        </a:p>
      </cdr:txBody>
    </cdr:sp>
  </cdr:relSizeAnchor>
</c:userShapes>
</file>

<file path=ppt/drawings/drawing2.xml><?xml version="1.0" encoding="utf-8"?>
<c:userShapes xmlns:c="http://schemas.openxmlformats.org/drawingml/2006/chart">
  <cdr:relSizeAnchor xmlns:cdr="http://schemas.openxmlformats.org/drawingml/2006/chartDrawing">
    <cdr:from>
      <cdr:x>0.08981</cdr:x>
      <cdr:y>0.0913</cdr:y>
    </cdr:from>
    <cdr:to>
      <cdr:x>0.35015</cdr:x>
      <cdr:y>0.2413</cdr:y>
    </cdr:to>
    <cdr:sp macro="" textlink="">
      <cdr:nvSpPr>
        <cdr:cNvPr id="2" name="TextBox 1">
          <a:extLst xmlns:a="http://schemas.openxmlformats.org/drawingml/2006/main">
            <a:ext uri="{FF2B5EF4-FFF2-40B4-BE49-F238E27FC236}">
              <a16:creationId xmlns:a16="http://schemas.microsoft.com/office/drawing/2014/main" id="{2A69EC15-841B-6DE7-5102-FFDD4CE45CD1}"/>
            </a:ext>
          </a:extLst>
        </cdr:cNvPr>
        <cdr:cNvSpPr txBox="1"/>
      </cdr:nvSpPr>
      <cdr:spPr>
        <a:xfrm xmlns:a="http://schemas.openxmlformats.org/drawingml/2006/main">
          <a:off x="1048687" y="451720"/>
          <a:ext cx="3039905" cy="7421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Kamala Harris’s campaign messages</a:t>
          </a:r>
        </a:p>
      </cdr:txBody>
    </cdr:sp>
  </cdr:relSizeAnchor>
  <cdr:relSizeAnchor xmlns:cdr="http://schemas.openxmlformats.org/drawingml/2006/chartDrawing">
    <cdr:from>
      <cdr:x>0.09043</cdr:x>
      <cdr:y>0.20242</cdr:y>
    </cdr:from>
    <cdr:to>
      <cdr:x>0.33157</cdr:x>
      <cdr:y>0.35242</cdr:y>
    </cdr:to>
    <cdr:sp macro="" textlink="">
      <cdr:nvSpPr>
        <cdr:cNvPr id="3" name="TextBox 1">
          <a:extLst xmlns:a="http://schemas.openxmlformats.org/drawingml/2006/main">
            <a:ext uri="{FF2B5EF4-FFF2-40B4-BE49-F238E27FC236}">
              <a16:creationId xmlns:a16="http://schemas.microsoft.com/office/drawing/2014/main" id="{B65B5990-4DFD-147D-E9BD-9D3E1415ABAD}"/>
            </a:ext>
          </a:extLst>
        </cdr:cNvPr>
        <cdr:cNvSpPr txBox="1"/>
      </cdr:nvSpPr>
      <cdr:spPr>
        <a:xfrm xmlns:a="http://schemas.openxmlformats.org/drawingml/2006/main">
          <a:off x="1055914" y="1001499"/>
          <a:ext cx="2815771" cy="7421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Joe Biden’s campaign messages</a:t>
          </a:r>
        </a:p>
      </cdr:txBody>
    </cdr:sp>
  </cdr:relSizeAnchor>
</c:userShapes>
</file>

<file path=ppt/drawings/drawing3.xml><?xml version="1.0" encoding="utf-8"?>
<c:userShapes xmlns:c="http://schemas.openxmlformats.org/drawingml/2006/chart">
  <cdr:relSizeAnchor xmlns:cdr="http://schemas.openxmlformats.org/drawingml/2006/chartDrawing">
    <cdr:from>
      <cdr:x>0.06803</cdr:x>
      <cdr:y>0.08463</cdr:y>
    </cdr:from>
    <cdr:to>
      <cdr:x>0.16236</cdr:x>
      <cdr:y>0.26944</cdr:y>
    </cdr:to>
    <cdr:sp macro="" textlink="">
      <cdr:nvSpPr>
        <cdr:cNvPr id="2" name="TextBox 1">
          <a:extLst xmlns:a="http://schemas.openxmlformats.org/drawingml/2006/main">
            <a:ext uri="{FF2B5EF4-FFF2-40B4-BE49-F238E27FC236}">
              <a16:creationId xmlns:a16="http://schemas.microsoft.com/office/drawing/2014/main" id="{025D4255-AC02-30CF-1B3A-1500639BFFE7}"/>
            </a:ext>
          </a:extLst>
        </cdr:cNvPr>
        <cdr:cNvSpPr txBox="1"/>
      </cdr:nvSpPr>
      <cdr:spPr>
        <a:xfrm xmlns:a="http://schemas.openxmlformats.org/drawingml/2006/main">
          <a:off x="659493" y="41871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The economy</a:t>
          </a:r>
        </a:p>
      </cdr:txBody>
    </cdr:sp>
  </cdr:relSizeAnchor>
</c:userShapes>
</file>

<file path=ppt/drawings/drawing4.xml><?xml version="1.0" encoding="utf-8"?>
<c:userShapes xmlns:c="http://schemas.openxmlformats.org/drawingml/2006/chart">
  <cdr:relSizeAnchor xmlns:cdr="http://schemas.openxmlformats.org/drawingml/2006/chartDrawing">
    <cdr:from>
      <cdr:x>0.116</cdr:x>
      <cdr:y>0.26289</cdr:y>
    </cdr:from>
    <cdr:to>
      <cdr:x>0.42199</cdr:x>
      <cdr:y>0.33054</cdr:y>
    </cdr:to>
    <cdr:sp macro="" textlink="">
      <cdr:nvSpPr>
        <cdr:cNvPr id="2" name="TextBox 1">
          <a:extLst xmlns:a="http://schemas.openxmlformats.org/drawingml/2006/main">
            <a:ext uri="{FF2B5EF4-FFF2-40B4-BE49-F238E27FC236}">
              <a16:creationId xmlns:a16="http://schemas.microsoft.com/office/drawing/2014/main" id="{5344FC83-55CA-380B-76EA-0E371C312576}"/>
            </a:ext>
          </a:extLst>
        </cdr:cNvPr>
        <cdr:cNvSpPr txBox="1"/>
      </cdr:nvSpPr>
      <cdr:spPr>
        <a:xfrm xmlns:a="http://schemas.openxmlformats.org/drawingml/2006/main">
          <a:off x="1354502" y="1415661"/>
          <a:ext cx="3572966" cy="3642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Policing and the criminal justice system</a:t>
          </a:r>
        </a:p>
      </cdr:txBody>
    </cdr:sp>
  </cdr:relSizeAnchor>
  <cdr:relSizeAnchor xmlns:cdr="http://schemas.openxmlformats.org/drawingml/2006/chartDrawing">
    <cdr:from>
      <cdr:x>0.11576</cdr:x>
      <cdr:y>0.43236</cdr:y>
    </cdr:from>
    <cdr:to>
      <cdr:x>0.42175</cdr:x>
      <cdr:y>0.5</cdr:y>
    </cdr:to>
    <cdr:sp macro="" textlink="">
      <cdr:nvSpPr>
        <cdr:cNvPr id="3" name="TextBox 1">
          <a:extLst xmlns:a="http://schemas.openxmlformats.org/drawingml/2006/main">
            <a:ext uri="{FF2B5EF4-FFF2-40B4-BE49-F238E27FC236}">
              <a16:creationId xmlns:a16="http://schemas.microsoft.com/office/drawing/2014/main" id="{BA79668E-DF68-5833-FE1C-714F57184699}"/>
            </a:ext>
          </a:extLst>
        </cdr:cNvPr>
        <cdr:cNvSpPr txBox="1"/>
      </cdr:nvSpPr>
      <cdr:spPr>
        <a:xfrm xmlns:a="http://schemas.openxmlformats.org/drawingml/2006/main">
          <a:off x="1351719" y="2328235"/>
          <a:ext cx="3572966" cy="3642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Policies about K-12 public school curriculum</a:t>
          </a:r>
        </a:p>
      </cdr:txBody>
    </cdr:sp>
  </cdr:relSizeAnchor>
  <cdr:relSizeAnchor xmlns:cdr="http://schemas.openxmlformats.org/drawingml/2006/chartDrawing">
    <cdr:from>
      <cdr:x>0.11586</cdr:x>
      <cdr:y>0.59728</cdr:y>
    </cdr:from>
    <cdr:to>
      <cdr:x>0.42185</cdr:x>
      <cdr:y>0.66492</cdr:y>
    </cdr:to>
    <cdr:sp macro="" textlink="">
      <cdr:nvSpPr>
        <cdr:cNvPr id="4" name="TextBox 1">
          <a:extLst xmlns:a="http://schemas.openxmlformats.org/drawingml/2006/main">
            <a:ext uri="{FF2B5EF4-FFF2-40B4-BE49-F238E27FC236}">
              <a16:creationId xmlns:a16="http://schemas.microsoft.com/office/drawing/2014/main" id="{290606A1-D050-3C32-0F4A-E8ED594EAFA5}"/>
            </a:ext>
          </a:extLst>
        </cdr:cNvPr>
        <cdr:cNvSpPr txBox="1"/>
      </cdr:nvSpPr>
      <cdr:spPr>
        <a:xfrm xmlns:a="http://schemas.openxmlformats.org/drawingml/2006/main">
          <a:off x="1352832" y="3216306"/>
          <a:ext cx="3572966" cy="3642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LGBTQ+ issues</a:t>
          </a:r>
        </a:p>
      </cdr:txBody>
    </cdr:sp>
  </cdr:relSizeAnchor>
  <cdr:relSizeAnchor xmlns:cdr="http://schemas.openxmlformats.org/drawingml/2006/chartDrawing">
    <cdr:from>
      <cdr:x>0.11628</cdr:x>
      <cdr:y>0.77164</cdr:y>
    </cdr:from>
    <cdr:to>
      <cdr:x>0.42227</cdr:x>
      <cdr:y>0.83929</cdr:y>
    </cdr:to>
    <cdr:sp macro="" textlink="">
      <cdr:nvSpPr>
        <cdr:cNvPr id="5" name="TextBox 1">
          <a:extLst xmlns:a="http://schemas.openxmlformats.org/drawingml/2006/main">
            <a:ext uri="{FF2B5EF4-FFF2-40B4-BE49-F238E27FC236}">
              <a16:creationId xmlns:a16="http://schemas.microsoft.com/office/drawing/2014/main" id="{CB219C29-5294-CD83-048F-DD56DCEE7814}"/>
            </a:ext>
          </a:extLst>
        </cdr:cNvPr>
        <cdr:cNvSpPr txBox="1"/>
      </cdr:nvSpPr>
      <cdr:spPr>
        <a:xfrm xmlns:a="http://schemas.openxmlformats.org/drawingml/2006/main">
          <a:off x="1357735" y="4155214"/>
          <a:ext cx="3572967" cy="3642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Abortion</a:t>
          </a:r>
        </a:p>
      </cdr:txBody>
    </cdr:sp>
  </cdr:relSizeAnchor>
  <cdr:relSizeAnchor xmlns:cdr="http://schemas.openxmlformats.org/drawingml/2006/chartDrawing">
    <cdr:from>
      <cdr:x>0.11619</cdr:x>
      <cdr:y>0.08586</cdr:y>
    </cdr:from>
    <cdr:to>
      <cdr:x>0.42218</cdr:x>
      <cdr:y>0.15351</cdr:y>
    </cdr:to>
    <cdr:sp macro="" textlink="">
      <cdr:nvSpPr>
        <cdr:cNvPr id="6" name="TextBox 1">
          <a:extLst xmlns:a="http://schemas.openxmlformats.org/drawingml/2006/main">
            <a:ext uri="{FF2B5EF4-FFF2-40B4-BE49-F238E27FC236}">
              <a16:creationId xmlns:a16="http://schemas.microsoft.com/office/drawing/2014/main" id="{E05E1110-CD26-4AF5-6037-3BF45E24D179}"/>
            </a:ext>
          </a:extLst>
        </cdr:cNvPr>
        <cdr:cNvSpPr txBox="1"/>
      </cdr:nvSpPr>
      <cdr:spPr>
        <a:xfrm xmlns:a="http://schemas.openxmlformats.org/drawingml/2006/main">
          <a:off x="1356663" y="462347"/>
          <a:ext cx="3572966" cy="3642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Climate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0.11673</cdr:x>
      <cdr:y>0.54256</cdr:y>
    </cdr:from>
    <cdr:to>
      <cdr:x>0.42272</cdr:x>
      <cdr:y>0.6102</cdr:y>
    </cdr:to>
    <cdr:sp macro="" textlink="">
      <cdr:nvSpPr>
        <cdr:cNvPr id="4" name="TextBox 1">
          <a:extLst xmlns:a="http://schemas.openxmlformats.org/drawingml/2006/main">
            <a:ext uri="{FF2B5EF4-FFF2-40B4-BE49-F238E27FC236}">
              <a16:creationId xmlns:a16="http://schemas.microsoft.com/office/drawing/2014/main" id="{290606A1-D050-3C32-0F4A-E8ED594EAFA5}"/>
            </a:ext>
          </a:extLst>
        </cdr:cNvPr>
        <cdr:cNvSpPr txBox="1"/>
      </cdr:nvSpPr>
      <cdr:spPr>
        <a:xfrm xmlns:a="http://schemas.openxmlformats.org/drawingml/2006/main">
          <a:off x="1363027" y="2921679"/>
          <a:ext cx="3572967" cy="3642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Republicans</a:t>
          </a:r>
        </a:p>
      </cdr:txBody>
    </cdr:sp>
  </cdr:relSizeAnchor>
  <cdr:relSizeAnchor xmlns:cdr="http://schemas.openxmlformats.org/drawingml/2006/chartDrawing">
    <cdr:from>
      <cdr:x>0.11619</cdr:x>
      <cdr:y>0.08586</cdr:y>
    </cdr:from>
    <cdr:to>
      <cdr:x>0.42218</cdr:x>
      <cdr:y>0.15351</cdr:y>
    </cdr:to>
    <cdr:sp macro="" textlink="">
      <cdr:nvSpPr>
        <cdr:cNvPr id="6" name="TextBox 1">
          <a:extLst xmlns:a="http://schemas.openxmlformats.org/drawingml/2006/main">
            <a:ext uri="{FF2B5EF4-FFF2-40B4-BE49-F238E27FC236}">
              <a16:creationId xmlns:a16="http://schemas.microsoft.com/office/drawing/2014/main" id="{E05E1110-CD26-4AF5-6037-3BF45E24D179}"/>
            </a:ext>
          </a:extLst>
        </cdr:cNvPr>
        <cdr:cNvSpPr txBox="1"/>
      </cdr:nvSpPr>
      <cdr:spPr>
        <a:xfrm xmlns:a="http://schemas.openxmlformats.org/drawingml/2006/main">
          <a:off x="1356663" y="462347"/>
          <a:ext cx="3572966" cy="3642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Democrats</a:t>
          </a:r>
        </a:p>
      </cdr:txBody>
    </cdr:sp>
  </cdr:relSizeAnchor>
</c:userShapes>
</file>

<file path=ppt/drawings/drawing6.xml><?xml version="1.0" encoding="utf-8"?>
<c:userShapes xmlns:c="http://schemas.openxmlformats.org/drawingml/2006/chart">
  <cdr:relSizeAnchor xmlns:cdr="http://schemas.openxmlformats.org/drawingml/2006/chartDrawing">
    <cdr:from>
      <cdr:x>0.07241</cdr:x>
      <cdr:y>0.06114</cdr:y>
    </cdr:from>
    <cdr:to>
      <cdr:x>0.15567</cdr:x>
      <cdr:y>0.23512</cdr:y>
    </cdr:to>
    <cdr:sp macro="" textlink="">
      <cdr:nvSpPr>
        <cdr:cNvPr id="2" name="TextBox 1">
          <a:extLst xmlns:a="http://schemas.openxmlformats.org/drawingml/2006/main">
            <a:ext uri="{FF2B5EF4-FFF2-40B4-BE49-F238E27FC236}">
              <a16:creationId xmlns:a16="http://schemas.microsoft.com/office/drawing/2014/main" id="{BA48A33A-BE85-6576-6F6A-E2350410A0DA}"/>
            </a:ext>
          </a:extLst>
        </cdr:cNvPr>
        <cdr:cNvSpPr txBox="1"/>
      </cdr:nvSpPr>
      <cdr:spPr>
        <a:xfrm xmlns:a="http://schemas.openxmlformats.org/drawingml/2006/main">
          <a:off x="795365" y="3212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Social media</a:t>
          </a:r>
        </a:p>
      </cdr:txBody>
    </cdr:sp>
  </cdr:relSizeAnchor>
  <cdr:relSizeAnchor xmlns:cdr="http://schemas.openxmlformats.org/drawingml/2006/chartDrawing">
    <cdr:from>
      <cdr:x>0.07241</cdr:x>
      <cdr:y>0.19026</cdr:y>
    </cdr:from>
    <cdr:to>
      <cdr:x>0.16603</cdr:x>
      <cdr:y>0.36425</cdr:y>
    </cdr:to>
    <cdr:sp macro="" textlink="">
      <cdr:nvSpPr>
        <cdr:cNvPr id="3" name="TextBox 1">
          <a:extLst xmlns:a="http://schemas.openxmlformats.org/drawingml/2006/main">
            <a:ext uri="{FF2B5EF4-FFF2-40B4-BE49-F238E27FC236}">
              <a16:creationId xmlns:a16="http://schemas.microsoft.com/office/drawing/2014/main" id="{0D09EA53-346F-A30F-D96D-D02F07E9BA75}"/>
            </a:ext>
          </a:extLst>
        </cdr:cNvPr>
        <cdr:cNvSpPr txBox="1"/>
      </cdr:nvSpPr>
      <cdr:spPr>
        <a:xfrm xmlns:a="http://schemas.openxmlformats.org/drawingml/2006/main">
          <a:off x="795365" y="999938"/>
          <a:ext cx="1028192"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Local TV news</a:t>
          </a:r>
        </a:p>
      </cdr:txBody>
    </cdr:sp>
  </cdr:relSizeAnchor>
  <cdr:relSizeAnchor xmlns:cdr="http://schemas.openxmlformats.org/drawingml/2006/chartDrawing">
    <cdr:from>
      <cdr:x>0.07241</cdr:x>
      <cdr:y>0.31466</cdr:y>
    </cdr:from>
    <cdr:to>
      <cdr:x>0.18268</cdr:x>
      <cdr:y>0.48865</cdr:y>
    </cdr:to>
    <cdr:sp macro="" textlink="">
      <cdr:nvSpPr>
        <cdr:cNvPr id="4" name="TextBox 1">
          <a:extLst xmlns:a="http://schemas.openxmlformats.org/drawingml/2006/main">
            <a:ext uri="{FF2B5EF4-FFF2-40B4-BE49-F238E27FC236}">
              <a16:creationId xmlns:a16="http://schemas.microsoft.com/office/drawing/2014/main" id="{0D09EA53-346F-A30F-D96D-D02F07E9BA75}"/>
            </a:ext>
          </a:extLst>
        </cdr:cNvPr>
        <cdr:cNvSpPr txBox="1"/>
      </cdr:nvSpPr>
      <cdr:spPr>
        <a:xfrm xmlns:a="http://schemas.openxmlformats.org/drawingml/2006/main">
          <a:off x="795365" y="1653713"/>
          <a:ext cx="1211150" cy="9144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National TV news</a:t>
          </a:r>
        </a:p>
      </cdr:txBody>
    </cdr:sp>
  </cdr:relSizeAnchor>
  <cdr:relSizeAnchor xmlns:cdr="http://schemas.openxmlformats.org/drawingml/2006/chartDrawing">
    <cdr:from>
      <cdr:x>0.07241</cdr:x>
      <cdr:y>0.446</cdr:y>
    </cdr:from>
    <cdr:to>
      <cdr:x>0.15567</cdr:x>
      <cdr:y>0.61999</cdr:y>
    </cdr:to>
    <cdr:sp macro="" textlink="">
      <cdr:nvSpPr>
        <cdr:cNvPr id="5" name="TextBox 1">
          <a:extLst xmlns:a="http://schemas.openxmlformats.org/drawingml/2006/main">
            <a:ext uri="{FF2B5EF4-FFF2-40B4-BE49-F238E27FC236}">
              <a16:creationId xmlns:a16="http://schemas.microsoft.com/office/drawing/2014/main" id="{0D09EA53-346F-A30F-D96D-D02F07E9BA75}"/>
            </a:ext>
          </a:extLst>
        </cdr:cNvPr>
        <cdr:cNvSpPr txBox="1"/>
      </cdr:nvSpPr>
      <cdr:spPr>
        <a:xfrm xmlns:a="http://schemas.openxmlformats.org/drawingml/2006/main">
          <a:off x="795322" y="2343970"/>
          <a:ext cx="914486" cy="9144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Cable news networks</a:t>
          </a:r>
        </a:p>
      </cdr:txBody>
    </cdr:sp>
  </cdr:relSizeAnchor>
  <cdr:relSizeAnchor xmlns:cdr="http://schemas.openxmlformats.org/drawingml/2006/chartDrawing">
    <cdr:from>
      <cdr:x>0.07241</cdr:x>
      <cdr:y>0.66583</cdr:y>
    </cdr:from>
    <cdr:to>
      <cdr:x>0.15566</cdr:x>
      <cdr:y>0.83981</cdr:y>
    </cdr:to>
    <cdr:sp macro="" textlink="">
      <cdr:nvSpPr>
        <cdr:cNvPr id="6" name="TextBox 1">
          <a:extLst xmlns:a="http://schemas.openxmlformats.org/drawingml/2006/main">
            <a:ext uri="{FF2B5EF4-FFF2-40B4-BE49-F238E27FC236}">
              <a16:creationId xmlns:a16="http://schemas.microsoft.com/office/drawing/2014/main" id="{0D09EA53-346F-A30F-D96D-D02F07E9BA75}"/>
            </a:ext>
          </a:extLst>
        </cdr:cNvPr>
        <cdr:cNvSpPr txBox="1"/>
      </cdr:nvSpPr>
      <cdr:spPr>
        <a:xfrm xmlns:a="http://schemas.openxmlformats.org/drawingml/2006/main">
          <a:off x="795365" y="3499290"/>
          <a:ext cx="914376" cy="9143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Public TV or radio</a:t>
          </a:r>
        </a:p>
      </cdr:txBody>
    </cdr:sp>
  </cdr:relSizeAnchor>
  <cdr:relSizeAnchor xmlns:cdr="http://schemas.openxmlformats.org/drawingml/2006/chartDrawing">
    <cdr:from>
      <cdr:x>0.07241</cdr:x>
      <cdr:y>0.57175</cdr:y>
    </cdr:from>
    <cdr:to>
      <cdr:x>0.15567</cdr:x>
      <cdr:y>0.74573</cdr:y>
    </cdr:to>
    <cdr:sp macro="" textlink="">
      <cdr:nvSpPr>
        <cdr:cNvPr id="7" name="TextBox 1">
          <a:extLst xmlns:a="http://schemas.openxmlformats.org/drawingml/2006/main">
            <a:ext uri="{FF2B5EF4-FFF2-40B4-BE49-F238E27FC236}">
              <a16:creationId xmlns:a16="http://schemas.microsoft.com/office/drawing/2014/main" id="{A103C808-8F3E-9658-B327-5CC4B153C96B}"/>
            </a:ext>
          </a:extLst>
        </cdr:cNvPr>
        <cdr:cNvSpPr txBox="1"/>
      </cdr:nvSpPr>
      <cdr:spPr>
        <a:xfrm xmlns:a="http://schemas.openxmlformats.org/drawingml/2006/main">
          <a:off x="795279" y="3004855"/>
          <a:ext cx="914486" cy="9143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YouTube or other online video-sharing platforms</a:t>
          </a:r>
        </a:p>
      </cdr:txBody>
    </cdr:sp>
  </cdr:relSizeAnchor>
</c:userShapes>
</file>

<file path=ppt/drawings/drawing7.xml><?xml version="1.0" encoding="utf-8"?>
<c:userShapes xmlns:c="http://schemas.openxmlformats.org/drawingml/2006/chart">
  <cdr:relSizeAnchor xmlns:cdr="http://schemas.openxmlformats.org/drawingml/2006/chartDrawing">
    <cdr:from>
      <cdr:x>0.37522</cdr:x>
      <cdr:y>0.07139</cdr:y>
    </cdr:from>
    <cdr:to>
      <cdr:x>0.51772</cdr:x>
      <cdr:y>0.12828</cdr:y>
    </cdr:to>
    <cdr:sp macro="" textlink="">
      <cdr:nvSpPr>
        <cdr:cNvPr id="2" name="TextBox 1">
          <a:extLst xmlns:a="http://schemas.openxmlformats.org/drawingml/2006/main">
            <a:ext uri="{FF2B5EF4-FFF2-40B4-BE49-F238E27FC236}">
              <a16:creationId xmlns:a16="http://schemas.microsoft.com/office/drawing/2014/main" id="{F32896F2-EBE3-1BF3-B544-5629C3A7CDF4}"/>
            </a:ext>
          </a:extLst>
        </cdr:cNvPr>
        <cdr:cNvSpPr txBox="1"/>
      </cdr:nvSpPr>
      <cdr:spPr>
        <a:xfrm xmlns:a="http://schemas.openxmlformats.org/drawingml/2006/main">
          <a:off x="4082152" y="319186"/>
          <a:ext cx="1550298" cy="2543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Overall</a:t>
          </a:r>
        </a:p>
      </cdr:txBody>
    </cdr:sp>
  </cdr:relSizeAnchor>
  <cdr:relSizeAnchor xmlns:cdr="http://schemas.openxmlformats.org/drawingml/2006/chartDrawing">
    <cdr:from>
      <cdr:x>0.37522</cdr:x>
      <cdr:y>0.34588</cdr:y>
    </cdr:from>
    <cdr:to>
      <cdr:x>0.51772</cdr:x>
      <cdr:y>0.40277</cdr:y>
    </cdr:to>
    <cdr:sp macro="" textlink="">
      <cdr:nvSpPr>
        <cdr:cNvPr id="3" name="TextBox 1">
          <a:extLst xmlns:a="http://schemas.openxmlformats.org/drawingml/2006/main">
            <a:ext uri="{FF2B5EF4-FFF2-40B4-BE49-F238E27FC236}">
              <a16:creationId xmlns:a16="http://schemas.microsoft.com/office/drawing/2014/main" id="{E23538A2-86AA-AA30-8FEB-48BA7831165F}"/>
            </a:ext>
          </a:extLst>
        </cdr:cNvPr>
        <cdr:cNvSpPr txBox="1"/>
      </cdr:nvSpPr>
      <cdr:spPr>
        <a:xfrm xmlns:a="http://schemas.openxmlformats.org/drawingml/2006/main">
          <a:off x="4082152" y="1546433"/>
          <a:ext cx="1550298" cy="2543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Republicans</a:t>
          </a:r>
        </a:p>
      </cdr:txBody>
    </cdr:sp>
  </cdr:relSizeAnchor>
  <cdr:relSizeAnchor xmlns:cdr="http://schemas.openxmlformats.org/drawingml/2006/chartDrawing">
    <cdr:from>
      <cdr:x>0.37523</cdr:x>
      <cdr:y>0.61339</cdr:y>
    </cdr:from>
    <cdr:to>
      <cdr:x>0.51772</cdr:x>
      <cdr:y>0.67028</cdr:y>
    </cdr:to>
    <cdr:sp macro="" textlink="">
      <cdr:nvSpPr>
        <cdr:cNvPr id="4" name="TextBox 1">
          <a:extLst xmlns:a="http://schemas.openxmlformats.org/drawingml/2006/main">
            <a:ext uri="{FF2B5EF4-FFF2-40B4-BE49-F238E27FC236}">
              <a16:creationId xmlns:a16="http://schemas.microsoft.com/office/drawing/2014/main" id="{E23538A2-86AA-AA30-8FEB-48BA7831165F}"/>
            </a:ext>
          </a:extLst>
        </cdr:cNvPr>
        <cdr:cNvSpPr txBox="1"/>
      </cdr:nvSpPr>
      <cdr:spPr>
        <a:xfrm xmlns:a="http://schemas.openxmlformats.org/drawingml/2006/main">
          <a:off x="4082261" y="2742456"/>
          <a:ext cx="1550189" cy="2543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Democrats</a:t>
          </a:r>
        </a:p>
      </cdr:txBody>
    </cdr:sp>
  </cdr:relSizeAnchor>
</c:userShapes>
</file>

<file path=ppt/drawings/drawing8.xml><?xml version="1.0" encoding="utf-8"?>
<c:userShapes xmlns:c="http://schemas.openxmlformats.org/drawingml/2006/chart">
  <cdr:relSizeAnchor xmlns:cdr="http://schemas.openxmlformats.org/drawingml/2006/chartDrawing">
    <cdr:from>
      <cdr:x>0.05939</cdr:x>
      <cdr:y>0.32908</cdr:y>
    </cdr:from>
    <cdr:to>
      <cdr:x>0.96806</cdr:x>
      <cdr:y>0.47461</cdr:y>
    </cdr:to>
    <cdr:sp macro="" textlink="">
      <cdr:nvSpPr>
        <cdr:cNvPr id="2" name="Text Placeholder 9">
          <a:extLst xmlns:a="http://schemas.openxmlformats.org/drawingml/2006/main">
            <a:ext uri="{FF2B5EF4-FFF2-40B4-BE49-F238E27FC236}">
              <a16:creationId xmlns:a16="http://schemas.microsoft.com/office/drawing/2014/main" id="{A6AEA2F4-15DA-A77A-2F7D-C135BF39C9D0}"/>
            </a:ext>
          </a:extLst>
        </cdr:cNvPr>
        <cdr:cNvSpPr>
          <a:spLocks xmlns:a="http://schemas.openxmlformats.org/drawingml/2006/main" noGrp="1"/>
        </cdr:cNvSpPr>
      </cdr:nvSpPr>
      <cdr:spPr>
        <a:xfrm xmlns:a="http://schemas.openxmlformats.org/drawingml/2006/main">
          <a:off x="608377" y="1617470"/>
          <a:ext cx="9307467" cy="715292"/>
        </a:xfrm>
        <a:prstGeom xmlns:a="http://schemas.openxmlformats.org/drawingml/2006/main" prst="rect">
          <a:avLst/>
        </a:prstGeom>
      </cdr:spPr>
      <cdr:txBody>
        <a:bodyPr xmlns:a="http://schemas.openxmlformats.org/drawingml/2006/main" vert="horz" lIns="91440" tIns="0" rIns="0" bIns="0" rtlCol="0">
          <a:noAutofit/>
        </a:bodyPr>
        <a:lstStyle xmlns:a="http://schemas.openxmlformats.org/drawingml/2006/main">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r>
            <a:rPr lang="en-US" sz="1800" dirty="0">
              <a:latin typeface="+mn-lt"/>
            </a:rPr>
            <a:t>Influencing the news and information Americans see</a:t>
          </a:r>
          <a:endParaRPr lang="en-US" dirty="0">
            <a:latin typeface="+mn-lt"/>
          </a:endParaRPr>
        </a:p>
      </cdr:txBody>
    </cdr:sp>
  </cdr:relSizeAnchor>
  <cdr:relSizeAnchor xmlns:cdr="http://schemas.openxmlformats.org/drawingml/2006/chartDrawing">
    <cdr:from>
      <cdr:x>0.05939</cdr:x>
      <cdr:y>0.11954</cdr:y>
    </cdr:from>
    <cdr:to>
      <cdr:x>0.96807</cdr:x>
      <cdr:y>0.26507</cdr:y>
    </cdr:to>
    <cdr:sp macro="" textlink="">
      <cdr:nvSpPr>
        <cdr:cNvPr id="3" name="Text Placeholder 9">
          <a:extLst xmlns:a="http://schemas.openxmlformats.org/drawingml/2006/main">
            <a:ext uri="{FF2B5EF4-FFF2-40B4-BE49-F238E27FC236}">
              <a16:creationId xmlns:a16="http://schemas.microsoft.com/office/drawing/2014/main" id="{0D0B23EA-7C46-554F-A57A-00F9C93B9667}"/>
            </a:ext>
          </a:extLst>
        </cdr:cNvPr>
        <cdr:cNvSpPr>
          <a:spLocks xmlns:a="http://schemas.openxmlformats.org/drawingml/2006/main" noGrp="1"/>
        </cdr:cNvSpPr>
      </cdr:nvSpPr>
      <cdr:spPr>
        <a:xfrm xmlns:a="http://schemas.openxmlformats.org/drawingml/2006/main">
          <a:off x="608326" y="587529"/>
          <a:ext cx="9307569" cy="715292"/>
        </a:xfrm>
        <a:prstGeom xmlns:a="http://schemas.openxmlformats.org/drawingml/2006/main" prst="rect">
          <a:avLst/>
        </a:prstGeom>
      </cdr:spPr>
      <cdr:txBody>
        <a:bodyPr xmlns:a="http://schemas.openxmlformats.org/drawingml/2006/main" vert="horz" lIns="9144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latin typeface="+mn-lt"/>
            </a:rPr>
            <a:t>Promoting division in society on social media</a:t>
          </a:r>
          <a:endParaRPr lang="en-US" dirty="0">
            <a:latin typeface="+mn-l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0.06803</cdr:x>
      <cdr:y>0.0886</cdr:y>
    </cdr:from>
    <cdr:to>
      <cdr:x>0.16236</cdr:x>
      <cdr:y>0.27341</cdr:y>
    </cdr:to>
    <cdr:sp macro="" textlink="">
      <cdr:nvSpPr>
        <cdr:cNvPr id="2" name="TextBox 1">
          <a:extLst xmlns:a="http://schemas.openxmlformats.org/drawingml/2006/main">
            <a:ext uri="{FF2B5EF4-FFF2-40B4-BE49-F238E27FC236}">
              <a16:creationId xmlns:a16="http://schemas.microsoft.com/office/drawing/2014/main" id="{025D4255-AC02-30CF-1B3A-1500639BFFE7}"/>
            </a:ext>
          </a:extLst>
        </cdr:cNvPr>
        <cdr:cNvSpPr txBox="1"/>
      </cdr:nvSpPr>
      <cdr:spPr>
        <a:xfrm xmlns:a="http://schemas.openxmlformats.org/drawingml/2006/main">
          <a:off x="659483" y="438386"/>
          <a:ext cx="914410" cy="914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The president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1F34D-FF22-F93E-D147-26C879D0E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CA9C60-BC4F-AEA2-28A9-3D74E87712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84C9E7-FA70-4A17-A88C-181658741691}" type="datetimeFigureOut">
              <a:rPr lang="en-US" smtClean="0"/>
              <a:t>9/6/2024</a:t>
            </a:fld>
            <a:endParaRPr lang="en-US"/>
          </a:p>
        </p:txBody>
      </p:sp>
      <p:sp>
        <p:nvSpPr>
          <p:cNvPr id="4" name="Footer Placeholder 3">
            <a:extLst>
              <a:ext uri="{FF2B5EF4-FFF2-40B4-BE49-F238E27FC236}">
                <a16:creationId xmlns:a16="http://schemas.microsoft.com/office/drawing/2014/main" id="{99B205B6-CB9C-85BC-D9A2-F06F7E239D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A703FA-47C2-001D-90FF-071EB3121B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60C7EE-F3DB-4EFD-AE13-9945DE5721E7}" type="slidenum">
              <a:rPr lang="en-US" smtClean="0"/>
              <a:t>‹#›</a:t>
            </a:fld>
            <a:endParaRPr lang="en-US"/>
          </a:p>
        </p:txBody>
      </p:sp>
    </p:spTree>
    <p:extLst>
      <p:ext uri="{BB962C8B-B14F-4D97-AF65-F5344CB8AC3E}">
        <p14:creationId xmlns:p14="http://schemas.microsoft.com/office/powerpoint/2010/main" val="35350193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84B3F-C6A5-4CBA-904F-8C9DB9625070}"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DA322-8BDA-4456-ADBB-985296F96B22}" type="slidenum">
              <a:rPr lang="en-US" smtClean="0"/>
              <a:t>‹#›</a:t>
            </a:fld>
            <a:endParaRPr lang="en-US"/>
          </a:p>
        </p:txBody>
      </p:sp>
    </p:spTree>
    <p:extLst>
      <p:ext uri="{BB962C8B-B14F-4D97-AF65-F5344CB8AC3E}">
        <p14:creationId xmlns:p14="http://schemas.microsoft.com/office/powerpoint/2010/main" val="392966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2</a:t>
            </a:fld>
            <a:endParaRPr lang="en-US"/>
          </a:p>
        </p:txBody>
      </p:sp>
    </p:spTree>
    <p:extLst>
      <p:ext uri="{BB962C8B-B14F-4D97-AF65-F5344CB8AC3E}">
        <p14:creationId xmlns:p14="http://schemas.microsoft.com/office/powerpoint/2010/main" val="166287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12</a:t>
            </a:fld>
            <a:endParaRPr lang="en-US"/>
          </a:p>
        </p:txBody>
      </p:sp>
    </p:spTree>
    <p:extLst>
      <p:ext uri="{BB962C8B-B14F-4D97-AF65-F5344CB8AC3E}">
        <p14:creationId xmlns:p14="http://schemas.microsoft.com/office/powerpoint/2010/main" val="327601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13</a:t>
            </a:fld>
            <a:endParaRPr lang="en-US"/>
          </a:p>
        </p:txBody>
      </p:sp>
    </p:spTree>
    <p:extLst>
      <p:ext uri="{BB962C8B-B14F-4D97-AF65-F5344CB8AC3E}">
        <p14:creationId xmlns:p14="http://schemas.microsoft.com/office/powerpoint/2010/main" val="344175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14</a:t>
            </a:fld>
            <a:endParaRPr lang="en-US"/>
          </a:p>
        </p:txBody>
      </p:sp>
    </p:spTree>
    <p:extLst>
      <p:ext uri="{BB962C8B-B14F-4D97-AF65-F5344CB8AC3E}">
        <p14:creationId xmlns:p14="http://schemas.microsoft.com/office/powerpoint/2010/main" val="47284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15</a:t>
            </a:fld>
            <a:endParaRPr lang="en-US"/>
          </a:p>
        </p:txBody>
      </p:sp>
    </p:spTree>
    <p:extLst>
      <p:ext uri="{BB962C8B-B14F-4D97-AF65-F5344CB8AC3E}">
        <p14:creationId xmlns:p14="http://schemas.microsoft.com/office/powerpoint/2010/main" val="354299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16</a:t>
            </a:fld>
            <a:endParaRPr lang="en-US"/>
          </a:p>
        </p:txBody>
      </p:sp>
    </p:spTree>
    <p:extLst>
      <p:ext uri="{BB962C8B-B14F-4D97-AF65-F5344CB8AC3E}">
        <p14:creationId xmlns:p14="http://schemas.microsoft.com/office/powerpoint/2010/main" val="5463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17</a:t>
            </a:fld>
            <a:endParaRPr lang="en-US"/>
          </a:p>
        </p:txBody>
      </p:sp>
    </p:spTree>
    <p:extLst>
      <p:ext uri="{BB962C8B-B14F-4D97-AF65-F5344CB8AC3E}">
        <p14:creationId xmlns:p14="http://schemas.microsoft.com/office/powerpoint/2010/main" val="92380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19</a:t>
            </a:fld>
            <a:endParaRPr lang="en-US"/>
          </a:p>
        </p:txBody>
      </p:sp>
    </p:spTree>
    <p:extLst>
      <p:ext uri="{BB962C8B-B14F-4D97-AF65-F5344CB8AC3E}">
        <p14:creationId xmlns:p14="http://schemas.microsoft.com/office/powerpoint/2010/main" val="4137486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04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21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21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4</a:t>
            </a:fld>
            <a:endParaRPr lang="en-US"/>
          </a:p>
        </p:txBody>
      </p:sp>
    </p:spTree>
    <p:extLst>
      <p:ext uri="{BB962C8B-B14F-4D97-AF65-F5344CB8AC3E}">
        <p14:creationId xmlns:p14="http://schemas.microsoft.com/office/powerpoint/2010/main" val="3725413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23</a:t>
            </a:fld>
            <a:endParaRPr lang="en-US"/>
          </a:p>
        </p:txBody>
      </p:sp>
    </p:spTree>
    <p:extLst>
      <p:ext uri="{BB962C8B-B14F-4D97-AF65-F5344CB8AC3E}">
        <p14:creationId xmlns:p14="http://schemas.microsoft.com/office/powerpoint/2010/main" val="3408906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24</a:t>
            </a:fld>
            <a:endParaRPr lang="en-US"/>
          </a:p>
        </p:txBody>
      </p:sp>
    </p:spTree>
    <p:extLst>
      <p:ext uri="{BB962C8B-B14F-4D97-AF65-F5344CB8AC3E}">
        <p14:creationId xmlns:p14="http://schemas.microsoft.com/office/powerpoint/2010/main" val="183755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26</a:t>
            </a:fld>
            <a:endParaRPr lang="en-US"/>
          </a:p>
        </p:txBody>
      </p:sp>
    </p:spTree>
    <p:extLst>
      <p:ext uri="{BB962C8B-B14F-4D97-AF65-F5344CB8AC3E}">
        <p14:creationId xmlns:p14="http://schemas.microsoft.com/office/powerpoint/2010/main" val="395738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69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99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34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30</a:t>
            </a:fld>
            <a:endParaRPr lang="en-US"/>
          </a:p>
        </p:txBody>
      </p:sp>
    </p:spTree>
    <p:extLst>
      <p:ext uri="{BB962C8B-B14F-4D97-AF65-F5344CB8AC3E}">
        <p14:creationId xmlns:p14="http://schemas.microsoft.com/office/powerpoint/2010/main" val="785975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010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267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33</a:t>
            </a:fld>
            <a:endParaRPr lang="en-US"/>
          </a:p>
        </p:txBody>
      </p:sp>
    </p:spTree>
    <p:extLst>
      <p:ext uri="{BB962C8B-B14F-4D97-AF65-F5344CB8AC3E}">
        <p14:creationId xmlns:p14="http://schemas.microsoft.com/office/powerpoint/2010/main" val="46655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5</a:t>
            </a:fld>
            <a:endParaRPr lang="en-US"/>
          </a:p>
        </p:txBody>
      </p:sp>
    </p:spTree>
    <p:extLst>
      <p:ext uri="{BB962C8B-B14F-4D97-AF65-F5344CB8AC3E}">
        <p14:creationId xmlns:p14="http://schemas.microsoft.com/office/powerpoint/2010/main" val="3866540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794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102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028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39</a:t>
            </a:fld>
            <a:endParaRPr lang="en-US"/>
          </a:p>
        </p:txBody>
      </p:sp>
    </p:spTree>
    <p:extLst>
      <p:ext uri="{BB962C8B-B14F-4D97-AF65-F5344CB8AC3E}">
        <p14:creationId xmlns:p14="http://schemas.microsoft.com/office/powerpoint/2010/main" val="2294877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181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725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42</a:t>
            </a:fld>
            <a:endParaRPr lang="en-US"/>
          </a:p>
        </p:txBody>
      </p:sp>
    </p:spTree>
    <p:extLst>
      <p:ext uri="{BB962C8B-B14F-4D97-AF65-F5344CB8AC3E}">
        <p14:creationId xmlns:p14="http://schemas.microsoft.com/office/powerpoint/2010/main" val="2870789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43</a:t>
            </a:fld>
            <a:endParaRPr lang="en-US"/>
          </a:p>
        </p:txBody>
      </p:sp>
    </p:spTree>
    <p:extLst>
      <p:ext uri="{BB962C8B-B14F-4D97-AF65-F5344CB8AC3E}">
        <p14:creationId xmlns:p14="http://schemas.microsoft.com/office/powerpoint/2010/main" val="1339036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44</a:t>
            </a:fld>
            <a:endParaRPr lang="en-US"/>
          </a:p>
        </p:txBody>
      </p:sp>
    </p:spTree>
    <p:extLst>
      <p:ext uri="{BB962C8B-B14F-4D97-AF65-F5344CB8AC3E}">
        <p14:creationId xmlns:p14="http://schemas.microsoft.com/office/powerpoint/2010/main" val="1168944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45</a:t>
            </a:fld>
            <a:endParaRPr lang="en-US"/>
          </a:p>
        </p:txBody>
      </p:sp>
    </p:spTree>
    <p:extLst>
      <p:ext uri="{BB962C8B-B14F-4D97-AF65-F5344CB8AC3E}">
        <p14:creationId xmlns:p14="http://schemas.microsoft.com/office/powerpoint/2010/main" val="316436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6</a:t>
            </a:fld>
            <a:endParaRPr lang="en-US"/>
          </a:p>
        </p:txBody>
      </p:sp>
    </p:spTree>
    <p:extLst>
      <p:ext uri="{BB962C8B-B14F-4D97-AF65-F5344CB8AC3E}">
        <p14:creationId xmlns:p14="http://schemas.microsoft.com/office/powerpoint/2010/main" val="3036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773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862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3DA322-8BDA-4456-ADBB-985296F9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458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49</a:t>
            </a:fld>
            <a:endParaRPr lang="en-US"/>
          </a:p>
        </p:txBody>
      </p:sp>
    </p:spTree>
    <p:extLst>
      <p:ext uri="{BB962C8B-B14F-4D97-AF65-F5344CB8AC3E}">
        <p14:creationId xmlns:p14="http://schemas.microsoft.com/office/powerpoint/2010/main" val="69079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7</a:t>
            </a:fld>
            <a:endParaRPr lang="en-US"/>
          </a:p>
        </p:txBody>
      </p:sp>
    </p:spTree>
    <p:extLst>
      <p:ext uri="{BB962C8B-B14F-4D97-AF65-F5344CB8AC3E}">
        <p14:creationId xmlns:p14="http://schemas.microsoft.com/office/powerpoint/2010/main" val="1783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8</a:t>
            </a:fld>
            <a:endParaRPr lang="en-US"/>
          </a:p>
        </p:txBody>
      </p:sp>
    </p:spTree>
    <p:extLst>
      <p:ext uri="{BB962C8B-B14F-4D97-AF65-F5344CB8AC3E}">
        <p14:creationId xmlns:p14="http://schemas.microsoft.com/office/powerpoint/2010/main" val="240911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9</a:t>
            </a:fld>
            <a:endParaRPr lang="en-US"/>
          </a:p>
        </p:txBody>
      </p:sp>
    </p:spTree>
    <p:extLst>
      <p:ext uri="{BB962C8B-B14F-4D97-AF65-F5344CB8AC3E}">
        <p14:creationId xmlns:p14="http://schemas.microsoft.com/office/powerpoint/2010/main" val="286480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10</a:t>
            </a:fld>
            <a:endParaRPr lang="en-US"/>
          </a:p>
        </p:txBody>
      </p:sp>
    </p:spTree>
    <p:extLst>
      <p:ext uri="{BB962C8B-B14F-4D97-AF65-F5344CB8AC3E}">
        <p14:creationId xmlns:p14="http://schemas.microsoft.com/office/powerpoint/2010/main" val="154361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DA322-8BDA-4456-ADBB-985296F96B22}" type="slidenum">
              <a:rPr lang="en-US" smtClean="0"/>
              <a:t>11</a:t>
            </a:fld>
            <a:endParaRPr lang="en-US"/>
          </a:p>
        </p:txBody>
      </p:sp>
    </p:spTree>
    <p:extLst>
      <p:ext uri="{BB962C8B-B14F-4D97-AF65-F5344CB8AC3E}">
        <p14:creationId xmlns:p14="http://schemas.microsoft.com/office/powerpoint/2010/main" val="4197182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USAFacts 2022 Logo Cover 1">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14" name="Title 13">
            <a:extLst>
              <a:ext uri="{FF2B5EF4-FFF2-40B4-BE49-F238E27FC236}">
                <a16:creationId xmlns:a16="http://schemas.microsoft.com/office/drawing/2014/main" id="{498E43C8-FAC5-91EF-3E5F-513E982F856E}"/>
              </a:ext>
            </a:extLst>
          </p:cNvPr>
          <p:cNvSpPr>
            <a:spLocks noGrp="1"/>
          </p:cNvSpPr>
          <p:nvPr>
            <p:ph type="title"/>
          </p:nvPr>
        </p:nvSpPr>
        <p:spPr>
          <a:xfrm>
            <a:off x="464782" y="1856526"/>
            <a:ext cx="5307920" cy="2872780"/>
          </a:xfrm>
        </p:spPr>
        <p:txBody>
          <a:bodyPr/>
          <a:lstStyle>
            <a:lvl1pPr>
              <a:defRPr sz="6000" spc="-100" baseline="0">
                <a:solidFill>
                  <a:schemeClr val="tx2"/>
                </a:solidFill>
                <a:latin typeface="Source Sans Pro Light" panose="020B0403030403020204" pitchFamily="34" charset="0"/>
              </a:defRPr>
            </a:lvl1pPr>
          </a:lstStyle>
          <a:p>
            <a:r>
              <a:rPr lang="en-US"/>
              <a:t>Click to edit Master title style</a:t>
            </a:r>
            <a:endParaRPr lang="en-US" dirty="0"/>
          </a:p>
        </p:txBody>
      </p:sp>
      <p:grpSp>
        <p:nvGrpSpPr>
          <p:cNvPr id="2" name="Graphic 18" descr="USAFacts logo&#10;">
            <a:extLst>
              <a:ext uri="{FF2B5EF4-FFF2-40B4-BE49-F238E27FC236}">
                <a16:creationId xmlns:a16="http://schemas.microsoft.com/office/drawing/2014/main" id="{C2EEE96A-DE01-6C9C-4653-9E2647D36D46}"/>
              </a:ext>
            </a:extLst>
          </p:cNvPr>
          <p:cNvGrpSpPr>
            <a:grpSpLocks noChangeAspect="1"/>
          </p:cNvGrpSpPr>
          <p:nvPr userDrawn="1"/>
        </p:nvGrpSpPr>
        <p:grpSpPr>
          <a:xfrm>
            <a:off x="457200" y="457200"/>
            <a:ext cx="1321949" cy="159001"/>
            <a:chOff x="1883621" y="2942350"/>
            <a:chExt cx="8434127" cy="1014438"/>
          </a:xfrm>
          <a:solidFill>
            <a:schemeClr val="accent2"/>
          </a:solidFill>
        </p:grpSpPr>
        <p:sp>
          <p:nvSpPr>
            <p:cNvPr id="3" name="Freeform: Shape 2">
              <a:extLst>
                <a:ext uri="{FF2B5EF4-FFF2-40B4-BE49-F238E27FC236}">
                  <a16:creationId xmlns:a16="http://schemas.microsoft.com/office/drawing/2014/main" id="{34518B28-F2E6-8395-238B-C11107E5294F}"/>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CAE6C13-5BAB-45EA-B4B7-91FA9452FE2C}"/>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9749F89-B18A-DA0B-F6FD-5DDD1FAB6726}"/>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131A2F5-C4A6-8572-65EF-1E80E62013D2}"/>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C710FAA-8169-2874-75F6-5018FA77C0D8}"/>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302FFB7-0832-8C13-10E6-E7DFBAF92E71}"/>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C3F930-EED4-866A-D4AA-11081D5C80B5}"/>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4C33466-E261-0C66-0FF1-7EA9564F6533}"/>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35932215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8989-32B0-E340-7160-91767A4A9D0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354767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50-50 Quote Magen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D3967-5666-3287-9D44-D4E32309AD1D}"/>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dirty="0"/>
              <a:t>Click to edit Master title style</a:t>
            </a:r>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877050" y="1857038"/>
            <a:ext cx="4406900" cy="3349054"/>
          </a:xfrm>
        </p:spPr>
        <p:txBody>
          <a:bodyPr anchor="t"/>
          <a:lstStyle>
            <a:lvl1pPr marL="0" indent="0">
              <a:buFontTx/>
              <a:buNone/>
              <a:defRPr sz="4000" spc="-100" baseline="0">
                <a:solidFill>
                  <a:schemeClr val="tx1"/>
                </a:solidFill>
                <a:latin typeface="Source Sans Pro Light" panose="020B0403030403020204" pitchFamily="34" charset="0"/>
              </a:defRPr>
            </a:lvl1pPr>
            <a:lvl2pPr marL="457200" indent="0">
              <a:buFontTx/>
              <a:buNone/>
              <a:defRPr sz="3600" spc="-100" baseline="0">
                <a:solidFill>
                  <a:schemeClr val="bg1"/>
                </a:solidFill>
                <a:latin typeface="Source Sans Pro Light" panose="020B0403030403020204" pitchFamily="34" charset="0"/>
              </a:defRPr>
            </a:lvl2pPr>
            <a:lvl3pPr marL="914400" indent="0">
              <a:buFontTx/>
              <a:buNone/>
              <a:defRPr sz="3200" spc="-100" baseline="0">
                <a:solidFill>
                  <a:schemeClr val="bg1"/>
                </a:solidFill>
                <a:latin typeface="Source Sans Pro Light" panose="020B0403030403020204" pitchFamily="34" charset="0"/>
              </a:defRPr>
            </a:lvl3pPr>
            <a:lvl4pPr marL="1371600" indent="0">
              <a:buFontTx/>
              <a:buNone/>
              <a:defRPr sz="2800" spc="-100" baseline="0">
                <a:solidFill>
                  <a:schemeClr val="bg1"/>
                </a:solidFill>
                <a:latin typeface="Source Sans Pro Light" panose="020B0403030403020204" pitchFamily="34" charset="0"/>
              </a:defRPr>
            </a:lvl4pPr>
            <a:lvl5pPr marL="1828800" indent="0">
              <a:buFontTx/>
              <a:buNone/>
              <a:defRPr sz="2800" spc="-100" baseline="0">
                <a:solidFill>
                  <a:schemeClr val="bg1"/>
                </a:solidFill>
                <a:latin typeface="Source Sans Pro Light" panose="020B0403030403020204" pitchFamily="34" charset="0"/>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176E4B0B-6BFD-E4AA-6C5C-022F303424DC}"/>
              </a:ext>
            </a:extLst>
          </p:cNvPr>
          <p:cNvSpPr>
            <a:spLocks noGrp="1"/>
          </p:cNvSpPr>
          <p:nvPr>
            <p:ph type="body" sz="quarter" idx="12"/>
          </p:nvPr>
        </p:nvSpPr>
        <p:spPr>
          <a:xfrm>
            <a:off x="6877050" y="5248274"/>
            <a:ext cx="4406900" cy="1152525"/>
          </a:xfrm>
        </p:spPr>
        <p:txBody>
          <a:bodyPr/>
          <a:lstStyle>
            <a:lvl1pPr marL="0" indent="0">
              <a:buFontTx/>
              <a:buNone/>
              <a:defRPr sz="2000">
                <a:solidFill>
                  <a:srgbClr val="FFFFFF"/>
                </a:solidFill>
                <a:latin typeface="+mn-lt"/>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endParaRPr lang="en-US" dirty="0"/>
          </a:p>
        </p:txBody>
      </p:sp>
      <p:sp>
        <p:nvSpPr>
          <p:cNvPr id="5" name="TextBox 4">
            <a:extLst>
              <a:ext uri="{FF2B5EF4-FFF2-40B4-BE49-F238E27FC236}">
                <a16:creationId xmlns:a16="http://schemas.microsoft.com/office/drawing/2014/main" id="{5CFC89F1-C41B-9A81-E857-A3AA6B68ABFC}"/>
              </a:ext>
              <a:ext uri="{C183D7F6-B498-43B3-948B-1728B52AA6E4}">
                <adec:decorative xmlns:adec="http://schemas.microsoft.com/office/drawing/2017/decorative" val="1"/>
              </a:ext>
            </a:extLst>
          </p:cNvPr>
          <p:cNvSpPr txBox="1"/>
          <p:nvPr userDrawn="1"/>
        </p:nvSpPr>
        <p:spPr>
          <a:xfrm>
            <a:off x="6301363" y="1606188"/>
            <a:ext cx="511679" cy="1015663"/>
          </a:xfrm>
          <a:prstGeom prst="rect">
            <a:avLst/>
          </a:prstGeom>
          <a:noFill/>
        </p:spPr>
        <p:txBody>
          <a:bodyPr wrap="none" rtlCol="0" anchor="b">
            <a:spAutoFit/>
          </a:bodyPr>
          <a:lstStyle/>
          <a:p>
            <a:r>
              <a:rPr lang="en-US" sz="6000" dirty="0">
                <a:solidFill>
                  <a:srgbClr val="FFFFFF"/>
                </a:solidFill>
              </a:rPr>
              <a:t>“</a:t>
            </a:r>
          </a:p>
        </p:txBody>
      </p:sp>
    </p:spTree>
    <p:extLst>
      <p:ext uri="{BB962C8B-B14F-4D97-AF65-F5344CB8AC3E}">
        <p14:creationId xmlns:p14="http://schemas.microsoft.com/office/powerpoint/2010/main" val="24655764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0-50 Quote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D3967-5666-3287-9D44-D4E32309AD1D}"/>
              </a:ext>
            </a:extLst>
          </p:cNvPr>
          <p:cNvSpPr/>
          <p:nvPr userDrawn="1"/>
        </p:nvSpPr>
        <p:spPr>
          <a:xfrm>
            <a:off x="6096000" y="0"/>
            <a:ext cx="6096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dirty="0"/>
              <a:t>Click to edit Master title style</a:t>
            </a:r>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877050" y="1857038"/>
            <a:ext cx="4406900" cy="3349054"/>
          </a:xfrm>
        </p:spPr>
        <p:txBody>
          <a:bodyPr anchor="t"/>
          <a:lstStyle>
            <a:lvl1pPr marL="0" indent="0">
              <a:buFontTx/>
              <a:buNone/>
              <a:defRPr sz="4000" spc="-100" baseline="0">
                <a:solidFill>
                  <a:schemeClr val="bg2"/>
                </a:solidFill>
                <a:latin typeface="Source Sans Pro Light" panose="020B0403030403020204" pitchFamily="34" charset="0"/>
              </a:defRPr>
            </a:lvl1pPr>
            <a:lvl2pPr marL="457200" indent="0">
              <a:buFontTx/>
              <a:buNone/>
              <a:defRPr sz="3600" spc="-100" baseline="0">
                <a:solidFill>
                  <a:schemeClr val="bg1"/>
                </a:solidFill>
                <a:latin typeface="Source Sans Pro Light" panose="020B0403030403020204" pitchFamily="34" charset="0"/>
              </a:defRPr>
            </a:lvl2pPr>
            <a:lvl3pPr marL="914400" indent="0">
              <a:buFontTx/>
              <a:buNone/>
              <a:defRPr sz="3200" spc="-100" baseline="0">
                <a:solidFill>
                  <a:schemeClr val="bg1"/>
                </a:solidFill>
                <a:latin typeface="Source Sans Pro Light" panose="020B0403030403020204" pitchFamily="34" charset="0"/>
              </a:defRPr>
            </a:lvl3pPr>
            <a:lvl4pPr marL="1371600" indent="0">
              <a:buFontTx/>
              <a:buNone/>
              <a:defRPr sz="2800" spc="-100" baseline="0">
                <a:solidFill>
                  <a:schemeClr val="bg1"/>
                </a:solidFill>
                <a:latin typeface="Source Sans Pro Light" panose="020B0403030403020204" pitchFamily="34" charset="0"/>
              </a:defRPr>
            </a:lvl4pPr>
            <a:lvl5pPr marL="1828800" indent="0">
              <a:buFontTx/>
              <a:buNone/>
              <a:defRPr sz="2800" spc="-100" baseline="0">
                <a:solidFill>
                  <a:schemeClr val="bg1"/>
                </a:solidFill>
                <a:latin typeface="Source Sans Pro Light" panose="020B0403030403020204" pitchFamily="34" charset="0"/>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176E4B0B-6BFD-E4AA-6C5C-022F303424DC}"/>
              </a:ext>
            </a:extLst>
          </p:cNvPr>
          <p:cNvSpPr>
            <a:spLocks noGrp="1"/>
          </p:cNvSpPr>
          <p:nvPr>
            <p:ph type="body" sz="quarter" idx="12"/>
          </p:nvPr>
        </p:nvSpPr>
        <p:spPr>
          <a:xfrm>
            <a:off x="6877050" y="5248274"/>
            <a:ext cx="4406900" cy="1152525"/>
          </a:xfrm>
        </p:spPr>
        <p:txBody>
          <a:bodyPr/>
          <a:lstStyle>
            <a:lvl1pPr marL="0" indent="0">
              <a:buFontTx/>
              <a:buNone/>
              <a:defRPr sz="2000">
                <a:solidFill>
                  <a:schemeClr val="bg2"/>
                </a:solidFill>
                <a:latin typeface="+mn-lt"/>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endParaRPr lang="en-US" dirty="0"/>
          </a:p>
        </p:txBody>
      </p:sp>
      <p:sp>
        <p:nvSpPr>
          <p:cNvPr id="5" name="TextBox 4">
            <a:extLst>
              <a:ext uri="{FF2B5EF4-FFF2-40B4-BE49-F238E27FC236}">
                <a16:creationId xmlns:a16="http://schemas.microsoft.com/office/drawing/2014/main" id="{5CFC89F1-C41B-9A81-E857-A3AA6B68ABFC}"/>
              </a:ext>
              <a:ext uri="{C183D7F6-B498-43B3-948B-1728B52AA6E4}">
                <adec:decorative xmlns:adec="http://schemas.microsoft.com/office/drawing/2017/decorative" val="1"/>
              </a:ext>
            </a:extLst>
          </p:cNvPr>
          <p:cNvSpPr txBox="1"/>
          <p:nvPr userDrawn="1"/>
        </p:nvSpPr>
        <p:spPr>
          <a:xfrm>
            <a:off x="6301363" y="1606188"/>
            <a:ext cx="511679" cy="1015663"/>
          </a:xfrm>
          <a:prstGeom prst="rect">
            <a:avLst/>
          </a:prstGeom>
          <a:noFill/>
        </p:spPr>
        <p:txBody>
          <a:bodyPr wrap="none" rtlCol="0" anchor="b">
            <a:spAutoFit/>
          </a:bodyPr>
          <a:lstStyle/>
          <a:p>
            <a:r>
              <a:rPr lang="en-US" sz="6000" dirty="0">
                <a:solidFill>
                  <a:schemeClr val="bg2"/>
                </a:solidFill>
              </a:rPr>
              <a:t>“</a:t>
            </a:r>
          </a:p>
        </p:txBody>
      </p:sp>
    </p:spTree>
    <p:extLst>
      <p:ext uri="{BB962C8B-B14F-4D97-AF65-F5344CB8AC3E}">
        <p14:creationId xmlns:p14="http://schemas.microsoft.com/office/powerpoint/2010/main" val="240118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50-50 Quote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D3967-5666-3287-9D44-D4E32309AD1D}"/>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dirty="0"/>
              <a:t>Click to edit Master title style</a:t>
            </a:r>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877050" y="1857038"/>
            <a:ext cx="4406900" cy="3349054"/>
          </a:xfrm>
        </p:spPr>
        <p:txBody>
          <a:bodyPr anchor="t"/>
          <a:lstStyle>
            <a:lvl1pPr marL="0" indent="0">
              <a:buFontTx/>
              <a:buNone/>
              <a:defRPr sz="4000" spc="-100" baseline="0">
                <a:solidFill>
                  <a:schemeClr val="bg2"/>
                </a:solidFill>
                <a:latin typeface="Source Sans Pro Light" panose="020B0403030403020204" pitchFamily="34" charset="0"/>
              </a:defRPr>
            </a:lvl1pPr>
            <a:lvl2pPr marL="457200" indent="0">
              <a:buFontTx/>
              <a:buNone/>
              <a:defRPr sz="3600" spc="-100" baseline="0">
                <a:solidFill>
                  <a:schemeClr val="bg1"/>
                </a:solidFill>
                <a:latin typeface="Source Sans Pro Light" panose="020B0403030403020204" pitchFamily="34" charset="0"/>
              </a:defRPr>
            </a:lvl2pPr>
            <a:lvl3pPr marL="914400" indent="0">
              <a:buFontTx/>
              <a:buNone/>
              <a:defRPr sz="3200" spc="-100" baseline="0">
                <a:solidFill>
                  <a:schemeClr val="bg1"/>
                </a:solidFill>
                <a:latin typeface="Source Sans Pro Light" panose="020B0403030403020204" pitchFamily="34" charset="0"/>
              </a:defRPr>
            </a:lvl3pPr>
            <a:lvl4pPr marL="1371600" indent="0">
              <a:buFontTx/>
              <a:buNone/>
              <a:defRPr sz="2800" spc="-100" baseline="0">
                <a:solidFill>
                  <a:schemeClr val="bg1"/>
                </a:solidFill>
                <a:latin typeface="Source Sans Pro Light" panose="020B0403030403020204" pitchFamily="34" charset="0"/>
              </a:defRPr>
            </a:lvl4pPr>
            <a:lvl5pPr marL="1828800" indent="0">
              <a:buFontTx/>
              <a:buNone/>
              <a:defRPr sz="2800" spc="-100" baseline="0">
                <a:solidFill>
                  <a:schemeClr val="bg1"/>
                </a:solidFill>
                <a:latin typeface="Source Sans Pro Light" panose="020B0403030403020204" pitchFamily="34" charset="0"/>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176E4B0B-6BFD-E4AA-6C5C-022F303424DC}"/>
              </a:ext>
            </a:extLst>
          </p:cNvPr>
          <p:cNvSpPr>
            <a:spLocks noGrp="1"/>
          </p:cNvSpPr>
          <p:nvPr>
            <p:ph type="body" sz="quarter" idx="12"/>
          </p:nvPr>
        </p:nvSpPr>
        <p:spPr>
          <a:xfrm>
            <a:off x="6877050" y="5248274"/>
            <a:ext cx="4406900" cy="1152525"/>
          </a:xfrm>
        </p:spPr>
        <p:txBody>
          <a:bodyPr/>
          <a:lstStyle>
            <a:lvl1pPr marL="0" indent="0">
              <a:buFontTx/>
              <a:buNone/>
              <a:defRPr sz="2000">
                <a:solidFill>
                  <a:schemeClr val="bg2"/>
                </a:solidFill>
                <a:latin typeface="+mn-lt"/>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endParaRPr lang="en-US" dirty="0"/>
          </a:p>
        </p:txBody>
      </p:sp>
      <p:sp>
        <p:nvSpPr>
          <p:cNvPr id="5" name="TextBox 4">
            <a:extLst>
              <a:ext uri="{FF2B5EF4-FFF2-40B4-BE49-F238E27FC236}">
                <a16:creationId xmlns:a16="http://schemas.microsoft.com/office/drawing/2014/main" id="{5CFC89F1-C41B-9A81-E857-A3AA6B68ABFC}"/>
              </a:ext>
              <a:ext uri="{C183D7F6-B498-43B3-948B-1728B52AA6E4}">
                <adec:decorative xmlns:adec="http://schemas.microsoft.com/office/drawing/2017/decorative" val="1"/>
              </a:ext>
            </a:extLst>
          </p:cNvPr>
          <p:cNvSpPr txBox="1"/>
          <p:nvPr userDrawn="1"/>
        </p:nvSpPr>
        <p:spPr>
          <a:xfrm>
            <a:off x="6301363" y="1606188"/>
            <a:ext cx="511679" cy="1015663"/>
          </a:xfrm>
          <a:prstGeom prst="rect">
            <a:avLst/>
          </a:prstGeom>
          <a:noFill/>
        </p:spPr>
        <p:txBody>
          <a:bodyPr wrap="none" rtlCol="0" anchor="b">
            <a:spAutoFit/>
          </a:bodyPr>
          <a:lstStyle/>
          <a:p>
            <a:r>
              <a:rPr lang="en-US" sz="6000" dirty="0">
                <a:solidFill>
                  <a:schemeClr val="bg2"/>
                </a:solidFill>
              </a:rPr>
              <a:t>“</a:t>
            </a:r>
          </a:p>
        </p:txBody>
      </p:sp>
    </p:spTree>
    <p:extLst>
      <p:ext uri="{BB962C8B-B14F-4D97-AF65-F5344CB8AC3E}">
        <p14:creationId xmlns:p14="http://schemas.microsoft.com/office/powerpoint/2010/main" val="2597986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hree Squar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dirty="0"/>
              <a:t>Click to edit Master title style</a:t>
            </a:r>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1289437" y="1849438"/>
            <a:ext cx="2743200" cy="2743200"/>
          </a:xfrm>
        </p:spPr>
        <p:txBody>
          <a:bodyPr anchor="ctr"/>
          <a:lstStyle>
            <a:lvl1pPr marL="0" indent="0" algn="ctr">
              <a:buFontTx/>
              <a:buNone/>
              <a:defRPr/>
            </a:lvl1pPr>
          </a:lstStyle>
          <a:p>
            <a:endParaRPr lang="en-US"/>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1289437"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4724400" y="1849438"/>
            <a:ext cx="2743200" cy="2743200"/>
          </a:xfrm>
        </p:spPr>
        <p:txBody>
          <a:bodyPr anchor="ctr"/>
          <a:lstStyle>
            <a:lvl1pPr marL="0" indent="0" algn="ctr">
              <a:buFontTx/>
              <a:buNone/>
              <a:defRPr/>
            </a:lvl1pPr>
          </a:lstStyle>
          <a:p>
            <a:endParaRPr lang="en-US"/>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4724399" y="4592638"/>
            <a:ext cx="2743201"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8159363" y="1849438"/>
            <a:ext cx="2743200" cy="2743200"/>
          </a:xfrm>
        </p:spPr>
        <p:txBody>
          <a:bodyPr anchor="ctr"/>
          <a:lstStyle>
            <a:lvl1pPr marL="0" indent="0" algn="ctr">
              <a:buFontTx/>
              <a:buNone/>
              <a:defRPr/>
            </a:lvl1pPr>
          </a:lstStyle>
          <a:p>
            <a:endParaRPr lang="en-US"/>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8159362"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Tree>
    <p:extLst>
      <p:ext uri="{BB962C8B-B14F-4D97-AF65-F5344CB8AC3E}">
        <p14:creationId xmlns:p14="http://schemas.microsoft.com/office/powerpoint/2010/main" val="3102797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Four Squar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dirty="0"/>
              <a:t>Click to edit Master title style</a:t>
            </a:r>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457200" y="1849438"/>
            <a:ext cx="2596896" cy="2743200"/>
          </a:xfrm>
        </p:spPr>
        <p:txBody>
          <a:bodyPr anchor="ctr"/>
          <a:lstStyle>
            <a:lvl1pPr marL="0" indent="0" algn="ctr">
              <a:buFontTx/>
              <a:buNone/>
              <a:defRPr/>
            </a:lvl1pPr>
          </a:lstStyle>
          <a:p>
            <a:endParaRPr lang="en-US"/>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457200"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3346043" y="1849438"/>
            <a:ext cx="2596896" cy="2743200"/>
          </a:xfrm>
        </p:spPr>
        <p:txBody>
          <a:bodyPr anchor="ctr"/>
          <a:lstStyle>
            <a:lvl1pPr marL="0" indent="0" algn="ctr">
              <a:buFontTx/>
              <a:buNone/>
              <a:defRPr/>
            </a:lvl1pPr>
          </a:lstStyle>
          <a:p>
            <a:endParaRPr lang="en-US"/>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3346043"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6234886" y="1849438"/>
            <a:ext cx="2596896" cy="2743200"/>
          </a:xfrm>
        </p:spPr>
        <p:txBody>
          <a:bodyPr anchor="ctr"/>
          <a:lstStyle>
            <a:lvl1pPr marL="0" indent="0" algn="ctr">
              <a:buFontTx/>
              <a:buNone/>
              <a:defRPr/>
            </a:lvl1pPr>
          </a:lstStyle>
          <a:p>
            <a:endParaRPr lang="en-US"/>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6234886"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8" name="Picture Placeholder 8">
            <a:extLst>
              <a:ext uri="{FF2B5EF4-FFF2-40B4-BE49-F238E27FC236}">
                <a16:creationId xmlns:a16="http://schemas.microsoft.com/office/drawing/2014/main" id="{2CED3AF8-0ED3-3129-59A7-76561B309AA5}"/>
              </a:ext>
            </a:extLst>
          </p:cNvPr>
          <p:cNvSpPr>
            <a:spLocks noGrp="1"/>
          </p:cNvSpPr>
          <p:nvPr>
            <p:ph type="pic" sz="quarter" idx="16"/>
          </p:nvPr>
        </p:nvSpPr>
        <p:spPr>
          <a:xfrm>
            <a:off x="9123730" y="1849438"/>
            <a:ext cx="2596896" cy="2743200"/>
          </a:xfrm>
        </p:spPr>
        <p:txBody>
          <a:bodyPr anchor="ctr"/>
          <a:lstStyle>
            <a:lvl1pPr marL="0" indent="0" algn="ctr">
              <a:buFontTx/>
              <a:buNone/>
              <a:defRPr/>
            </a:lvl1pPr>
          </a:lstStyle>
          <a:p>
            <a:endParaRPr lang="en-US"/>
          </a:p>
        </p:txBody>
      </p:sp>
      <p:sp>
        <p:nvSpPr>
          <p:cNvPr id="19" name="Text Placeholder 14">
            <a:extLst>
              <a:ext uri="{FF2B5EF4-FFF2-40B4-BE49-F238E27FC236}">
                <a16:creationId xmlns:a16="http://schemas.microsoft.com/office/drawing/2014/main" id="{EE899D5D-35DE-B572-7E06-D90EDB5AA714}"/>
              </a:ext>
            </a:extLst>
          </p:cNvPr>
          <p:cNvSpPr>
            <a:spLocks noGrp="1"/>
          </p:cNvSpPr>
          <p:nvPr>
            <p:ph type="body" sz="quarter" idx="17"/>
          </p:nvPr>
        </p:nvSpPr>
        <p:spPr>
          <a:xfrm>
            <a:off x="9123730"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Tree>
    <p:extLst>
      <p:ext uri="{BB962C8B-B14F-4D97-AF65-F5344CB8AC3E}">
        <p14:creationId xmlns:p14="http://schemas.microsoft.com/office/powerpoint/2010/main" val="1776091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hree Rou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dirty="0"/>
              <a:t>Click to edit Master title style</a:t>
            </a:r>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1289437" y="1849438"/>
            <a:ext cx="2743200" cy="2743200"/>
          </a:xfrm>
          <a:prstGeom prst="ellipse">
            <a:avLst/>
          </a:prstGeom>
        </p:spPr>
        <p:txBody>
          <a:bodyPr anchor="ctr"/>
          <a:lstStyle>
            <a:lvl1pPr marL="0" indent="0" algn="ctr">
              <a:buFontTx/>
              <a:buNone/>
              <a:defRPr/>
            </a:lvl1pPr>
          </a:lstStyle>
          <a:p>
            <a:endParaRPr lang="en-US"/>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1289437"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4724400" y="1849438"/>
            <a:ext cx="2743200" cy="2743200"/>
          </a:xfrm>
          <a:prstGeom prst="ellipse">
            <a:avLst/>
          </a:prstGeom>
        </p:spPr>
        <p:txBody>
          <a:bodyPr anchor="ctr"/>
          <a:lstStyle>
            <a:lvl1pPr marL="0" indent="0" algn="ctr">
              <a:buFontTx/>
              <a:buNone/>
              <a:defRPr/>
            </a:lvl1pPr>
          </a:lstStyle>
          <a:p>
            <a:endParaRPr lang="en-US"/>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4724399" y="4592638"/>
            <a:ext cx="2743201"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8159363" y="1849438"/>
            <a:ext cx="2743200" cy="2743200"/>
          </a:xfrm>
          <a:prstGeom prst="ellipse">
            <a:avLst/>
          </a:prstGeom>
        </p:spPr>
        <p:txBody>
          <a:bodyPr anchor="ctr"/>
          <a:lstStyle>
            <a:lvl1pPr marL="0" indent="0" algn="ctr">
              <a:buFontTx/>
              <a:buNone/>
              <a:defRPr/>
            </a:lvl1pPr>
          </a:lstStyle>
          <a:p>
            <a:endParaRPr lang="en-US"/>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8159362"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Tree>
    <p:extLst>
      <p:ext uri="{BB962C8B-B14F-4D97-AF65-F5344CB8AC3E}">
        <p14:creationId xmlns:p14="http://schemas.microsoft.com/office/powerpoint/2010/main" val="15200865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our Rou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dirty="0"/>
              <a:t>Click to edit Master title style</a:t>
            </a:r>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469900" y="1849438"/>
            <a:ext cx="2587752" cy="2587752"/>
          </a:xfrm>
          <a:prstGeom prst="ellipse">
            <a:avLst/>
          </a:prstGeom>
        </p:spPr>
        <p:txBody>
          <a:bodyPr anchor="ctr"/>
          <a:lstStyle>
            <a:lvl1pPr marL="0" indent="0" algn="ctr">
              <a:buFontTx/>
              <a:buNone/>
              <a:defRPr/>
            </a:lvl1pPr>
          </a:lstStyle>
          <a:p>
            <a:endParaRPr lang="en-US"/>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469900"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3358049" y="1849438"/>
            <a:ext cx="2587752" cy="2587752"/>
          </a:xfrm>
          <a:prstGeom prst="ellipse">
            <a:avLst/>
          </a:prstGeom>
        </p:spPr>
        <p:txBody>
          <a:bodyPr anchor="ctr"/>
          <a:lstStyle>
            <a:lvl1pPr marL="0" indent="0" algn="ctr">
              <a:buFontTx/>
              <a:buNone/>
              <a:defRPr/>
            </a:lvl1pPr>
          </a:lstStyle>
          <a:p>
            <a:endParaRPr lang="en-US"/>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6246198"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6246198" y="1849438"/>
            <a:ext cx="2587752" cy="2587752"/>
          </a:xfrm>
          <a:prstGeom prst="ellipse">
            <a:avLst/>
          </a:prstGeom>
        </p:spPr>
        <p:txBody>
          <a:bodyPr anchor="ctr"/>
          <a:lstStyle>
            <a:lvl1pPr marL="0" indent="0" algn="ctr">
              <a:buFontTx/>
              <a:buNone/>
              <a:defRPr/>
            </a:lvl1pPr>
          </a:lstStyle>
          <a:p>
            <a:endParaRPr lang="en-US"/>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3358049"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
        <p:nvSpPr>
          <p:cNvPr id="18" name="Picture Placeholder 8">
            <a:extLst>
              <a:ext uri="{FF2B5EF4-FFF2-40B4-BE49-F238E27FC236}">
                <a16:creationId xmlns:a16="http://schemas.microsoft.com/office/drawing/2014/main" id="{23ED315E-25F7-CA31-0CB6-1B62E1308BE6}"/>
              </a:ext>
            </a:extLst>
          </p:cNvPr>
          <p:cNvSpPr>
            <a:spLocks noGrp="1"/>
          </p:cNvSpPr>
          <p:nvPr>
            <p:ph type="pic" sz="quarter" idx="16"/>
          </p:nvPr>
        </p:nvSpPr>
        <p:spPr>
          <a:xfrm>
            <a:off x="9134348" y="1849438"/>
            <a:ext cx="2587752" cy="2587752"/>
          </a:xfrm>
          <a:prstGeom prst="ellipse">
            <a:avLst/>
          </a:prstGeom>
        </p:spPr>
        <p:txBody>
          <a:bodyPr anchor="ctr"/>
          <a:lstStyle>
            <a:lvl1pPr marL="0" indent="0" algn="ctr">
              <a:buFontTx/>
              <a:buNone/>
              <a:defRPr/>
            </a:lvl1pPr>
          </a:lstStyle>
          <a:p>
            <a:endParaRPr lang="en-US"/>
          </a:p>
        </p:txBody>
      </p:sp>
      <p:sp>
        <p:nvSpPr>
          <p:cNvPr id="19" name="Text Placeholder 14">
            <a:extLst>
              <a:ext uri="{FF2B5EF4-FFF2-40B4-BE49-F238E27FC236}">
                <a16:creationId xmlns:a16="http://schemas.microsoft.com/office/drawing/2014/main" id="{357123B7-A1E6-3290-E50E-21F77CE4978E}"/>
              </a:ext>
            </a:extLst>
          </p:cNvPr>
          <p:cNvSpPr>
            <a:spLocks noGrp="1"/>
          </p:cNvSpPr>
          <p:nvPr>
            <p:ph type="body" sz="quarter" idx="17"/>
          </p:nvPr>
        </p:nvSpPr>
        <p:spPr>
          <a:xfrm>
            <a:off x="9134347"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dirty="0"/>
              <a:t>Click to edit Master text styles</a:t>
            </a:r>
          </a:p>
        </p:txBody>
      </p:sp>
    </p:spTree>
    <p:extLst>
      <p:ext uri="{BB962C8B-B14F-4D97-AF65-F5344CB8AC3E}">
        <p14:creationId xmlns:p14="http://schemas.microsoft.com/office/powerpoint/2010/main" val="22268435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our Boxes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F320CE77-E029-88A4-D427-FDDA3FCCD320}"/>
              </a:ext>
            </a:extLst>
          </p:cNvPr>
          <p:cNvSpPr>
            <a:spLocks noGrp="1"/>
          </p:cNvSpPr>
          <p:nvPr>
            <p:ph sz="quarter" idx="14"/>
          </p:nvPr>
        </p:nvSpPr>
        <p:spPr>
          <a:xfrm>
            <a:off x="457200" y="1849439"/>
            <a:ext cx="11264900" cy="127653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3429000"/>
            <a:ext cx="2770632" cy="2971798"/>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a:extLst>
              <a:ext uri="{FF2B5EF4-FFF2-40B4-BE49-F238E27FC236}">
                <a16:creationId xmlns:a16="http://schemas.microsoft.com/office/drawing/2014/main" id="{172BA8DB-F06D-14D0-6AD9-2013712A979E}"/>
              </a:ext>
            </a:extLst>
          </p:cNvPr>
          <p:cNvSpPr>
            <a:spLocks noGrp="1"/>
          </p:cNvSpPr>
          <p:nvPr>
            <p:ph type="body" sz="quarter" idx="11"/>
          </p:nvPr>
        </p:nvSpPr>
        <p:spPr>
          <a:xfrm>
            <a:off x="3287084" y="3429000"/>
            <a:ext cx="2770632" cy="2971798"/>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BF285B04-42CB-BE25-EAA8-FC587DD09775}"/>
              </a:ext>
            </a:extLst>
          </p:cNvPr>
          <p:cNvSpPr>
            <a:spLocks noGrp="1"/>
          </p:cNvSpPr>
          <p:nvPr>
            <p:ph type="body" sz="quarter" idx="12"/>
          </p:nvPr>
        </p:nvSpPr>
        <p:spPr>
          <a:xfrm>
            <a:off x="6116968" y="3429000"/>
            <a:ext cx="2770632" cy="2971798"/>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a:extLst>
              <a:ext uri="{FF2B5EF4-FFF2-40B4-BE49-F238E27FC236}">
                <a16:creationId xmlns:a16="http://schemas.microsoft.com/office/drawing/2014/main" id="{3361BEB8-AFE9-5868-14B7-449D50A7498E}"/>
              </a:ext>
            </a:extLst>
          </p:cNvPr>
          <p:cNvSpPr>
            <a:spLocks noGrp="1"/>
          </p:cNvSpPr>
          <p:nvPr>
            <p:ph type="body" sz="quarter" idx="13"/>
          </p:nvPr>
        </p:nvSpPr>
        <p:spPr>
          <a:xfrm>
            <a:off x="8946852" y="3429000"/>
            <a:ext cx="2770632" cy="2971798"/>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7219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Four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1849438"/>
            <a:ext cx="2770632" cy="4551360"/>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a:extLst>
              <a:ext uri="{FF2B5EF4-FFF2-40B4-BE49-F238E27FC236}">
                <a16:creationId xmlns:a16="http://schemas.microsoft.com/office/drawing/2014/main" id="{172BA8DB-F06D-14D0-6AD9-2013712A979E}"/>
              </a:ext>
            </a:extLst>
          </p:cNvPr>
          <p:cNvSpPr>
            <a:spLocks noGrp="1"/>
          </p:cNvSpPr>
          <p:nvPr>
            <p:ph type="body" sz="quarter" idx="11"/>
          </p:nvPr>
        </p:nvSpPr>
        <p:spPr>
          <a:xfrm>
            <a:off x="3288623" y="1849438"/>
            <a:ext cx="2770632" cy="4551360"/>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BF285B04-42CB-BE25-EAA8-FC587DD09775}"/>
              </a:ext>
            </a:extLst>
          </p:cNvPr>
          <p:cNvSpPr>
            <a:spLocks noGrp="1"/>
          </p:cNvSpPr>
          <p:nvPr>
            <p:ph type="body" sz="quarter" idx="12"/>
          </p:nvPr>
        </p:nvSpPr>
        <p:spPr>
          <a:xfrm>
            <a:off x="6120046" y="1849438"/>
            <a:ext cx="2770632" cy="4551360"/>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a:extLst>
              <a:ext uri="{FF2B5EF4-FFF2-40B4-BE49-F238E27FC236}">
                <a16:creationId xmlns:a16="http://schemas.microsoft.com/office/drawing/2014/main" id="{3361BEB8-AFE9-5868-14B7-449D50A7498E}"/>
              </a:ext>
            </a:extLst>
          </p:cNvPr>
          <p:cNvSpPr>
            <a:spLocks noGrp="1"/>
          </p:cNvSpPr>
          <p:nvPr>
            <p:ph type="body" sz="quarter" idx="13"/>
          </p:nvPr>
        </p:nvSpPr>
        <p:spPr>
          <a:xfrm>
            <a:off x="8951468" y="1849438"/>
            <a:ext cx="2770632" cy="4551360"/>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0043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Four Boxes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1849438"/>
            <a:ext cx="5586984"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tabLst>
                <a:tab pos="4457700" algn="l"/>
              </a:tabLst>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0897A29C-4BCC-4D48-5706-ABEFA0CA4520}"/>
              </a:ext>
            </a:extLst>
          </p:cNvPr>
          <p:cNvSpPr>
            <a:spLocks noGrp="1"/>
          </p:cNvSpPr>
          <p:nvPr>
            <p:ph type="body" sz="quarter" idx="11"/>
          </p:nvPr>
        </p:nvSpPr>
        <p:spPr>
          <a:xfrm>
            <a:off x="6135116" y="1849438"/>
            <a:ext cx="5586984"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B1AEBAA2-113A-1E7E-0D8C-3B85972605E9}"/>
              </a:ext>
            </a:extLst>
          </p:cNvPr>
          <p:cNvSpPr>
            <a:spLocks noGrp="1"/>
          </p:cNvSpPr>
          <p:nvPr>
            <p:ph type="body" sz="quarter" idx="13"/>
          </p:nvPr>
        </p:nvSpPr>
        <p:spPr>
          <a:xfrm>
            <a:off x="457200" y="4169663"/>
            <a:ext cx="5586984"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FD8DC5DB-728D-EFED-BAA7-3FA5BA062241}"/>
              </a:ext>
            </a:extLst>
          </p:cNvPr>
          <p:cNvSpPr>
            <a:spLocks noGrp="1"/>
          </p:cNvSpPr>
          <p:nvPr>
            <p:ph type="body" sz="quarter" idx="14"/>
          </p:nvPr>
        </p:nvSpPr>
        <p:spPr>
          <a:xfrm>
            <a:off x="6135116" y="4169663"/>
            <a:ext cx="5586984"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440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0A65-0DC9-5745-F588-F1224576AD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994F0D5-96C7-0AEC-9401-C078C7BDC92B}"/>
              </a:ext>
            </a:extLst>
          </p:cNvPr>
          <p:cNvSpPr>
            <a:spLocks noGrp="1"/>
          </p:cNvSpPr>
          <p:nvPr>
            <p:ph idx="1"/>
          </p:nvPr>
        </p:nvSpPr>
        <p:spPr>
          <a:xfrm>
            <a:off x="457200" y="1849438"/>
            <a:ext cx="11264900" cy="4551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5269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i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1849438"/>
            <a:ext cx="3703320"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0897A29C-4BCC-4D48-5706-ABEFA0CA4520}"/>
              </a:ext>
            </a:extLst>
          </p:cNvPr>
          <p:cNvSpPr>
            <a:spLocks noGrp="1"/>
          </p:cNvSpPr>
          <p:nvPr>
            <p:ph type="body" sz="quarter" idx="11"/>
          </p:nvPr>
        </p:nvSpPr>
        <p:spPr>
          <a:xfrm>
            <a:off x="4235831" y="1849438"/>
            <a:ext cx="3703320"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a:extLst>
              <a:ext uri="{FF2B5EF4-FFF2-40B4-BE49-F238E27FC236}">
                <a16:creationId xmlns:a16="http://schemas.microsoft.com/office/drawing/2014/main" id="{36E1C8BD-B3C0-BBAA-AF31-B62124BBE3C5}"/>
              </a:ext>
            </a:extLst>
          </p:cNvPr>
          <p:cNvSpPr>
            <a:spLocks noGrp="1"/>
          </p:cNvSpPr>
          <p:nvPr>
            <p:ph type="body" sz="quarter" idx="12"/>
          </p:nvPr>
        </p:nvSpPr>
        <p:spPr>
          <a:xfrm>
            <a:off x="8014462" y="1849438"/>
            <a:ext cx="3703320"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B1AEBAA2-113A-1E7E-0D8C-3B85972605E9}"/>
              </a:ext>
            </a:extLst>
          </p:cNvPr>
          <p:cNvSpPr>
            <a:spLocks noGrp="1"/>
          </p:cNvSpPr>
          <p:nvPr>
            <p:ph type="body" sz="quarter" idx="13"/>
          </p:nvPr>
        </p:nvSpPr>
        <p:spPr>
          <a:xfrm>
            <a:off x="457200" y="4169663"/>
            <a:ext cx="3703320"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FD8DC5DB-728D-EFED-BAA7-3FA5BA062241}"/>
              </a:ext>
            </a:extLst>
          </p:cNvPr>
          <p:cNvSpPr>
            <a:spLocks noGrp="1"/>
          </p:cNvSpPr>
          <p:nvPr>
            <p:ph type="body" sz="quarter" idx="14"/>
          </p:nvPr>
        </p:nvSpPr>
        <p:spPr>
          <a:xfrm>
            <a:off x="4235831" y="4169663"/>
            <a:ext cx="3703320"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404F80EB-80A3-9096-6348-73090D90C112}"/>
              </a:ext>
            </a:extLst>
          </p:cNvPr>
          <p:cNvSpPr>
            <a:spLocks noGrp="1"/>
          </p:cNvSpPr>
          <p:nvPr>
            <p:ph type="body" sz="quarter" idx="15"/>
          </p:nvPr>
        </p:nvSpPr>
        <p:spPr>
          <a:xfrm>
            <a:off x="8014462" y="4169663"/>
            <a:ext cx="3703320" cy="2231136"/>
          </a:xfrm>
          <a:solidFill>
            <a:srgbClr val="FFFFFF">
              <a:alpha val="10196"/>
            </a:srgb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3211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2-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B938-D44C-71B2-D050-9554C9AD0F7A}"/>
              </a:ext>
            </a:extLst>
          </p:cNvPr>
          <p:cNvSpPr>
            <a:spLocks noGrp="1"/>
          </p:cNvSpPr>
          <p:nvPr>
            <p:ph type="title"/>
          </p:nvPr>
        </p:nvSpPr>
        <p:spPr/>
        <p:txBody>
          <a:bodyPr/>
          <a:lstStyle/>
          <a:p>
            <a:r>
              <a:rPr lang="en-US" dirty="0"/>
              <a:t>Click to edit Master title style</a:t>
            </a:r>
          </a:p>
        </p:txBody>
      </p:sp>
      <p:sp>
        <p:nvSpPr>
          <p:cNvPr id="7" name="Text Placeholder 6">
            <a:extLst>
              <a:ext uri="{FF2B5EF4-FFF2-40B4-BE49-F238E27FC236}">
                <a16:creationId xmlns:a16="http://schemas.microsoft.com/office/drawing/2014/main" id="{1E27C034-408A-8A46-CAAB-448FB8FA493F}"/>
              </a:ext>
            </a:extLst>
          </p:cNvPr>
          <p:cNvSpPr>
            <a:spLocks noGrp="1"/>
          </p:cNvSpPr>
          <p:nvPr>
            <p:ph type="body" sz="quarter" idx="10" hasCustomPrompt="1"/>
          </p:nvPr>
        </p:nvSpPr>
        <p:spPr>
          <a:xfrm>
            <a:off x="457200"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1</a:t>
            </a:r>
          </a:p>
        </p:txBody>
      </p:sp>
      <p:sp>
        <p:nvSpPr>
          <p:cNvPr id="12" name="Text Placeholder 11">
            <a:extLst>
              <a:ext uri="{FF2B5EF4-FFF2-40B4-BE49-F238E27FC236}">
                <a16:creationId xmlns:a16="http://schemas.microsoft.com/office/drawing/2014/main" id="{9A196731-E480-DB21-3A34-43F86E68CDEE}"/>
              </a:ext>
            </a:extLst>
          </p:cNvPr>
          <p:cNvSpPr>
            <a:spLocks noGrp="1"/>
          </p:cNvSpPr>
          <p:nvPr>
            <p:ph type="body" sz="quarter" idx="11"/>
          </p:nvPr>
        </p:nvSpPr>
        <p:spPr>
          <a:xfrm>
            <a:off x="457199"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C5B7B613-A9F0-B862-2BDC-3AA474CAFCD7}"/>
              </a:ext>
            </a:extLst>
          </p:cNvPr>
          <p:cNvSpPr>
            <a:spLocks noGrp="1"/>
          </p:cNvSpPr>
          <p:nvPr>
            <p:ph type="body" sz="quarter" idx="12" hasCustomPrompt="1"/>
          </p:nvPr>
        </p:nvSpPr>
        <p:spPr>
          <a:xfrm>
            <a:off x="3288623"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2</a:t>
            </a:r>
          </a:p>
        </p:txBody>
      </p:sp>
      <p:sp>
        <p:nvSpPr>
          <p:cNvPr id="16" name="Text Placeholder 11">
            <a:extLst>
              <a:ext uri="{FF2B5EF4-FFF2-40B4-BE49-F238E27FC236}">
                <a16:creationId xmlns:a16="http://schemas.microsoft.com/office/drawing/2014/main" id="{C2E961CB-9D43-29A8-304B-CB70F8ECDEE9}"/>
              </a:ext>
            </a:extLst>
          </p:cNvPr>
          <p:cNvSpPr>
            <a:spLocks noGrp="1"/>
          </p:cNvSpPr>
          <p:nvPr>
            <p:ph type="body" sz="quarter" idx="13"/>
          </p:nvPr>
        </p:nvSpPr>
        <p:spPr>
          <a:xfrm>
            <a:off x="3288622"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15FA84CD-8241-76A6-1F51-FF2FEC1FC2F9}"/>
              </a:ext>
            </a:extLst>
          </p:cNvPr>
          <p:cNvSpPr>
            <a:spLocks noGrp="1"/>
          </p:cNvSpPr>
          <p:nvPr>
            <p:ph type="body" sz="quarter" idx="14" hasCustomPrompt="1"/>
          </p:nvPr>
        </p:nvSpPr>
        <p:spPr>
          <a:xfrm>
            <a:off x="6120046"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3</a:t>
            </a:r>
          </a:p>
        </p:txBody>
      </p:sp>
      <p:sp>
        <p:nvSpPr>
          <p:cNvPr id="19" name="Text Placeholder 11">
            <a:extLst>
              <a:ext uri="{FF2B5EF4-FFF2-40B4-BE49-F238E27FC236}">
                <a16:creationId xmlns:a16="http://schemas.microsoft.com/office/drawing/2014/main" id="{3DB6AB45-AA2A-0E6C-5491-3CB5CA9B4D81}"/>
              </a:ext>
            </a:extLst>
          </p:cNvPr>
          <p:cNvSpPr>
            <a:spLocks noGrp="1"/>
          </p:cNvSpPr>
          <p:nvPr>
            <p:ph type="body" sz="quarter" idx="15"/>
          </p:nvPr>
        </p:nvSpPr>
        <p:spPr>
          <a:xfrm>
            <a:off x="6120045"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a:extLst>
              <a:ext uri="{FF2B5EF4-FFF2-40B4-BE49-F238E27FC236}">
                <a16:creationId xmlns:a16="http://schemas.microsoft.com/office/drawing/2014/main" id="{E4D19CD2-A0E4-AAAA-A656-D125CEF4FCB4}"/>
              </a:ext>
            </a:extLst>
          </p:cNvPr>
          <p:cNvSpPr>
            <a:spLocks noGrp="1"/>
          </p:cNvSpPr>
          <p:nvPr>
            <p:ph type="body" sz="quarter" idx="16" hasCustomPrompt="1"/>
          </p:nvPr>
        </p:nvSpPr>
        <p:spPr>
          <a:xfrm>
            <a:off x="8951468"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4</a:t>
            </a:r>
          </a:p>
        </p:txBody>
      </p:sp>
      <p:sp>
        <p:nvSpPr>
          <p:cNvPr id="22" name="Text Placeholder 11">
            <a:extLst>
              <a:ext uri="{FF2B5EF4-FFF2-40B4-BE49-F238E27FC236}">
                <a16:creationId xmlns:a16="http://schemas.microsoft.com/office/drawing/2014/main" id="{A8DB7E01-544F-3050-1DF3-8AA3C98B0F73}"/>
              </a:ext>
            </a:extLst>
          </p:cNvPr>
          <p:cNvSpPr>
            <a:spLocks noGrp="1"/>
          </p:cNvSpPr>
          <p:nvPr>
            <p:ph type="body" sz="quarter" idx="17"/>
          </p:nvPr>
        </p:nvSpPr>
        <p:spPr>
          <a:xfrm>
            <a:off x="8951467"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AD900582-EF80-3D9E-8249-37EDD1469648}"/>
              </a:ext>
              <a:ext uri="{C183D7F6-B498-43B3-948B-1728B52AA6E4}">
                <adec:decorative xmlns:adec="http://schemas.microsoft.com/office/drawing/2017/decorative" val="1"/>
              </a:ext>
            </a:extLst>
          </p:cNvPr>
          <p:cNvCxnSpPr>
            <a:cxnSpLocks/>
          </p:cNvCxnSpPr>
          <p:nvPr userDrawn="1"/>
        </p:nvCxnSpPr>
        <p:spPr>
          <a:xfrm flipH="1">
            <a:off x="457200"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839787-0EEE-E859-3114-6DC397D778FC}"/>
              </a:ext>
              <a:ext uri="{C183D7F6-B498-43B3-948B-1728B52AA6E4}">
                <adec:decorative xmlns:adec="http://schemas.microsoft.com/office/drawing/2017/decorative" val="1"/>
              </a:ext>
            </a:extLst>
          </p:cNvPr>
          <p:cNvCxnSpPr>
            <a:cxnSpLocks/>
          </p:cNvCxnSpPr>
          <p:nvPr userDrawn="1"/>
        </p:nvCxnSpPr>
        <p:spPr>
          <a:xfrm flipH="1">
            <a:off x="3288623"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F11787-C87B-D9ED-1007-57D4074EF4C0}"/>
              </a:ext>
              <a:ext uri="{C183D7F6-B498-43B3-948B-1728B52AA6E4}">
                <adec:decorative xmlns:adec="http://schemas.microsoft.com/office/drawing/2017/decorative" val="1"/>
              </a:ext>
            </a:extLst>
          </p:cNvPr>
          <p:cNvCxnSpPr>
            <a:cxnSpLocks/>
          </p:cNvCxnSpPr>
          <p:nvPr userDrawn="1"/>
        </p:nvCxnSpPr>
        <p:spPr>
          <a:xfrm flipH="1">
            <a:off x="6120046"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38D226-D2D2-7307-CB01-84DC68BCD125}"/>
              </a:ext>
              <a:ext uri="{C183D7F6-B498-43B3-948B-1728B52AA6E4}">
                <adec:decorative xmlns:adec="http://schemas.microsoft.com/office/drawing/2017/decorative" val="1"/>
              </a:ext>
            </a:extLst>
          </p:cNvPr>
          <p:cNvCxnSpPr>
            <a:cxnSpLocks/>
          </p:cNvCxnSpPr>
          <p:nvPr userDrawn="1"/>
        </p:nvCxnSpPr>
        <p:spPr>
          <a:xfrm flipH="1">
            <a:off x="8951468"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0624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2-3-4-5-6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B938-D44C-71B2-D050-9554C9AD0F7A}"/>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1E27C034-408A-8A46-CAAB-448FB8FA493F}"/>
              </a:ext>
            </a:extLst>
          </p:cNvPr>
          <p:cNvSpPr>
            <a:spLocks noGrp="1"/>
          </p:cNvSpPr>
          <p:nvPr>
            <p:ph type="body" sz="quarter" idx="10" hasCustomPrompt="1"/>
          </p:nvPr>
        </p:nvSpPr>
        <p:spPr>
          <a:xfrm>
            <a:off x="457200" y="1849439"/>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1</a:t>
            </a:r>
          </a:p>
        </p:txBody>
      </p:sp>
      <p:cxnSp>
        <p:nvCxnSpPr>
          <p:cNvPr id="9" name="Straight Connector 8">
            <a:extLst>
              <a:ext uri="{FF2B5EF4-FFF2-40B4-BE49-F238E27FC236}">
                <a16:creationId xmlns:a16="http://schemas.microsoft.com/office/drawing/2014/main" id="{BE40F50E-10A9-7CE3-417A-FA24FF99BDE9}"/>
              </a:ext>
              <a:ext uri="{C183D7F6-B498-43B3-948B-1728B52AA6E4}">
                <adec:decorative xmlns:adec="http://schemas.microsoft.com/office/drawing/2017/decorative" val="1"/>
              </a:ext>
            </a:extLst>
          </p:cNvPr>
          <p:cNvCxnSpPr>
            <a:cxnSpLocks/>
          </p:cNvCxnSpPr>
          <p:nvPr userDrawn="1"/>
        </p:nvCxnSpPr>
        <p:spPr>
          <a:xfrm flipH="1">
            <a:off x="457200" y="2709498"/>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A196731-E480-DB21-3A34-43F86E68CDEE}"/>
              </a:ext>
            </a:extLst>
          </p:cNvPr>
          <p:cNvSpPr>
            <a:spLocks noGrp="1"/>
          </p:cNvSpPr>
          <p:nvPr>
            <p:ph type="body" sz="quarter" idx="11"/>
          </p:nvPr>
        </p:nvSpPr>
        <p:spPr>
          <a:xfrm>
            <a:off x="457199" y="2765287"/>
            <a:ext cx="3703320" cy="1315287"/>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Text Placeholder 6">
            <a:extLst>
              <a:ext uri="{FF2B5EF4-FFF2-40B4-BE49-F238E27FC236}">
                <a16:creationId xmlns:a16="http://schemas.microsoft.com/office/drawing/2014/main" id="{C5B7B613-A9F0-B862-2BDC-3AA474CAFCD7}"/>
              </a:ext>
            </a:extLst>
          </p:cNvPr>
          <p:cNvSpPr>
            <a:spLocks noGrp="1"/>
          </p:cNvSpPr>
          <p:nvPr>
            <p:ph type="body" sz="quarter" idx="12" hasCustomPrompt="1"/>
          </p:nvPr>
        </p:nvSpPr>
        <p:spPr>
          <a:xfrm>
            <a:off x="4235830" y="1849439"/>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2</a:t>
            </a:r>
          </a:p>
        </p:txBody>
      </p:sp>
      <p:cxnSp>
        <p:nvCxnSpPr>
          <p:cNvPr id="15" name="Straight Connector 14">
            <a:extLst>
              <a:ext uri="{FF2B5EF4-FFF2-40B4-BE49-F238E27FC236}">
                <a16:creationId xmlns:a16="http://schemas.microsoft.com/office/drawing/2014/main" id="{78C9A16F-E95E-67EE-7767-DC8ADD640ACA}"/>
              </a:ext>
              <a:ext uri="{C183D7F6-B498-43B3-948B-1728B52AA6E4}">
                <adec:decorative xmlns:adec="http://schemas.microsoft.com/office/drawing/2017/decorative" val="1"/>
              </a:ext>
            </a:extLst>
          </p:cNvPr>
          <p:cNvCxnSpPr>
            <a:cxnSpLocks/>
          </p:cNvCxnSpPr>
          <p:nvPr userDrawn="1"/>
        </p:nvCxnSpPr>
        <p:spPr>
          <a:xfrm flipH="1">
            <a:off x="4235830" y="2709498"/>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1">
            <a:extLst>
              <a:ext uri="{FF2B5EF4-FFF2-40B4-BE49-F238E27FC236}">
                <a16:creationId xmlns:a16="http://schemas.microsoft.com/office/drawing/2014/main" id="{C2E961CB-9D43-29A8-304B-CB70F8ECDEE9}"/>
              </a:ext>
            </a:extLst>
          </p:cNvPr>
          <p:cNvSpPr>
            <a:spLocks noGrp="1"/>
          </p:cNvSpPr>
          <p:nvPr>
            <p:ph type="body" sz="quarter" idx="13"/>
          </p:nvPr>
        </p:nvSpPr>
        <p:spPr>
          <a:xfrm>
            <a:off x="4235829" y="2765287"/>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15FA84CD-8241-76A6-1F51-FF2FEC1FC2F9}"/>
              </a:ext>
            </a:extLst>
          </p:cNvPr>
          <p:cNvSpPr>
            <a:spLocks noGrp="1"/>
          </p:cNvSpPr>
          <p:nvPr>
            <p:ph type="body" sz="quarter" idx="14" hasCustomPrompt="1"/>
          </p:nvPr>
        </p:nvSpPr>
        <p:spPr>
          <a:xfrm>
            <a:off x="8014461" y="1849439"/>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3</a:t>
            </a:r>
          </a:p>
        </p:txBody>
      </p:sp>
      <p:cxnSp>
        <p:nvCxnSpPr>
          <p:cNvPr id="18" name="Straight Connector 17">
            <a:extLst>
              <a:ext uri="{FF2B5EF4-FFF2-40B4-BE49-F238E27FC236}">
                <a16:creationId xmlns:a16="http://schemas.microsoft.com/office/drawing/2014/main" id="{ACB0D88E-4825-5142-F14E-BE8B751F568C}"/>
              </a:ext>
              <a:ext uri="{C183D7F6-B498-43B3-948B-1728B52AA6E4}">
                <adec:decorative xmlns:adec="http://schemas.microsoft.com/office/drawing/2017/decorative" val="1"/>
              </a:ext>
            </a:extLst>
          </p:cNvPr>
          <p:cNvCxnSpPr>
            <a:cxnSpLocks/>
          </p:cNvCxnSpPr>
          <p:nvPr userDrawn="1"/>
        </p:nvCxnSpPr>
        <p:spPr>
          <a:xfrm flipH="1">
            <a:off x="8014461" y="2709498"/>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1">
            <a:extLst>
              <a:ext uri="{FF2B5EF4-FFF2-40B4-BE49-F238E27FC236}">
                <a16:creationId xmlns:a16="http://schemas.microsoft.com/office/drawing/2014/main" id="{3DB6AB45-AA2A-0E6C-5491-3CB5CA9B4D81}"/>
              </a:ext>
            </a:extLst>
          </p:cNvPr>
          <p:cNvSpPr>
            <a:spLocks noGrp="1"/>
          </p:cNvSpPr>
          <p:nvPr>
            <p:ph type="body" sz="quarter" idx="15"/>
          </p:nvPr>
        </p:nvSpPr>
        <p:spPr>
          <a:xfrm>
            <a:off x="8014460" y="2765287"/>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6">
            <a:extLst>
              <a:ext uri="{FF2B5EF4-FFF2-40B4-BE49-F238E27FC236}">
                <a16:creationId xmlns:a16="http://schemas.microsoft.com/office/drawing/2014/main" id="{33A67B84-1C7F-3FAC-E8B9-2091C7DE0BDA}"/>
              </a:ext>
            </a:extLst>
          </p:cNvPr>
          <p:cNvSpPr>
            <a:spLocks noGrp="1"/>
          </p:cNvSpPr>
          <p:nvPr>
            <p:ph type="body" sz="quarter" idx="18" hasCustomPrompt="1"/>
          </p:nvPr>
        </p:nvSpPr>
        <p:spPr>
          <a:xfrm>
            <a:off x="457200" y="4159740"/>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4</a:t>
            </a:r>
          </a:p>
        </p:txBody>
      </p:sp>
      <p:cxnSp>
        <p:nvCxnSpPr>
          <p:cNvPr id="4" name="Straight Connector 3">
            <a:extLst>
              <a:ext uri="{FF2B5EF4-FFF2-40B4-BE49-F238E27FC236}">
                <a16:creationId xmlns:a16="http://schemas.microsoft.com/office/drawing/2014/main" id="{23B59B45-D48E-4EA1-F69C-778B3455E293}"/>
              </a:ext>
              <a:ext uri="{C183D7F6-B498-43B3-948B-1728B52AA6E4}">
                <adec:decorative xmlns:adec="http://schemas.microsoft.com/office/drawing/2017/decorative" val="1"/>
              </a:ext>
            </a:extLst>
          </p:cNvPr>
          <p:cNvCxnSpPr>
            <a:cxnSpLocks/>
          </p:cNvCxnSpPr>
          <p:nvPr userDrawn="1"/>
        </p:nvCxnSpPr>
        <p:spPr>
          <a:xfrm flipH="1">
            <a:off x="457200" y="5019799"/>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11">
            <a:extLst>
              <a:ext uri="{FF2B5EF4-FFF2-40B4-BE49-F238E27FC236}">
                <a16:creationId xmlns:a16="http://schemas.microsoft.com/office/drawing/2014/main" id="{FDE258A8-DC7B-B3B7-BB71-1CB1E77CC541}"/>
              </a:ext>
            </a:extLst>
          </p:cNvPr>
          <p:cNvSpPr>
            <a:spLocks noGrp="1"/>
          </p:cNvSpPr>
          <p:nvPr>
            <p:ph type="body" sz="quarter" idx="19"/>
          </p:nvPr>
        </p:nvSpPr>
        <p:spPr>
          <a:xfrm>
            <a:off x="457199" y="5075681"/>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6" name="Text Placeholder 6">
            <a:extLst>
              <a:ext uri="{FF2B5EF4-FFF2-40B4-BE49-F238E27FC236}">
                <a16:creationId xmlns:a16="http://schemas.microsoft.com/office/drawing/2014/main" id="{4EF50A89-D46E-9127-0543-59843B892CCE}"/>
              </a:ext>
            </a:extLst>
          </p:cNvPr>
          <p:cNvSpPr>
            <a:spLocks noGrp="1"/>
          </p:cNvSpPr>
          <p:nvPr>
            <p:ph type="body" sz="quarter" idx="20" hasCustomPrompt="1"/>
          </p:nvPr>
        </p:nvSpPr>
        <p:spPr>
          <a:xfrm>
            <a:off x="4235830" y="4159740"/>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5</a:t>
            </a:r>
          </a:p>
        </p:txBody>
      </p:sp>
      <p:cxnSp>
        <p:nvCxnSpPr>
          <p:cNvPr id="8" name="Straight Connector 7">
            <a:extLst>
              <a:ext uri="{FF2B5EF4-FFF2-40B4-BE49-F238E27FC236}">
                <a16:creationId xmlns:a16="http://schemas.microsoft.com/office/drawing/2014/main" id="{5FE6E1C1-CA72-988D-2EA0-3B96D298BBC4}"/>
              </a:ext>
              <a:ext uri="{C183D7F6-B498-43B3-948B-1728B52AA6E4}">
                <adec:decorative xmlns:adec="http://schemas.microsoft.com/office/drawing/2017/decorative" val="1"/>
              </a:ext>
            </a:extLst>
          </p:cNvPr>
          <p:cNvCxnSpPr>
            <a:cxnSpLocks/>
          </p:cNvCxnSpPr>
          <p:nvPr userDrawn="1"/>
        </p:nvCxnSpPr>
        <p:spPr>
          <a:xfrm flipH="1">
            <a:off x="4235830" y="5019799"/>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11">
            <a:extLst>
              <a:ext uri="{FF2B5EF4-FFF2-40B4-BE49-F238E27FC236}">
                <a16:creationId xmlns:a16="http://schemas.microsoft.com/office/drawing/2014/main" id="{4750B0C4-254C-9665-756D-C6494072EFC7}"/>
              </a:ext>
            </a:extLst>
          </p:cNvPr>
          <p:cNvSpPr>
            <a:spLocks noGrp="1"/>
          </p:cNvSpPr>
          <p:nvPr>
            <p:ph type="body" sz="quarter" idx="21"/>
          </p:nvPr>
        </p:nvSpPr>
        <p:spPr>
          <a:xfrm>
            <a:off x="4235829" y="5075681"/>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E5A1B220-288A-5CC4-9263-30DCA9F79B0B}"/>
              </a:ext>
            </a:extLst>
          </p:cNvPr>
          <p:cNvSpPr>
            <a:spLocks noGrp="1"/>
          </p:cNvSpPr>
          <p:nvPr>
            <p:ph type="body" sz="quarter" idx="22" hasCustomPrompt="1"/>
          </p:nvPr>
        </p:nvSpPr>
        <p:spPr>
          <a:xfrm>
            <a:off x="8014461" y="4159740"/>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6</a:t>
            </a:r>
          </a:p>
        </p:txBody>
      </p:sp>
      <p:cxnSp>
        <p:nvCxnSpPr>
          <p:cNvPr id="13" name="Straight Connector 12">
            <a:extLst>
              <a:ext uri="{FF2B5EF4-FFF2-40B4-BE49-F238E27FC236}">
                <a16:creationId xmlns:a16="http://schemas.microsoft.com/office/drawing/2014/main" id="{5BDA1188-8A19-0A25-3285-D2ED86464113}"/>
              </a:ext>
              <a:ext uri="{C183D7F6-B498-43B3-948B-1728B52AA6E4}">
                <adec:decorative xmlns:adec="http://schemas.microsoft.com/office/drawing/2017/decorative" val="1"/>
              </a:ext>
            </a:extLst>
          </p:cNvPr>
          <p:cNvCxnSpPr>
            <a:cxnSpLocks/>
          </p:cNvCxnSpPr>
          <p:nvPr userDrawn="1"/>
        </p:nvCxnSpPr>
        <p:spPr>
          <a:xfrm flipH="1">
            <a:off x="8014461" y="5019799"/>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11">
            <a:extLst>
              <a:ext uri="{FF2B5EF4-FFF2-40B4-BE49-F238E27FC236}">
                <a16:creationId xmlns:a16="http://schemas.microsoft.com/office/drawing/2014/main" id="{2FB0A2F2-8DFD-0588-EEA4-A739EF3725AA}"/>
              </a:ext>
            </a:extLst>
          </p:cNvPr>
          <p:cNvSpPr>
            <a:spLocks noGrp="1"/>
          </p:cNvSpPr>
          <p:nvPr>
            <p:ph type="body" sz="quarter" idx="23"/>
          </p:nvPr>
        </p:nvSpPr>
        <p:spPr>
          <a:xfrm>
            <a:off x="8014460" y="5075681"/>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0337086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creenshot Widescreen 16:9">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06530C-5D80-F52B-0C40-035BC623AE00}"/>
              </a:ext>
              <a:ext uri="{C183D7F6-B498-43B3-948B-1728B52AA6E4}">
                <adec:decorative xmlns:adec="http://schemas.microsoft.com/office/drawing/2017/decorative" val="1"/>
              </a:ext>
            </a:extLst>
          </p:cNvPr>
          <p:cNvSpPr/>
          <p:nvPr userDrawn="1"/>
        </p:nvSpPr>
        <p:spPr>
          <a:xfrm>
            <a:off x="4901225" y="1107216"/>
            <a:ext cx="7622080" cy="4434844"/>
          </a:xfrm>
          <a:prstGeom prst="roundRect">
            <a:avLst>
              <a:gd name="adj" fmla="val 1691"/>
            </a:avLst>
          </a:prstGeom>
          <a:solidFill>
            <a:schemeClr val="accent6"/>
          </a:solidFill>
          <a:ln>
            <a:noFill/>
          </a:ln>
          <a:effectLst>
            <a:outerShdw blurRad="190500" dist="50800" dir="738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15" name="Rectangle 14">
            <a:extLst>
              <a:ext uri="{FF2B5EF4-FFF2-40B4-BE49-F238E27FC236}">
                <a16:creationId xmlns:a16="http://schemas.microsoft.com/office/drawing/2014/main" id="{88795664-4AC6-FF8D-8805-DDE9C1B26218}"/>
              </a:ext>
              <a:ext uri="{C183D7F6-B498-43B3-948B-1728B52AA6E4}">
                <adec:decorative xmlns:adec="http://schemas.microsoft.com/office/drawing/2017/decorative" val="1"/>
              </a:ext>
            </a:extLst>
          </p:cNvPr>
          <p:cNvSpPr/>
          <p:nvPr userDrawn="1"/>
        </p:nvSpPr>
        <p:spPr>
          <a:xfrm>
            <a:off x="5054665" y="1267239"/>
            <a:ext cx="7315200" cy="4114800"/>
          </a:xfrm>
          <a:prstGeom prst="rect">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82880" rtlCol="0" anchor="t">
            <a:noAutofit/>
          </a:bodyPr>
          <a:lstStyle/>
          <a:p>
            <a:pPr lvl="0"/>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Picture Placeholder 7">
            <a:extLst>
              <a:ext uri="{FF2B5EF4-FFF2-40B4-BE49-F238E27FC236}">
                <a16:creationId xmlns:a16="http://schemas.microsoft.com/office/drawing/2014/main" id="{F12340B3-7739-A255-82EB-4F41DFD95383}"/>
              </a:ext>
            </a:extLst>
          </p:cNvPr>
          <p:cNvSpPr>
            <a:spLocks noGrp="1"/>
          </p:cNvSpPr>
          <p:nvPr>
            <p:ph type="pic" sz="quarter" idx="10"/>
          </p:nvPr>
        </p:nvSpPr>
        <p:spPr>
          <a:xfrm>
            <a:off x="5054665" y="1267238"/>
            <a:ext cx="7315200" cy="4114800"/>
          </a:xfrm>
        </p:spPr>
        <p:txBody>
          <a:bodyPr anchor="ctr"/>
          <a:lstStyle>
            <a:lvl1pPr marL="0" indent="0" algn="ctr">
              <a:buFontTx/>
              <a:buNone/>
              <a:defRPr/>
            </a:lvl1pPr>
          </a:lstStyle>
          <a:p>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019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creenshot 4:3">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06530C-5D80-F52B-0C40-035BC623AE00}"/>
              </a:ext>
              <a:ext uri="{C183D7F6-B498-43B3-948B-1728B52AA6E4}">
                <adec:decorative xmlns:adec="http://schemas.microsoft.com/office/drawing/2017/decorative" val="1"/>
              </a:ext>
            </a:extLst>
          </p:cNvPr>
          <p:cNvSpPr/>
          <p:nvPr userDrawn="1"/>
        </p:nvSpPr>
        <p:spPr>
          <a:xfrm>
            <a:off x="5946925" y="1107216"/>
            <a:ext cx="5775175" cy="4434844"/>
          </a:xfrm>
          <a:prstGeom prst="roundRect">
            <a:avLst>
              <a:gd name="adj" fmla="val 1691"/>
            </a:avLst>
          </a:prstGeom>
          <a:solidFill>
            <a:schemeClr val="accent6"/>
          </a:solidFill>
          <a:ln>
            <a:noFill/>
          </a:ln>
          <a:effectLst>
            <a:outerShdw blurRad="190500" dist="50800" dir="738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15" name="Rectangle 14">
            <a:extLst>
              <a:ext uri="{FF2B5EF4-FFF2-40B4-BE49-F238E27FC236}">
                <a16:creationId xmlns:a16="http://schemas.microsoft.com/office/drawing/2014/main" id="{88795664-4AC6-FF8D-8805-DDE9C1B26218}"/>
              </a:ext>
              <a:ext uri="{C183D7F6-B498-43B3-948B-1728B52AA6E4}">
                <adec:decorative xmlns:adec="http://schemas.microsoft.com/office/drawing/2017/decorative" val="1"/>
              </a:ext>
            </a:extLst>
          </p:cNvPr>
          <p:cNvSpPr/>
          <p:nvPr userDrawn="1"/>
        </p:nvSpPr>
        <p:spPr>
          <a:xfrm>
            <a:off x="6088693" y="1268667"/>
            <a:ext cx="5479968" cy="4114800"/>
          </a:xfrm>
          <a:prstGeom prst="rect">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82880" rtlCol="0" anchor="t">
            <a:noAutofit/>
          </a:bodyPr>
          <a:lstStyle/>
          <a:p>
            <a:pPr lvl="0"/>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Picture Placeholder 7">
            <a:extLst>
              <a:ext uri="{FF2B5EF4-FFF2-40B4-BE49-F238E27FC236}">
                <a16:creationId xmlns:a16="http://schemas.microsoft.com/office/drawing/2014/main" id="{F12340B3-7739-A255-82EB-4F41DFD95383}"/>
              </a:ext>
            </a:extLst>
          </p:cNvPr>
          <p:cNvSpPr>
            <a:spLocks noGrp="1"/>
          </p:cNvSpPr>
          <p:nvPr>
            <p:ph type="pic" sz="quarter" idx="10"/>
          </p:nvPr>
        </p:nvSpPr>
        <p:spPr>
          <a:xfrm>
            <a:off x="6088694" y="1267238"/>
            <a:ext cx="5479967" cy="4109975"/>
          </a:xfrm>
        </p:spPr>
        <p:txBody>
          <a:bodyPr anchor="ctr"/>
          <a:lstStyle>
            <a:lvl1pPr marL="0" indent="0" algn="ctr">
              <a:buFontTx/>
              <a:buNone/>
              <a:defRPr/>
            </a:lvl1pPr>
          </a:lstStyle>
          <a:p>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8951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creenshot Tablet Portrait 3:4">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06530C-5D80-F52B-0C40-035BC623AE00}"/>
              </a:ext>
              <a:ext uri="{C183D7F6-B498-43B3-948B-1728B52AA6E4}">
                <adec:decorative xmlns:adec="http://schemas.microsoft.com/office/drawing/2017/decorative" val="1"/>
              </a:ext>
            </a:extLst>
          </p:cNvPr>
          <p:cNvSpPr/>
          <p:nvPr userDrawn="1"/>
        </p:nvSpPr>
        <p:spPr>
          <a:xfrm rot="5400000">
            <a:off x="6549436" y="1211578"/>
            <a:ext cx="5775175" cy="4434844"/>
          </a:xfrm>
          <a:prstGeom prst="roundRect">
            <a:avLst>
              <a:gd name="adj" fmla="val 1691"/>
            </a:avLst>
          </a:prstGeom>
          <a:solidFill>
            <a:schemeClr val="accent6"/>
          </a:solidFill>
          <a:ln>
            <a:noFill/>
          </a:ln>
          <a:effectLst>
            <a:outerShdw blurRad="190500" dist="50800" dir="738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15" name="Rectangle 14">
            <a:extLst>
              <a:ext uri="{FF2B5EF4-FFF2-40B4-BE49-F238E27FC236}">
                <a16:creationId xmlns:a16="http://schemas.microsoft.com/office/drawing/2014/main" id="{88795664-4AC6-FF8D-8805-DDE9C1B26218}"/>
              </a:ext>
              <a:ext uri="{C183D7F6-B498-43B3-948B-1728B52AA6E4}">
                <adec:decorative xmlns:adec="http://schemas.microsoft.com/office/drawing/2017/decorative" val="1"/>
              </a:ext>
            </a:extLst>
          </p:cNvPr>
          <p:cNvSpPr/>
          <p:nvPr userDrawn="1"/>
        </p:nvSpPr>
        <p:spPr>
          <a:xfrm>
            <a:off x="7379623" y="690372"/>
            <a:ext cx="4114800" cy="5477256"/>
          </a:xfrm>
          <a:prstGeom prst="rect">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82880" rtlCol="0" anchor="t">
            <a:noAutofit/>
          </a:bodyPr>
          <a:lstStyle/>
          <a:p>
            <a:pPr lvl="0"/>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Picture Placeholder 7">
            <a:extLst>
              <a:ext uri="{FF2B5EF4-FFF2-40B4-BE49-F238E27FC236}">
                <a16:creationId xmlns:a16="http://schemas.microsoft.com/office/drawing/2014/main" id="{F12340B3-7739-A255-82EB-4F41DFD95383}"/>
              </a:ext>
            </a:extLst>
          </p:cNvPr>
          <p:cNvSpPr>
            <a:spLocks noGrp="1"/>
          </p:cNvSpPr>
          <p:nvPr>
            <p:ph type="pic" sz="quarter" idx="10"/>
          </p:nvPr>
        </p:nvSpPr>
        <p:spPr>
          <a:xfrm>
            <a:off x="7379623" y="690372"/>
            <a:ext cx="4114800" cy="5477256"/>
          </a:xfrm>
        </p:spPr>
        <p:txBody>
          <a:bodyPr anchor="ctr"/>
          <a:lstStyle>
            <a:lvl1pPr marL="0" indent="0" algn="ctr">
              <a:buFontTx/>
              <a:buNone/>
              <a:defRPr/>
            </a:lvl1pPr>
          </a:lstStyle>
          <a:p>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4026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Phone Device">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4C5FD07-0326-2FFF-8275-1E5C0B243CC5}"/>
              </a:ext>
              <a:ext uri="{C183D7F6-B498-43B3-948B-1728B52AA6E4}">
                <adec:decorative xmlns:adec="http://schemas.microsoft.com/office/drawing/2017/decorative" val="1"/>
              </a:ext>
            </a:extLst>
          </p:cNvPr>
          <p:cNvSpPr/>
          <p:nvPr userDrawn="1"/>
        </p:nvSpPr>
        <p:spPr>
          <a:xfrm>
            <a:off x="7855887" y="1272210"/>
            <a:ext cx="2321781" cy="5041126"/>
          </a:xfrm>
          <a:prstGeom prst="roundRect">
            <a:avLst>
              <a:gd name="adj" fmla="val 11188"/>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Picture Placeholder 14">
            <a:extLst>
              <a:ext uri="{FF2B5EF4-FFF2-40B4-BE49-F238E27FC236}">
                <a16:creationId xmlns:a16="http://schemas.microsoft.com/office/drawing/2014/main" id="{5E24F30C-E843-359F-4CA9-E2AB5DB538BD}"/>
              </a:ext>
            </a:extLst>
          </p:cNvPr>
          <p:cNvSpPr>
            <a:spLocks noGrp="1"/>
          </p:cNvSpPr>
          <p:nvPr>
            <p:ph type="pic" sz="quarter" idx="10"/>
          </p:nvPr>
        </p:nvSpPr>
        <p:spPr>
          <a:xfrm>
            <a:off x="7899364" y="1299631"/>
            <a:ext cx="2267712" cy="4937760"/>
          </a:xfrm>
          <a:custGeom>
            <a:avLst/>
            <a:gdLst>
              <a:gd name="connsiteX0" fmla="*/ 234277 w 2267712"/>
              <a:gd name="connsiteY0" fmla="*/ 0 h 4937760"/>
              <a:gd name="connsiteX1" fmla="*/ 503803 w 2267712"/>
              <a:gd name="connsiteY1" fmla="*/ 0 h 4937760"/>
              <a:gd name="connsiteX2" fmla="*/ 503803 w 2267712"/>
              <a:gd name="connsiteY2" fmla="*/ 29632 h 4937760"/>
              <a:gd name="connsiteX3" fmla="*/ 660440 w 2267712"/>
              <a:gd name="connsiteY3" fmla="*/ 186269 h 4937760"/>
              <a:gd name="connsiteX4" fmla="*/ 1604466 w 2267712"/>
              <a:gd name="connsiteY4" fmla="*/ 186269 h 4937760"/>
              <a:gd name="connsiteX5" fmla="*/ 1761103 w 2267712"/>
              <a:gd name="connsiteY5" fmla="*/ 29632 h 4937760"/>
              <a:gd name="connsiteX6" fmla="*/ 1761103 w 2267712"/>
              <a:gd name="connsiteY6" fmla="*/ 0 h 4937760"/>
              <a:gd name="connsiteX7" fmla="*/ 2033435 w 2267712"/>
              <a:gd name="connsiteY7" fmla="*/ 0 h 4937760"/>
              <a:gd name="connsiteX8" fmla="*/ 2267712 w 2267712"/>
              <a:gd name="connsiteY8" fmla="*/ 234277 h 4937760"/>
              <a:gd name="connsiteX9" fmla="*/ 2267712 w 2267712"/>
              <a:gd name="connsiteY9" fmla="*/ 4703483 h 4937760"/>
              <a:gd name="connsiteX10" fmla="*/ 2033435 w 2267712"/>
              <a:gd name="connsiteY10" fmla="*/ 4937760 h 4937760"/>
              <a:gd name="connsiteX11" fmla="*/ 234277 w 2267712"/>
              <a:gd name="connsiteY11" fmla="*/ 4937760 h 4937760"/>
              <a:gd name="connsiteX12" fmla="*/ 0 w 2267712"/>
              <a:gd name="connsiteY12" fmla="*/ 4703483 h 4937760"/>
              <a:gd name="connsiteX13" fmla="*/ 0 w 2267712"/>
              <a:gd name="connsiteY13" fmla="*/ 234277 h 4937760"/>
              <a:gd name="connsiteX14" fmla="*/ 234277 w 2267712"/>
              <a:gd name="connsiteY14" fmla="*/ 0 h 49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7712" h="4937760">
                <a:moveTo>
                  <a:pt x="234277" y="0"/>
                </a:moveTo>
                <a:lnTo>
                  <a:pt x="503803" y="0"/>
                </a:lnTo>
                <a:lnTo>
                  <a:pt x="503803" y="29632"/>
                </a:lnTo>
                <a:cubicBezTo>
                  <a:pt x="503803" y="116140"/>
                  <a:pt x="573932" y="186269"/>
                  <a:pt x="660440" y="186269"/>
                </a:cubicBezTo>
                <a:lnTo>
                  <a:pt x="1604466" y="186269"/>
                </a:lnTo>
                <a:cubicBezTo>
                  <a:pt x="1690974" y="186269"/>
                  <a:pt x="1761103" y="116140"/>
                  <a:pt x="1761103" y="29632"/>
                </a:cubicBezTo>
                <a:lnTo>
                  <a:pt x="1761103" y="0"/>
                </a:lnTo>
                <a:lnTo>
                  <a:pt x="2033435" y="0"/>
                </a:lnTo>
                <a:cubicBezTo>
                  <a:pt x="2162823" y="0"/>
                  <a:pt x="2267712" y="104889"/>
                  <a:pt x="2267712" y="234277"/>
                </a:cubicBezTo>
                <a:lnTo>
                  <a:pt x="2267712" y="4703483"/>
                </a:lnTo>
                <a:cubicBezTo>
                  <a:pt x="2267712" y="4832871"/>
                  <a:pt x="2162823" y="4937760"/>
                  <a:pt x="2033435" y="4937760"/>
                </a:cubicBezTo>
                <a:lnTo>
                  <a:pt x="234277" y="4937760"/>
                </a:lnTo>
                <a:cubicBezTo>
                  <a:pt x="104889" y="4937760"/>
                  <a:pt x="0" y="4832871"/>
                  <a:pt x="0" y="4703483"/>
                </a:cubicBezTo>
                <a:lnTo>
                  <a:pt x="0" y="234277"/>
                </a:lnTo>
                <a:cubicBezTo>
                  <a:pt x="0" y="104889"/>
                  <a:pt x="104889" y="0"/>
                  <a:pt x="234277" y="0"/>
                </a:cubicBezTo>
                <a:close/>
              </a:path>
            </a:pathLst>
          </a:custGeom>
          <a:ln>
            <a:noFill/>
          </a:ln>
        </p:spPr>
        <p:txBody>
          <a:bodyPr wrap="square" anchor="ctr">
            <a:noAutofit/>
          </a:bodyPr>
          <a:lstStyle>
            <a:lvl1pPr marL="0" indent="0" algn="ctr">
              <a:buFontTx/>
              <a:buNone/>
              <a:defRPr/>
            </a:lvl1pPr>
          </a:lstStyle>
          <a:p>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34C9CC9-8D20-FA7A-A069-51C04FE758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499" y="1123118"/>
            <a:ext cx="5631865" cy="5283641"/>
          </a:xfrm>
          <a:prstGeom prst="rect">
            <a:avLst/>
          </a:prstGeom>
        </p:spPr>
      </p:pic>
    </p:spTree>
    <p:extLst>
      <p:ext uri="{BB962C8B-B14F-4D97-AF65-F5344CB8AC3E}">
        <p14:creationId xmlns:p14="http://schemas.microsoft.com/office/powerpoint/2010/main" val="4506163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EAF5-E9BC-3112-0393-131F3D28E21A}"/>
              </a:ext>
            </a:extLst>
          </p:cNvPr>
          <p:cNvSpPr>
            <a:spLocks noGrp="1"/>
          </p:cNvSpPr>
          <p:nvPr>
            <p:ph type="title"/>
          </p:nvPr>
        </p:nvSpPr>
        <p:spPr>
          <a:xfrm>
            <a:off x="457200" y="457200"/>
            <a:ext cx="11264900" cy="1170432"/>
          </a:xfrm>
        </p:spPr>
        <p:txBody>
          <a:bodyPr anchor="t"/>
          <a:lstStyle>
            <a:lvl1pPr>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B72248C5-4B87-BE6B-91D4-DB343CD7E5CA}"/>
              </a:ext>
            </a:extLst>
          </p:cNvPr>
          <p:cNvSpPr>
            <a:spLocks noGrp="1"/>
          </p:cNvSpPr>
          <p:nvPr>
            <p:ph type="body" sz="half" idx="2"/>
          </p:nvPr>
        </p:nvSpPr>
        <p:spPr>
          <a:xfrm>
            <a:off x="457200" y="1860308"/>
            <a:ext cx="5283200" cy="454049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3170CD8B-872C-5A36-0921-C966535934CF}"/>
              </a:ext>
            </a:extLst>
          </p:cNvPr>
          <p:cNvSpPr>
            <a:spLocks noGrp="1" noChangeAspect="1"/>
          </p:cNvSpPr>
          <p:nvPr>
            <p:ph idx="1"/>
          </p:nvPr>
        </p:nvSpPr>
        <p:spPr>
          <a:xfrm>
            <a:off x="7150100" y="1849438"/>
            <a:ext cx="4572000" cy="4572000"/>
          </a:xfrm>
          <a:ln>
            <a:noFill/>
          </a:ln>
        </p:spPr>
        <p:txBody>
          <a:bodyPr/>
          <a:lstStyle>
            <a:lvl1pPr marL="0" indent="0">
              <a:buNone/>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endParaRPr lang="en-US" dirty="0"/>
          </a:p>
        </p:txBody>
      </p:sp>
      <p:sp>
        <p:nvSpPr>
          <p:cNvPr id="7" name="Rectangle 6">
            <a:extLst>
              <a:ext uri="{FF2B5EF4-FFF2-40B4-BE49-F238E27FC236}">
                <a16:creationId xmlns:a16="http://schemas.microsoft.com/office/drawing/2014/main" id="{B5857E8B-38C4-1D66-8396-E9148F74F617}"/>
              </a:ext>
              <a:ext uri="{C183D7F6-B498-43B3-948B-1728B52AA6E4}">
                <adec:decorative xmlns:adec="http://schemas.microsoft.com/office/drawing/2017/decorative" val="1"/>
              </a:ext>
            </a:extLst>
          </p:cNvPr>
          <p:cNvSpPr/>
          <p:nvPr userDrawn="1"/>
        </p:nvSpPr>
        <p:spPr>
          <a:xfrm>
            <a:off x="7058660" y="1849438"/>
            <a:ext cx="91440" cy="4572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noAutofit/>
          </a:bodyPr>
          <a:lstStyle/>
          <a:p>
            <a:pPr algn="l"/>
            <a:endParaRPr lang="en-US" dirty="0" err="1"/>
          </a:p>
        </p:txBody>
      </p:sp>
    </p:spTree>
    <p:extLst>
      <p:ext uri="{BB962C8B-B14F-4D97-AF65-F5344CB8AC3E}">
        <p14:creationId xmlns:p14="http://schemas.microsoft.com/office/powerpoint/2010/main" val="34902118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1BE3-F5C1-2606-1A62-9AD7412E235B}"/>
              </a:ext>
            </a:extLst>
          </p:cNvPr>
          <p:cNvSpPr>
            <a:spLocks noGrp="1"/>
          </p:cNvSpPr>
          <p:nvPr>
            <p:ph type="title"/>
          </p:nvPr>
        </p:nvSpPr>
        <p:spPr>
          <a:xfrm>
            <a:off x="457200" y="457200"/>
            <a:ext cx="5295900" cy="1170432"/>
          </a:xfrm>
        </p:spPr>
        <p:txBody>
          <a:bodyPr anchor="t"/>
          <a:lstStyle>
            <a:lvl1pPr>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6F0551A3-70C9-B8CF-2B21-7D59C81319C6}"/>
              </a:ext>
            </a:extLst>
          </p:cNvPr>
          <p:cNvSpPr>
            <a:spLocks noGrp="1"/>
          </p:cNvSpPr>
          <p:nvPr>
            <p:ph type="body" sz="half" idx="2"/>
          </p:nvPr>
        </p:nvSpPr>
        <p:spPr>
          <a:xfrm>
            <a:off x="457200" y="1860309"/>
            <a:ext cx="5295900" cy="454049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0CE93862-024F-A572-8F2F-4C1FA21FBB16}"/>
              </a:ext>
            </a:extLst>
          </p:cNvPr>
          <p:cNvSpPr>
            <a:spLocks noGrp="1"/>
          </p:cNvSpPr>
          <p:nvPr>
            <p:ph type="pic" idx="1"/>
          </p:nvPr>
        </p:nvSpPr>
        <p:spPr>
          <a:xfrm>
            <a:off x="6096000" y="457200"/>
            <a:ext cx="5626100" cy="5943601"/>
          </a:xfrm>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2251113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Left Conten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63B8-8D8F-250A-1B97-F70C41AD9630}"/>
              </a:ext>
            </a:extLst>
          </p:cNvPr>
          <p:cNvSpPr>
            <a:spLocks noGrp="1"/>
          </p:cNvSpPr>
          <p:nvPr>
            <p:ph type="title"/>
          </p:nvPr>
        </p:nvSpPr>
        <p:spPr>
          <a:xfrm>
            <a:off x="457200" y="457201"/>
            <a:ext cx="5295900" cy="1169580"/>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8F43E187-7043-9C26-01D8-3B171795F405}"/>
              </a:ext>
            </a:extLst>
          </p:cNvPr>
          <p:cNvSpPr>
            <a:spLocks noGrp="1"/>
          </p:cNvSpPr>
          <p:nvPr>
            <p:ph type="body" sz="quarter" idx="10"/>
          </p:nvPr>
        </p:nvSpPr>
        <p:spPr>
          <a:xfrm>
            <a:off x="457200" y="1849438"/>
            <a:ext cx="5295899" cy="4551362"/>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500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C6EB-15EF-CB1C-EB13-FEB442A57A0E}"/>
              </a:ext>
            </a:extLst>
          </p:cNvPr>
          <p:cNvSpPr>
            <a:spLocks noGrp="1"/>
          </p:cNvSpPr>
          <p:nvPr>
            <p:ph type="title"/>
          </p:nvPr>
        </p:nvSpPr>
        <p:spPr>
          <a:xfrm>
            <a:off x="457200" y="457200"/>
            <a:ext cx="11264900" cy="607391"/>
          </a:xfrm>
        </p:spPr>
        <p:txBody>
          <a:bodyPr anchor="b"/>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19A5B5E-AB71-9F34-B166-0EC8EA1268D3}"/>
              </a:ext>
            </a:extLst>
          </p:cNvPr>
          <p:cNvSpPr>
            <a:spLocks noGrp="1"/>
          </p:cNvSpPr>
          <p:nvPr>
            <p:ph sz="quarter" idx="10"/>
          </p:nvPr>
        </p:nvSpPr>
        <p:spPr>
          <a:xfrm>
            <a:off x="457200" y="1849438"/>
            <a:ext cx="11264900" cy="4551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429FC4E1-06B0-C23C-18DE-9CCE770BBC56}"/>
              </a:ext>
            </a:extLst>
          </p:cNvPr>
          <p:cNvSpPr>
            <a:spLocks noGrp="1"/>
          </p:cNvSpPr>
          <p:nvPr>
            <p:ph type="body" sz="quarter" idx="11"/>
          </p:nvPr>
        </p:nvSpPr>
        <p:spPr>
          <a:xfrm>
            <a:off x="457200" y="1057940"/>
            <a:ext cx="11277600" cy="579437"/>
          </a:xfrm>
        </p:spPr>
        <p:txBody>
          <a:bodyPr/>
          <a:lstStyle>
            <a:lvl1pPr marL="0" indent="0">
              <a:buFontTx/>
              <a:buNone/>
              <a:defRPr b="0">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1061650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hart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63B8-8D8F-250A-1B97-F70C41AD9630}"/>
              </a:ext>
            </a:extLst>
          </p:cNvPr>
          <p:cNvSpPr>
            <a:spLocks noGrp="1"/>
          </p:cNvSpPr>
          <p:nvPr>
            <p:ph type="title"/>
          </p:nvPr>
        </p:nvSpPr>
        <p:spPr>
          <a:xfrm>
            <a:off x="457200" y="457201"/>
            <a:ext cx="11264900" cy="1169580"/>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8F43E187-7043-9C26-01D8-3B171795F405}"/>
              </a:ext>
            </a:extLst>
          </p:cNvPr>
          <p:cNvSpPr>
            <a:spLocks noGrp="1"/>
          </p:cNvSpPr>
          <p:nvPr>
            <p:ph type="body" sz="quarter" idx="10"/>
          </p:nvPr>
        </p:nvSpPr>
        <p:spPr>
          <a:xfrm>
            <a:off x="457201" y="1849438"/>
            <a:ext cx="3758184" cy="4551362"/>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2D49321D-ED1E-4F8E-BF70-E624D112ED6D}"/>
              </a:ext>
            </a:extLst>
          </p:cNvPr>
          <p:cNvSpPr>
            <a:spLocks noGrp="1"/>
          </p:cNvSpPr>
          <p:nvPr>
            <p:ph type="body" sz="quarter" idx="12"/>
          </p:nvPr>
        </p:nvSpPr>
        <p:spPr>
          <a:xfrm>
            <a:off x="4864099" y="1849439"/>
            <a:ext cx="6870699" cy="681036"/>
          </a:xfrm>
        </p:spPr>
        <p:txBody>
          <a:bodyPr lIns="91440"/>
          <a:lstStyle>
            <a:lvl1pPr marL="0" indent="0">
              <a:buFontTx/>
              <a:buNone/>
              <a:defRPr sz="2000">
                <a:solidFill>
                  <a:schemeClr val="tx2"/>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Click to edit Master text styles</a:t>
            </a:r>
          </a:p>
        </p:txBody>
      </p:sp>
      <p:sp>
        <p:nvSpPr>
          <p:cNvPr id="5" name="Content Placeholder 4">
            <a:extLst>
              <a:ext uri="{FF2B5EF4-FFF2-40B4-BE49-F238E27FC236}">
                <a16:creationId xmlns:a16="http://schemas.microsoft.com/office/drawing/2014/main" id="{4D3E8ABA-48CE-6047-DE66-0C8613EC862F}"/>
              </a:ext>
            </a:extLst>
          </p:cNvPr>
          <p:cNvSpPr>
            <a:spLocks noGrp="1"/>
          </p:cNvSpPr>
          <p:nvPr>
            <p:ph sz="quarter" idx="11" hasCustomPrompt="1"/>
          </p:nvPr>
        </p:nvSpPr>
        <p:spPr>
          <a:xfrm>
            <a:off x="4864100" y="2530474"/>
            <a:ext cx="6858000" cy="3657600"/>
          </a:xfr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Chart placeholder</a:t>
            </a:r>
          </a:p>
        </p:txBody>
      </p:sp>
      <p:sp>
        <p:nvSpPr>
          <p:cNvPr id="21" name="Text Placeholder 20">
            <a:extLst>
              <a:ext uri="{FF2B5EF4-FFF2-40B4-BE49-F238E27FC236}">
                <a16:creationId xmlns:a16="http://schemas.microsoft.com/office/drawing/2014/main" id="{17B3539D-0563-7720-72C4-15866DC0156B}"/>
              </a:ext>
            </a:extLst>
          </p:cNvPr>
          <p:cNvSpPr>
            <a:spLocks noGrp="1"/>
          </p:cNvSpPr>
          <p:nvPr>
            <p:ph type="body" sz="quarter" idx="13"/>
          </p:nvPr>
        </p:nvSpPr>
        <p:spPr>
          <a:xfrm>
            <a:off x="4864100" y="6188075"/>
            <a:ext cx="6858000" cy="212725"/>
          </a:xfrm>
        </p:spPr>
        <p:txBody>
          <a:bodyPr lIns="91440" anchor="ctr"/>
          <a:lstStyle>
            <a:lvl1pPr marL="0" indent="0" algn="l">
              <a:buFontTx/>
              <a:buNone/>
              <a:defRPr sz="1000">
                <a:solidFill>
                  <a:schemeClr val="accent6">
                    <a:lumMod val="60000"/>
                    <a:lumOff val="40000"/>
                  </a:schemeClr>
                </a:solidFill>
              </a:defRPr>
            </a:lvl1pPr>
            <a:lvl2pPr marL="457200" indent="0" algn="r">
              <a:buFontTx/>
              <a:buNone/>
              <a:defRPr sz="1000">
                <a:solidFill>
                  <a:schemeClr val="accent6"/>
                </a:solidFill>
              </a:defRPr>
            </a:lvl2pPr>
            <a:lvl3pPr marL="914400" indent="0" algn="r">
              <a:buFontTx/>
              <a:buNone/>
              <a:defRPr sz="1000">
                <a:solidFill>
                  <a:schemeClr val="accent6"/>
                </a:solidFill>
              </a:defRPr>
            </a:lvl3pPr>
            <a:lvl4pPr marL="1371600" indent="0" algn="r">
              <a:buFontTx/>
              <a:buNone/>
              <a:defRPr sz="1000">
                <a:solidFill>
                  <a:schemeClr val="accent6"/>
                </a:solidFill>
              </a:defRPr>
            </a:lvl4pPr>
            <a:lvl5pPr marL="1828800" indent="0" algn="r">
              <a:buFontTx/>
              <a:buNone/>
              <a:defRPr sz="1000">
                <a:solidFill>
                  <a:schemeClr val="accent6"/>
                </a:solidFill>
              </a:defRPr>
            </a:lvl5pPr>
          </a:lstStyle>
          <a:p>
            <a:pPr lvl="0"/>
            <a:r>
              <a:rPr lang="en-US" dirty="0"/>
              <a:t>Click to edit Master text styles</a:t>
            </a:r>
          </a:p>
        </p:txBody>
      </p:sp>
    </p:spTree>
    <p:extLst>
      <p:ext uri="{BB962C8B-B14F-4D97-AF65-F5344CB8AC3E}">
        <p14:creationId xmlns:p14="http://schemas.microsoft.com/office/powerpoint/2010/main" val="390962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USAFacts Logo Magen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F011F-1ADC-3A6D-DEE3-44B5676E449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grpSp>
        <p:nvGrpSpPr>
          <p:cNvPr id="46" name="Graphic 44" descr="USAFacts logo">
            <a:extLst>
              <a:ext uri="{FF2B5EF4-FFF2-40B4-BE49-F238E27FC236}">
                <a16:creationId xmlns:a16="http://schemas.microsoft.com/office/drawing/2014/main" id="{3825E04D-424F-A741-2CB5-122AD4217449}"/>
              </a:ext>
            </a:extLst>
          </p:cNvPr>
          <p:cNvGrpSpPr>
            <a:grpSpLocks noChangeAspect="1"/>
          </p:cNvGrpSpPr>
          <p:nvPr/>
        </p:nvGrpSpPr>
        <p:grpSpPr>
          <a:xfrm>
            <a:off x="4536948" y="2172460"/>
            <a:ext cx="3118104" cy="2693842"/>
            <a:chOff x="4405780" y="2028812"/>
            <a:chExt cx="2383555" cy="2059239"/>
          </a:xfrm>
          <a:solidFill>
            <a:srgbClr val="FFFFFF"/>
          </a:solidFill>
        </p:grpSpPr>
        <p:sp>
          <p:nvSpPr>
            <p:cNvPr id="47" name="Freeform: Shape 46">
              <a:extLst>
                <a:ext uri="{FF2B5EF4-FFF2-40B4-BE49-F238E27FC236}">
                  <a16:creationId xmlns:a16="http://schemas.microsoft.com/office/drawing/2014/main" id="{53377CAB-4249-3C19-0603-EE8D18149ADF}"/>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solidFill>
              <a:srgbClr val="FFFFFF"/>
            </a:solidFill>
            <a:ln w="258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EC4496E-4FEC-DCDD-5A1B-21444966AB54}"/>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solidFill>
              <a:srgbClr val="FFFFFF"/>
            </a:solidFill>
            <a:ln w="258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02C80EA-404C-1BAC-AA24-DF286A214D4E}"/>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solidFill>
              <a:srgbClr val="FFFFFF"/>
            </a:solidFill>
            <a:ln w="258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34BD6FC-F49E-084A-29DE-76D5D43B8931}"/>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solidFill>
              <a:srgbClr val="FFFFFF"/>
            </a:solidFill>
            <a:ln w="2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E535CB1-CC3E-543E-2524-FB09F430CDE5}"/>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solidFill>
              <a:srgbClr val="FFFFFF"/>
            </a:solidFill>
            <a:ln w="2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F34D2BF-769B-8A06-E6DB-A8E0A5F014DF}"/>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solidFill>
              <a:srgbClr val="FFFFFF"/>
            </a:solidFill>
            <a:ln w="2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0CE1B72-70E7-000F-C711-299CC1906095}"/>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solidFill>
              <a:srgbClr val="FFFFFF"/>
            </a:solidFill>
            <a:ln w="2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13BBE4C-F656-DC4B-A214-761D54DD0394}"/>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solidFill>
              <a:srgbClr val="FFFFFF"/>
            </a:solidFill>
            <a:ln w="2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AB1F61D-6217-D4B9-12AA-59C1FBE77CF4}"/>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solidFill>
              <a:srgbClr val="FFFFFF"/>
            </a:solidFill>
            <a:ln w="2588" cap="flat">
              <a:noFill/>
              <a:prstDash val="solid"/>
              <a:miter/>
            </a:ln>
          </p:spPr>
          <p:txBody>
            <a:bodyPr rtlCol="0" anchor="ctr"/>
            <a:lstStyle/>
            <a:p>
              <a:endParaRPr lang="en-US"/>
            </a:p>
          </p:txBody>
        </p:sp>
      </p:grpSp>
    </p:spTree>
    <p:extLst>
      <p:ext uri="{BB962C8B-B14F-4D97-AF65-F5344CB8AC3E}">
        <p14:creationId xmlns:p14="http://schemas.microsoft.com/office/powerpoint/2010/main" val="35106725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USAFacts Logo 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F011F-1ADC-3A6D-DEE3-44B5676E449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grpSp>
        <p:nvGrpSpPr>
          <p:cNvPr id="46" name="Graphic 44" descr="USAFacts logo">
            <a:extLst>
              <a:ext uri="{FF2B5EF4-FFF2-40B4-BE49-F238E27FC236}">
                <a16:creationId xmlns:a16="http://schemas.microsoft.com/office/drawing/2014/main" id="{3825E04D-424F-A741-2CB5-122AD4217449}"/>
              </a:ext>
            </a:extLst>
          </p:cNvPr>
          <p:cNvGrpSpPr>
            <a:grpSpLocks noChangeAspect="1"/>
          </p:cNvGrpSpPr>
          <p:nvPr/>
        </p:nvGrpSpPr>
        <p:grpSpPr>
          <a:xfrm>
            <a:off x="4536948" y="2172460"/>
            <a:ext cx="3118104" cy="2693842"/>
            <a:chOff x="4405780" y="2028812"/>
            <a:chExt cx="2383555" cy="2059239"/>
          </a:xfrm>
          <a:solidFill>
            <a:schemeClr val="bg2"/>
          </a:solidFill>
        </p:grpSpPr>
        <p:sp>
          <p:nvSpPr>
            <p:cNvPr id="47" name="Freeform: Shape 46">
              <a:extLst>
                <a:ext uri="{FF2B5EF4-FFF2-40B4-BE49-F238E27FC236}">
                  <a16:creationId xmlns:a16="http://schemas.microsoft.com/office/drawing/2014/main" id="{53377CAB-4249-3C19-0603-EE8D18149ADF}"/>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grpFill/>
            <a:ln w="258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EC4496E-4FEC-DCDD-5A1B-21444966AB54}"/>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grpFill/>
            <a:ln w="258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02C80EA-404C-1BAC-AA24-DF286A214D4E}"/>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grpFill/>
            <a:ln w="258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34BD6FC-F49E-084A-29DE-76D5D43B8931}"/>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grpFill/>
            <a:ln w="2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E535CB1-CC3E-543E-2524-FB09F430CDE5}"/>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grpFill/>
            <a:ln w="2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F34D2BF-769B-8A06-E6DB-A8E0A5F014DF}"/>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grpFill/>
            <a:ln w="2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0CE1B72-70E7-000F-C711-299CC1906095}"/>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grpFill/>
            <a:ln w="2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13BBE4C-F656-DC4B-A214-761D54DD0394}"/>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grpFill/>
            <a:ln w="2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AB1F61D-6217-D4B9-12AA-59C1FBE77CF4}"/>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grpFill/>
            <a:ln w="2588" cap="flat">
              <a:noFill/>
              <a:prstDash val="solid"/>
              <a:miter/>
            </a:ln>
          </p:spPr>
          <p:txBody>
            <a:bodyPr rtlCol="0" anchor="ctr"/>
            <a:lstStyle/>
            <a:p>
              <a:endParaRPr lang="en-US"/>
            </a:p>
          </p:txBody>
        </p:sp>
      </p:grpSp>
    </p:spTree>
    <p:extLst>
      <p:ext uri="{BB962C8B-B14F-4D97-AF65-F5344CB8AC3E}">
        <p14:creationId xmlns:p14="http://schemas.microsoft.com/office/powerpoint/2010/main" val="20165871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USAFacts Logo Cya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832605-D813-687E-8E26-A7D459EC70A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grpSp>
        <p:nvGrpSpPr>
          <p:cNvPr id="41" name="Group 40" descr="USAFacts logo">
            <a:extLst>
              <a:ext uri="{FF2B5EF4-FFF2-40B4-BE49-F238E27FC236}">
                <a16:creationId xmlns:a16="http://schemas.microsoft.com/office/drawing/2014/main" id="{73BB7CB0-4066-AEF5-42F1-E9CD195CDAF0}"/>
              </a:ext>
            </a:extLst>
          </p:cNvPr>
          <p:cNvGrpSpPr>
            <a:grpSpLocks noChangeAspect="1"/>
          </p:cNvGrpSpPr>
          <p:nvPr userDrawn="1"/>
        </p:nvGrpSpPr>
        <p:grpSpPr>
          <a:xfrm>
            <a:off x="4535918" y="2171700"/>
            <a:ext cx="3120163" cy="2514600"/>
            <a:chOff x="-1474075" y="1442293"/>
            <a:chExt cx="4520550" cy="3643199"/>
          </a:xfrm>
          <a:solidFill>
            <a:schemeClr val="bg2"/>
          </a:solidFill>
        </p:grpSpPr>
        <p:sp>
          <p:nvSpPr>
            <p:cNvPr id="22" name="Freeform: Shape 21">
              <a:extLst>
                <a:ext uri="{FF2B5EF4-FFF2-40B4-BE49-F238E27FC236}">
                  <a16:creationId xmlns:a16="http://schemas.microsoft.com/office/drawing/2014/main" id="{A867748A-FB55-7C78-7089-3F876731C032}"/>
                </a:ext>
              </a:extLst>
            </p:cNvPr>
            <p:cNvSpPr/>
            <p:nvPr/>
          </p:nvSpPr>
          <p:spPr>
            <a:xfrm>
              <a:off x="-1474075" y="1442293"/>
              <a:ext cx="4520550" cy="2959399"/>
            </a:xfrm>
            <a:custGeom>
              <a:avLst/>
              <a:gdLst>
                <a:gd name="connsiteX0" fmla="*/ 4519822 w 4520550"/>
                <a:gd name="connsiteY0" fmla="*/ 267406 h 2959399"/>
                <a:gd name="connsiteX1" fmla="*/ 4458672 w 4520550"/>
                <a:gd name="connsiteY1" fmla="*/ 192825 h 2959399"/>
                <a:gd name="connsiteX2" fmla="*/ 4393807 w 4520550"/>
                <a:gd name="connsiteY2" fmla="*/ 96984 h 2959399"/>
                <a:gd name="connsiteX3" fmla="*/ 4317683 w 4520550"/>
                <a:gd name="connsiteY3" fmla="*/ 5201 h 2959399"/>
                <a:gd name="connsiteX4" fmla="*/ 4183952 w 4520550"/>
                <a:gd name="connsiteY4" fmla="*/ 33662 h 2959399"/>
                <a:gd name="connsiteX5" fmla="*/ 4152462 w 4520550"/>
                <a:gd name="connsiteY5" fmla="*/ 122930 h 2959399"/>
                <a:gd name="connsiteX6" fmla="*/ 4050392 w 4520550"/>
                <a:gd name="connsiteY6" fmla="*/ 381991 h 2959399"/>
                <a:gd name="connsiteX7" fmla="*/ 3887572 w 4520550"/>
                <a:gd name="connsiteY7" fmla="*/ 453486 h 2959399"/>
                <a:gd name="connsiteX8" fmla="*/ 3886429 w 4520550"/>
                <a:gd name="connsiteY8" fmla="*/ 454400 h 2959399"/>
                <a:gd name="connsiteX9" fmla="*/ 3764013 w 4520550"/>
                <a:gd name="connsiteY9" fmla="*/ 648482 h 2959399"/>
                <a:gd name="connsiteX10" fmla="*/ 3724351 w 4520550"/>
                <a:gd name="connsiteY10" fmla="*/ 728434 h 2959399"/>
                <a:gd name="connsiteX11" fmla="*/ 3357963 w 4520550"/>
                <a:gd name="connsiteY11" fmla="*/ 954406 h 2959399"/>
                <a:gd name="connsiteX12" fmla="*/ 3162910 w 4520550"/>
                <a:gd name="connsiteY12" fmla="*/ 750780 h 2959399"/>
                <a:gd name="connsiteX13" fmla="*/ 3108560 w 4520550"/>
                <a:gd name="connsiteY13" fmla="*/ 677285 h 2959399"/>
                <a:gd name="connsiteX14" fmla="*/ 3104102 w 4520550"/>
                <a:gd name="connsiteY14" fmla="*/ 668884 h 2959399"/>
                <a:gd name="connsiteX15" fmla="*/ 2620156 w 4520550"/>
                <a:gd name="connsiteY15" fmla="*/ 339872 h 2959399"/>
                <a:gd name="connsiteX16" fmla="*/ 2135524 w 4520550"/>
                <a:gd name="connsiteY16" fmla="*/ 571844 h 2959399"/>
                <a:gd name="connsiteX17" fmla="*/ 1615973 w 4520550"/>
                <a:gd name="connsiteY17" fmla="*/ 341072 h 2959399"/>
                <a:gd name="connsiteX18" fmla="*/ 959491 w 4520550"/>
                <a:gd name="connsiteY18" fmla="*/ 343415 h 2959399"/>
                <a:gd name="connsiteX19" fmla="*/ 603733 w 4520550"/>
                <a:gd name="connsiteY19" fmla="*/ 318383 h 2959399"/>
                <a:gd name="connsiteX20" fmla="*/ 412337 w 4520550"/>
                <a:gd name="connsiteY20" fmla="*/ 295752 h 2959399"/>
                <a:gd name="connsiteX21" fmla="*/ 281521 w 4520550"/>
                <a:gd name="connsiteY21" fmla="*/ 318326 h 2959399"/>
                <a:gd name="connsiteX22" fmla="*/ 265119 w 4520550"/>
                <a:gd name="connsiteY22" fmla="*/ 386277 h 2959399"/>
                <a:gd name="connsiteX23" fmla="*/ 218999 w 4520550"/>
                <a:gd name="connsiteY23" fmla="*/ 432169 h 2959399"/>
                <a:gd name="connsiteX24" fmla="*/ 74181 w 4520550"/>
                <a:gd name="connsiteY24" fmla="*/ 697974 h 2959399"/>
                <a:gd name="connsiteX25" fmla="*/ 80124 w 4520550"/>
                <a:gd name="connsiteY25" fmla="*/ 720662 h 2959399"/>
                <a:gd name="connsiteX26" fmla="*/ 101384 w 4520550"/>
                <a:gd name="connsiteY26" fmla="*/ 730606 h 2959399"/>
                <a:gd name="connsiteX27" fmla="*/ 824617 w 4520550"/>
                <a:gd name="connsiteY27" fmla="*/ 925659 h 2959399"/>
                <a:gd name="connsiteX28" fmla="*/ 804843 w 4520550"/>
                <a:gd name="connsiteY28" fmla="*/ 939832 h 2959399"/>
                <a:gd name="connsiteX29" fmla="*/ 578529 w 4520550"/>
                <a:gd name="connsiteY29" fmla="*/ 1084708 h 2959399"/>
                <a:gd name="connsiteX30" fmla="*/ 34690 w 4520550"/>
                <a:gd name="connsiteY30" fmla="*/ 919316 h 2959399"/>
                <a:gd name="connsiteX31" fmla="*/ 7258 w 4520550"/>
                <a:gd name="connsiteY31" fmla="*/ 946748 h 2959399"/>
                <a:gd name="connsiteX32" fmla="*/ 34690 w 4520550"/>
                <a:gd name="connsiteY32" fmla="*/ 974179 h 2959399"/>
                <a:gd name="connsiteX33" fmla="*/ 521551 w 4520550"/>
                <a:gd name="connsiteY33" fmla="*/ 1111911 h 2959399"/>
                <a:gd name="connsiteX34" fmla="*/ 27432 w 4520550"/>
                <a:gd name="connsiteY34" fmla="*/ 1205694 h 2959399"/>
                <a:gd name="connsiteX35" fmla="*/ 0 w 4520550"/>
                <a:gd name="connsiteY35" fmla="*/ 1233126 h 2959399"/>
                <a:gd name="connsiteX36" fmla="*/ 27432 w 4520550"/>
                <a:gd name="connsiteY36" fmla="*/ 1260558 h 2959399"/>
                <a:gd name="connsiteX37" fmla="*/ 574929 w 4520550"/>
                <a:gd name="connsiteY37" fmla="*/ 1147344 h 2959399"/>
                <a:gd name="connsiteX38" fmla="*/ 812387 w 4520550"/>
                <a:gd name="connsiteY38" fmla="*/ 1365714 h 2959399"/>
                <a:gd name="connsiteX39" fmla="*/ 53207 w 4520550"/>
                <a:gd name="connsiteY39" fmla="*/ 1504017 h 2959399"/>
                <a:gd name="connsiteX40" fmla="*/ 25546 w 4520550"/>
                <a:gd name="connsiteY40" fmla="*/ 1531678 h 2959399"/>
                <a:gd name="connsiteX41" fmla="*/ 53207 w 4520550"/>
                <a:gd name="connsiteY41" fmla="*/ 1559338 h 2959399"/>
                <a:gd name="connsiteX42" fmla="*/ 851249 w 4520550"/>
                <a:gd name="connsiteY42" fmla="*/ 1410634 h 2959399"/>
                <a:gd name="connsiteX43" fmla="*/ 1015327 w 4520550"/>
                <a:gd name="connsiteY43" fmla="*/ 1621632 h 2959399"/>
                <a:gd name="connsiteX44" fmla="*/ 177851 w 4520550"/>
                <a:gd name="connsiteY44" fmla="*/ 1784338 h 2959399"/>
                <a:gd name="connsiteX45" fmla="*/ 175450 w 4520550"/>
                <a:gd name="connsiteY45" fmla="*/ 1784452 h 2959399"/>
                <a:gd name="connsiteX46" fmla="*/ 160134 w 4520550"/>
                <a:gd name="connsiteY46" fmla="*/ 1785824 h 2959399"/>
                <a:gd name="connsiteX47" fmla="*/ 137446 w 4520550"/>
                <a:gd name="connsiteY47" fmla="*/ 1801769 h 2959399"/>
                <a:gd name="connsiteX48" fmla="*/ 139960 w 4520550"/>
                <a:gd name="connsiteY48" fmla="*/ 1829372 h 2959399"/>
                <a:gd name="connsiteX49" fmla="*/ 411194 w 4520550"/>
                <a:gd name="connsiteY49" fmla="*/ 2099635 h 2959399"/>
                <a:gd name="connsiteX50" fmla="*/ 1163803 w 4520550"/>
                <a:gd name="connsiteY50" fmla="*/ 2371954 h 2959399"/>
                <a:gd name="connsiteX51" fmla="*/ 1202665 w 4520550"/>
                <a:gd name="connsiteY51" fmla="*/ 2371726 h 2959399"/>
                <a:gd name="connsiteX52" fmla="*/ 1420692 w 4520550"/>
                <a:gd name="connsiteY52" fmla="*/ 2407902 h 2959399"/>
                <a:gd name="connsiteX53" fmla="*/ 1479614 w 4520550"/>
                <a:gd name="connsiteY53" fmla="*/ 2456365 h 2959399"/>
                <a:gd name="connsiteX54" fmla="*/ 1554937 w 4520550"/>
                <a:gd name="connsiteY54" fmla="*/ 2527802 h 2959399"/>
                <a:gd name="connsiteX55" fmla="*/ 1681067 w 4520550"/>
                <a:gd name="connsiteY55" fmla="*/ 2616042 h 2959399"/>
                <a:gd name="connsiteX56" fmla="*/ 1814055 w 4520550"/>
                <a:gd name="connsiteY56" fmla="*/ 2566550 h 2959399"/>
                <a:gd name="connsiteX57" fmla="*/ 1888865 w 4520550"/>
                <a:gd name="connsiteY57" fmla="*/ 2549691 h 2959399"/>
                <a:gd name="connsiteX58" fmla="*/ 1958245 w 4520550"/>
                <a:gd name="connsiteY58" fmla="*/ 2584267 h 2959399"/>
                <a:gd name="connsiteX59" fmla="*/ 1997050 w 4520550"/>
                <a:gd name="connsiteY59" fmla="*/ 2630444 h 2959399"/>
                <a:gd name="connsiteX60" fmla="*/ 2091576 w 4520550"/>
                <a:gd name="connsiteY60" fmla="*/ 2767489 h 2959399"/>
                <a:gd name="connsiteX61" fmla="*/ 2290286 w 4520550"/>
                <a:gd name="connsiteY61" fmla="*/ 2939511 h 2959399"/>
                <a:gd name="connsiteX62" fmla="*/ 2304745 w 4520550"/>
                <a:gd name="connsiteY62" fmla="*/ 2945283 h 2959399"/>
                <a:gd name="connsiteX63" fmla="*/ 2358638 w 4520550"/>
                <a:gd name="connsiteY63" fmla="*/ 2959399 h 2959399"/>
                <a:gd name="connsiteX64" fmla="*/ 2410016 w 4520550"/>
                <a:gd name="connsiteY64" fmla="*/ 2937111 h 2959399"/>
                <a:gd name="connsiteX65" fmla="*/ 2417559 w 4520550"/>
                <a:gd name="connsiteY65" fmla="*/ 2843385 h 2959399"/>
                <a:gd name="connsiteX66" fmla="*/ 2415045 w 4520550"/>
                <a:gd name="connsiteY66" fmla="*/ 2834355 h 2959399"/>
                <a:gd name="connsiteX67" fmla="*/ 2517458 w 4520550"/>
                <a:gd name="connsiteY67" fmla="*/ 2605241 h 2959399"/>
                <a:gd name="connsiteX68" fmla="*/ 2620156 w 4520550"/>
                <a:gd name="connsiteY68" fmla="*/ 2540147 h 2959399"/>
                <a:gd name="connsiteX69" fmla="*/ 2767660 w 4520550"/>
                <a:gd name="connsiteY69" fmla="*/ 2469681 h 2959399"/>
                <a:gd name="connsiteX70" fmla="*/ 2820181 w 4520550"/>
                <a:gd name="connsiteY70" fmla="*/ 2471795 h 2959399"/>
                <a:gd name="connsiteX71" fmla="*/ 3033293 w 4520550"/>
                <a:gd name="connsiteY71" fmla="*/ 2427733 h 2959399"/>
                <a:gd name="connsiteX72" fmla="*/ 3620853 w 4520550"/>
                <a:gd name="connsiteY72" fmla="*/ 2366411 h 2959399"/>
                <a:gd name="connsiteX73" fmla="*/ 3732981 w 4520550"/>
                <a:gd name="connsiteY73" fmla="*/ 2491912 h 2959399"/>
                <a:gd name="connsiteX74" fmla="*/ 3957352 w 4520550"/>
                <a:gd name="connsiteY74" fmla="*/ 2766118 h 2959399"/>
                <a:gd name="connsiteX75" fmla="*/ 4064108 w 4520550"/>
                <a:gd name="connsiteY75" fmla="*/ 2774290 h 2959399"/>
                <a:gd name="connsiteX76" fmla="*/ 4106170 w 4520550"/>
                <a:gd name="connsiteY76" fmla="*/ 2706225 h 2959399"/>
                <a:gd name="connsiteX77" fmla="*/ 4050964 w 4520550"/>
                <a:gd name="connsiteY77" fmla="*/ 2485969 h 2959399"/>
                <a:gd name="connsiteX78" fmla="*/ 3870084 w 4520550"/>
                <a:gd name="connsiteY78" fmla="*/ 2090033 h 2959399"/>
                <a:gd name="connsiteX79" fmla="*/ 3921119 w 4520550"/>
                <a:gd name="connsiteY79" fmla="*/ 1976819 h 2959399"/>
                <a:gd name="connsiteX80" fmla="*/ 3957466 w 4520550"/>
                <a:gd name="connsiteY80" fmla="*/ 1927613 h 2959399"/>
                <a:gd name="connsiteX81" fmla="*/ 3960438 w 4520550"/>
                <a:gd name="connsiteY81" fmla="*/ 1901724 h 2959399"/>
                <a:gd name="connsiteX82" fmla="*/ 3940550 w 4520550"/>
                <a:gd name="connsiteY82" fmla="*/ 1884865 h 2959399"/>
                <a:gd name="connsiteX83" fmla="*/ 3937464 w 4520550"/>
                <a:gd name="connsiteY83" fmla="*/ 1884179 h 2959399"/>
                <a:gd name="connsiteX84" fmla="*/ 3931634 w 4520550"/>
                <a:gd name="connsiteY84" fmla="*/ 1883550 h 2959399"/>
                <a:gd name="connsiteX85" fmla="*/ 3667773 w 4520550"/>
                <a:gd name="connsiteY85" fmla="*/ 1883436 h 2959399"/>
                <a:gd name="connsiteX86" fmla="*/ 3665601 w 4520550"/>
                <a:gd name="connsiteY86" fmla="*/ 1883036 h 2959399"/>
                <a:gd name="connsiteX87" fmla="*/ 3660458 w 4520550"/>
                <a:gd name="connsiteY87" fmla="*/ 1882522 h 2959399"/>
                <a:gd name="connsiteX88" fmla="*/ 2848527 w 4520550"/>
                <a:gd name="connsiteY88" fmla="*/ 1882522 h 2959399"/>
                <a:gd name="connsiteX89" fmla="*/ 2046827 w 4520550"/>
                <a:gd name="connsiteY89" fmla="*/ 1774794 h 2959399"/>
                <a:gd name="connsiteX90" fmla="*/ 2241938 w 4520550"/>
                <a:gd name="connsiteY90" fmla="*/ 1613974 h 2959399"/>
                <a:gd name="connsiteX91" fmla="*/ 2971114 w 4520550"/>
                <a:gd name="connsiteY91" fmla="*/ 1778051 h 2959399"/>
                <a:gd name="connsiteX92" fmla="*/ 4025932 w 4520550"/>
                <a:gd name="connsiteY92" fmla="*/ 1778051 h 2959399"/>
                <a:gd name="connsiteX93" fmla="*/ 4053364 w 4520550"/>
                <a:gd name="connsiteY93" fmla="*/ 1750620 h 2959399"/>
                <a:gd name="connsiteX94" fmla="*/ 4025932 w 4520550"/>
                <a:gd name="connsiteY94" fmla="*/ 1723188 h 2959399"/>
                <a:gd name="connsiteX95" fmla="*/ 2971114 w 4520550"/>
                <a:gd name="connsiteY95" fmla="*/ 1723188 h 2959399"/>
                <a:gd name="connsiteX96" fmla="*/ 2296058 w 4520550"/>
                <a:gd name="connsiteY96" fmla="*/ 1581056 h 2959399"/>
                <a:gd name="connsiteX97" fmla="*/ 2583980 w 4520550"/>
                <a:gd name="connsiteY97" fmla="*/ 1476185 h 2959399"/>
                <a:gd name="connsiteX98" fmla="*/ 3132620 w 4520550"/>
                <a:gd name="connsiteY98" fmla="*/ 1615517 h 2959399"/>
                <a:gd name="connsiteX99" fmla="*/ 4065365 w 4520550"/>
                <a:gd name="connsiteY99" fmla="*/ 1615517 h 2959399"/>
                <a:gd name="connsiteX100" fmla="*/ 4093026 w 4520550"/>
                <a:gd name="connsiteY100" fmla="*/ 1587856 h 2959399"/>
                <a:gd name="connsiteX101" fmla="*/ 4065365 w 4520550"/>
                <a:gd name="connsiteY101" fmla="*/ 1560196 h 2959399"/>
                <a:gd name="connsiteX102" fmla="*/ 3132677 w 4520550"/>
                <a:gd name="connsiteY102" fmla="*/ 1560196 h 2959399"/>
                <a:gd name="connsiteX103" fmla="*/ 2674163 w 4520550"/>
                <a:gd name="connsiteY103" fmla="*/ 1461555 h 2959399"/>
                <a:gd name="connsiteX104" fmla="*/ 2869502 w 4520550"/>
                <a:gd name="connsiteY104" fmla="*/ 1449782 h 2959399"/>
                <a:gd name="connsiteX105" fmla="*/ 4091712 w 4520550"/>
                <a:gd name="connsiteY105" fmla="*/ 1449782 h 2959399"/>
                <a:gd name="connsiteX106" fmla="*/ 4119143 w 4520550"/>
                <a:gd name="connsiteY106" fmla="*/ 1422350 h 2959399"/>
                <a:gd name="connsiteX107" fmla="*/ 4091712 w 4520550"/>
                <a:gd name="connsiteY107" fmla="*/ 1394918 h 2959399"/>
                <a:gd name="connsiteX108" fmla="*/ 2869445 w 4520550"/>
                <a:gd name="connsiteY108" fmla="*/ 1394918 h 2959399"/>
                <a:gd name="connsiteX109" fmla="*/ 2596210 w 4520550"/>
                <a:gd name="connsiteY109" fmla="*/ 1418407 h 2959399"/>
                <a:gd name="connsiteX110" fmla="*/ 2379726 w 4520550"/>
                <a:gd name="connsiteY110" fmla="*/ 1251071 h 2959399"/>
                <a:gd name="connsiteX111" fmla="*/ 2013909 w 4520550"/>
                <a:gd name="connsiteY111" fmla="*/ 1061048 h 2959399"/>
                <a:gd name="connsiteX112" fmla="*/ 1743189 w 4520550"/>
                <a:gd name="connsiteY112" fmla="*/ 1154545 h 2959399"/>
                <a:gd name="connsiteX113" fmla="*/ 1678095 w 4520550"/>
                <a:gd name="connsiteY113" fmla="*/ 1086079 h 2959399"/>
                <a:gd name="connsiteX114" fmla="*/ 1608315 w 4520550"/>
                <a:gd name="connsiteY114" fmla="*/ 1012870 h 2959399"/>
                <a:gd name="connsiteX115" fmla="*/ 1987849 w 4520550"/>
                <a:gd name="connsiteY115" fmla="*/ 746037 h 2959399"/>
                <a:gd name="connsiteX116" fmla="*/ 2127295 w 4520550"/>
                <a:gd name="connsiteY116" fmla="*/ 645396 h 2959399"/>
                <a:gd name="connsiteX117" fmla="*/ 2232793 w 4520550"/>
                <a:gd name="connsiteY117" fmla="*/ 776726 h 2959399"/>
                <a:gd name="connsiteX118" fmla="*/ 3197028 w 4520550"/>
                <a:gd name="connsiteY118" fmla="*/ 1289705 h 2959399"/>
                <a:gd name="connsiteX119" fmla="*/ 3678746 w 4520550"/>
                <a:gd name="connsiteY119" fmla="*/ 1290219 h 2959399"/>
                <a:gd name="connsiteX120" fmla="*/ 3684746 w 4520550"/>
                <a:gd name="connsiteY120" fmla="*/ 1289590 h 2959399"/>
                <a:gd name="connsiteX121" fmla="*/ 4123315 w 4520550"/>
                <a:gd name="connsiteY121" fmla="*/ 1289590 h 2959399"/>
                <a:gd name="connsiteX122" fmla="*/ 4145147 w 4520550"/>
                <a:gd name="connsiteY122" fmla="*/ 1278846 h 2959399"/>
                <a:gd name="connsiteX123" fmla="*/ 4150062 w 4520550"/>
                <a:gd name="connsiteY123" fmla="*/ 1255015 h 2959399"/>
                <a:gd name="connsiteX124" fmla="*/ 4132117 w 4520550"/>
                <a:gd name="connsiteY124" fmla="*/ 1050761 h 2959399"/>
                <a:gd name="connsiteX125" fmla="*/ 4238930 w 4520550"/>
                <a:gd name="connsiteY125" fmla="*/ 808502 h 2959399"/>
                <a:gd name="connsiteX126" fmla="*/ 4348315 w 4520550"/>
                <a:gd name="connsiteY126" fmla="*/ 623336 h 2959399"/>
                <a:gd name="connsiteX127" fmla="*/ 4347572 w 4520550"/>
                <a:gd name="connsiteY127" fmla="*/ 615163 h 2959399"/>
                <a:gd name="connsiteX128" fmla="*/ 4445470 w 4520550"/>
                <a:gd name="connsiteY128" fmla="*/ 398108 h 2959399"/>
                <a:gd name="connsiteX129" fmla="*/ 4519822 w 4520550"/>
                <a:gd name="connsiteY129" fmla="*/ 267406 h 2959399"/>
                <a:gd name="connsiteX130" fmla="*/ 628364 w 4520550"/>
                <a:gd name="connsiteY130" fmla="*/ 1119969 h 2959399"/>
                <a:gd name="connsiteX131" fmla="*/ 836848 w 4520550"/>
                <a:gd name="connsiteY131" fmla="*/ 984352 h 2959399"/>
                <a:gd name="connsiteX132" fmla="*/ 872166 w 4520550"/>
                <a:gd name="connsiteY132" fmla="*/ 959092 h 2959399"/>
                <a:gd name="connsiteX133" fmla="*/ 1154716 w 4520550"/>
                <a:gd name="connsiteY133" fmla="*/ 1216381 h 2959399"/>
                <a:gd name="connsiteX134" fmla="*/ 866851 w 4520550"/>
                <a:gd name="connsiteY134" fmla="*/ 1345312 h 2959399"/>
                <a:gd name="connsiteX135" fmla="*/ 628364 w 4520550"/>
                <a:gd name="connsiteY135" fmla="*/ 1119969 h 2959399"/>
                <a:gd name="connsiteX136" fmla="*/ 919715 w 4520550"/>
                <a:gd name="connsiteY136" fmla="*/ 926231 h 2959399"/>
                <a:gd name="connsiteX137" fmla="*/ 1205751 w 4520550"/>
                <a:gd name="connsiteY137" fmla="*/ 824332 h 2959399"/>
                <a:gd name="connsiteX138" fmla="*/ 1521790 w 4520550"/>
                <a:gd name="connsiteY138" fmla="*/ 1003383 h 2959399"/>
                <a:gd name="connsiteX139" fmla="*/ 1206037 w 4520550"/>
                <a:gd name="connsiteY139" fmla="*/ 1189749 h 2959399"/>
                <a:gd name="connsiteX140" fmla="*/ 919715 w 4520550"/>
                <a:gd name="connsiteY140" fmla="*/ 926231 h 2959399"/>
                <a:gd name="connsiteX141" fmla="*/ 905085 w 4520550"/>
                <a:gd name="connsiteY141" fmla="*/ 1390060 h 2959399"/>
                <a:gd name="connsiteX142" fmla="*/ 1195235 w 4520550"/>
                <a:gd name="connsiteY142" fmla="*/ 1257986 h 2959399"/>
                <a:gd name="connsiteX143" fmla="*/ 1364685 w 4520550"/>
                <a:gd name="connsiteY143" fmla="*/ 1426236 h 2959399"/>
                <a:gd name="connsiteX144" fmla="*/ 1066419 w 4520550"/>
                <a:gd name="connsiteY144" fmla="*/ 1598429 h 2959399"/>
                <a:gd name="connsiteX145" fmla="*/ 905085 w 4520550"/>
                <a:gd name="connsiteY145" fmla="*/ 1390060 h 2959399"/>
                <a:gd name="connsiteX146" fmla="*/ 1406747 w 4520550"/>
                <a:gd name="connsiteY146" fmla="*/ 1464641 h 2959399"/>
                <a:gd name="connsiteX147" fmla="*/ 1947043 w 4520550"/>
                <a:gd name="connsiteY147" fmla="*/ 1796854 h 2959399"/>
                <a:gd name="connsiteX148" fmla="*/ 1945329 w 4520550"/>
                <a:gd name="connsiteY148" fmla="*/ 1798568 h 2959399"/>
                <a:gd name="connsiteX149" fmla="*/ 1551165 w 4520550"/>
                <a:gd name="connsiteY149" fmla="*/ 2025111 h 2959399"/>
                <a:gd name="connsiteX150" fmla="*/ 1100195 w 4520550"/>
                <a:gd name="connsiteY150" fmla="*/ 1644206 h 2959399"/>
                <a:gd name="connsiteX151" fmla="*/ 1406747 w 4520550"/>
                <a:gd name="connsiteY151" fmla="*/ 1464641 h 2959399"/>
                <a:gd name="connsiteX152" fmla="*/ 2848527 w 4520550"/>
                <a:gd name="connsiteY152" fmla="*/ 1937843 h 2959399"/>
                <a:gd name="connsiteX153" fmla="*/ 3657886 w 4520550"/>
                <a:gd name="connsiteY153" fmla="*/ 1937843 h 2959399"/>
                <a:gd name="connsiteX154" fmla="*/ 3660057 w 4520550"/>
                <a:gd name="connsiteY154" fmla="*/ 1938243 h 2959399"/>
                <a:gd name="connsiteX155" fmla="*/ 3665201 w 4520550"/>
                <a:gd name="connsiteY155" fmla="*/ 1938700 h 2959399"/>
                <a:gd name="connsiteX156" fmla="*/ 3880599 w 4520550"/>
                <a:gd name="connsiteY156" fmla="*/ 1938814 h 2959399"/>
                <a:gd name="connsiteX157" fmla="*/ 3877456 w 4520550"/>
                <a:gd name="connsiteY157" fmla="*/ 1942872 h 2959399"/>
                <a:gd name="connsiteX158" fmla="*/ 3815791 w 4520550"/>
                <a:gd name="connsiteY158" fmla="*/ 2079975 h 2959399"/>
                <a:gd name="connsiteX159" fmla="*/ 4008730 w 4520550"/>
                <a:gd name="connsiteY159" fmla="*/ 2521402 h 2959399"/>
                <a:gd name="connsiteX160" fmla="*/ 4051478 w 4520550"/>
                <a:gd name="connsiteY160" fmla="*/ 2699081 h 2959399"/>
                <a:gd name="connsiteX161" fmla="*/ 4038162 w 4520550"/>
                <a:gd name="connsiteY161" fmla="*/ 2725427 h 2959399"/>
                <a:gd name="connsiteX162" fmla="*/ 3982041 w 4520550"/>
                <a:gd name="connsiteY162" fmla="*/ 2716455 h 2959399"/>
                <a:gd name="connsiteX163" fmla="*/ 3786473 w 4520550"/>
                <a:gd name="connsiteY163" fmla="*/ 2476939 h 2959399"/>
                <a:gd name="connsiteX164" fmla="*/ 3642856 w 4520550"/>
                <a:gd name="connsiteY164" fmla="*/ 2315433 h 2959399"/>
                <a:gd name="connsiteX165" fmla="*/ 3001918 w 4520550"/>
                <a:gd name="connsiteY165" fmla="*/ 2382127 h 2959399"/>
                <a:gd name="connsiteX166" fmla="*/ 2822867 w 4520550"/>
                <a:gd name="connsiteY166" fmla="*/ 2416417 h 2959399"/>
                <a:gd name="connsiteX167" fmla="*/ 2769432 w 4520550"/>
                <a:gd name="connsiteY167" fmla="*/ 2414303 h 2959399"/>
                <a:gd name="connsiteX168" fmla="*/ 2586209 w 4520550"/>
                <a:gd name="connsiteY168" fmla="*/ 2496484 h 2959399"/>
                <a:gd name="connsiteX169" fmla="*/ 2498255 w 4520550"/>
                <a:gd name="connsiteY169" fmla="*/ 2553291 h 2959399"/>
                <a:gd name="connsiteX170" fmla="*/ 2361781 w 4520550"/>
                <a:gd name="connsiteY170" fmla="*/ 2848528 h 2959399"/>
                <a:gd name="connsiteX171" fmla="*/ 2364467 w 4520550"/>
                <a:gd name="connsiteY171" fmla="*/ 2858301 h 2959399"/>
                <a:gd name="connsiteX172" fmla="*/ 2370868 w 4520550"/>
                <a:gd name="connsiteY172" fmla="*/ 2898020 h 2959399"/>
                <a:gd name="connsiteX173" fmla="*/ 2326520 w 4520550"/>
                <a:gd name="connsiteY173" fmla="*/ 2894191 h 2959399"/>
                <a:gd name="connsiteX174" fmla="*/ 2308574 w 4520550"/>
                <a:gd name="connsiteY174" fmla="*/ 2887047 h 2959399"/>
                <a:gd name="connsiteX175" fmla="*/ 2143525 w 4520550"/>
                <a:gd name="connsiteY175" fmla="*/ 2747830 h 2959399"/>
                <a:gd name="connsiteX176" fmla="*/ 2039112 w 4520550"/>
                <a:gd name="connsiteY176" fmla="*/ 2594153 h 2959399"/>
                <a:gd name="connsiteX177" fmla="*/ 2001507 w 4520550"/>
                <a:gd name="connsiteY177" fmla="*/ 2549462 h 2959399"/>
                <a:gd name="connsiteX178" fmla="*/ 1894180 w 4520550"/>
                <a:gd name="connsiteY178" fmla="*/ 2494427 h 2959399"/>
                <a:gd name="connsiteX179" fmla="*/ 1876120 w 4520550"/>
                <a:gd name="connsiteY179" fmla="*/ 2493570 h 2959399"/>
                <a:gd name="connsiteX180" fmla="*/ 1778222 w 4520550"/>
                <a:gd name="connsiteY180" fmla="*/ 2524202 h 2959399"/>
                <a:gd name="connsiteX181" fmla="*/ 1687754 w 4520550"/>
                <a:gd name="connsiteY181" fmla="*/ 2560949 h 2959399"/>
                <a:gd name="connsiteX182" fmla="*/ 1599857 w 4520550"/>
                <a:gd name="connsiteY182" fmla="*/ 2495341 h 2959399"/>
                <a:gd name="connsiteX183" fmla="*/ 1512875 w 4520550"/>
                <a:gd name="connsiteY183" fmla="*/ 2412016 h 2959399"/>
                <a:gd name="connsiteX184" fmla="*/ 1458697 w 4520550"/>
                <a:gd name="connsiteY184" fmla="*/ 2367554 h 2959399"/>
                <a:gd name="connsiteX185" fmla="*/ 1202150 w 4520550"/>
                <a:gd name="connsiteY185" fmla="*/ 2316176 h 2959399"/>
                <a:gd name="connsiteX186" fmla="*/ 1163917 w 4520550"/>
                <a:gd name="connsiteY186" fmla="*/ 2316405 h 2959399"/>
                <a:gd name="connsiteX187" fmla="*/ 218484 w 4520550"/>
                <a:gd name="connsiteY187" fmla="*/ 1839145 h 2959399"/>
                <a:gd name="connsiteX188" fmla="*/ 1049217 w 4520550"/>
                <a:gd name="connsiteY188" fmla="*/ 1667352 h 2959399"/>
                <a:gd name="connsiteX189" fmla="*/ 1551108 w 4520550"/>
                <a:gd name="connsiteY189" fmla="*/ 2079747 h 2959399"/>
                <a:gd name="connsiteX190" fmla="*/ 1984248 w 4520550"/>
                <a:gd name="connsiteY190" fmla="*/ 1836973 h 2959399"/>
                <a:gd name="connsiteX191" fmla="*/ 2004079 w 4520550"/>
                <a:gd name="connsiteY191" fmla="*/ 1817028 h 2959399"/>
                <a:gd name="connsiteX192" fmla="*/ 2848527 w 4520550"/>
                <a:gd name="connsiteY192" fmla="*/ 1937843 h 2959399"/>
                <a:gd name="connsiteX193" fmla="*/ 2013966 w 4520550"/>
                <a:gd name="connsiteY193" fmla="*/ 1116540 h 2959399"/>
                <a:gd name="connsiteX194" fmla="*/ 2343322 w 4520550"/>
                <a:gd name="connsiteY194" fmla="*/ 1292848 h 2959399"/>
                <a:gd name="connsiteX195" fmla="*/ 2519972 w 4520550"/>
                <a:gd name="connsiteY195" fmla="*/ 1435151 h 2959399"/>
                <a:gd name="connsiteX196" fmla="*/ 2238337 w 4520550"/>
                <a:gd name="connsiteY196" fmla="*/ 1552138 h 2959399"/>
                <a:gd name="connsiteX197" fmla="*/ 1782680 w 4520550"/>
                <a:gd name="connsiteY197" fmla="*/ 1195293 h 2959399"/>
                <a:gd name="connsiteX198" fmla="*/ 2013966 w 4520550"/>
                <a:gd name="connsiteY198" fmla="*/ 1116540 h 2959399"/>
                <a:gd name="connsiteX199" fmla="*/ 2187473 w 4520550"/>
                <a:gd name="connsiteY199" fmla="*/ 1585170 h 2959399"/>
                <a:gd name="connsiteX200" fmla="*/ 1988763 w 4520550"/>
                <a:gd name="connsiteY200" fmla="*/ 1755020 h 2959399"/>
                <a:gd name="connsiteX201" fmla="*/ 1452982 w 4520550"/>
                <a:gd name="connsiteY201" fmla="*/ 1432237 h 2959399"/>
                <a:gd name="connsiteX202" fmla="*/ 1585112 w 4520550"/>
                <a:gd name="connsiteY202" fmla="*/ 1334853 h 2959399"/>
                <a:gd name="connsiteX203" fmla="*/ 1735703 w 4520550"/>
                <a:gd name="connsiteY203" fmla="*/ 1225640 h 2959399"/>
                <a:gd name="connsiteX204" fmla="*/ 2187473 w 4520550"/>
                <a:gd name="connsiteY204" fmla="*/ 1585170 h 2959399"/>
                <a:gd name="connsiteX205" fmla="*/ 1638262 w 4520550"/>
                <a:gd name="connsiteY205" fmla="*/ 1123855 h 2959399"/>
                <a:gd name="connsiteX206" fmla="*/ 1696555 w 4520550"/>
                <a:gd name="connsiteY206" fmla="*/ 1185177 h 2959399"/>
                <a:gd name="connsiteX207" fmla="*/ 1551851 w 4520550"/>
                <a:gd name="connsiteY207" fmla="*/ 1290562 h 2959399"/>
                <a:gd name="connsiteX208" fmla="*/ 1410976 w 4520550"/>
                <a:gd name="connsiteY208" fmla="*/ 1394118 h 2959399"/>
                <a:gd name="connsiteX209" fmla="*/ 1246270 w 4520550"/>
                <a:gd name="connsiteY209" fmla="*/ 1231183 h 2959399"/>
                <a:gd name="connsiteX210" fmla="*/ 1561567 w 4520550"/>
                <a:gd name="connsiteY210" fmla="*/ 1043617 h 2959399"/>
                <a:gd name="connsiteX211" fmla="*/ 1638262 w 4520550"/>
                <a:gd name="connsiteY211" fmla="*/ 1123855 h 2959399"/>
                <a:gd name="connsiteX212" fmla="*/ 1955387 w 4520550"/>
                <a:gd name="connsiteY212" fmla="*/ 701345 h 2959399"/>
                <a:gd name="connsiteX213" fmla="*/ 1568825 w 4520550"/>
                <a:gd name="connsiteY213" fmla="*/ 972751 h 2959399"/>
                <a:gd name="connsiteX214" fmla="*/ 1205751 w 4520550"/>
                <a:gd name="connsiteY214" fmla="*/ 769525 h 2959399"/>
                <a:gd name="connsiteX215" fmla="*/ 872395 w 4520550"/>
                <a:gd name="connsiteY215" fmla="*/ 891998 h 2959399"/>
                <a:gd name="connsiteX216" fmla="*/ 135274 w 4520550"/>
                <a:gd name="connsiteY216" fmla="*/ 675514 h 2959399"/>
                <a:gd name="connsiteX217" fmla="*/ 226314 w 4520550"/>
                <a:gd name="connsiteY217" fmla="*/ 486976 h 2959399"/>
                <a:gd name="connsiteX218" fmla="*/ 320211 w 4520550"/>
                <a:gd name="connsiteY218" fmla="*/ 381077 h 2959399"/>
                <a:gd name="connsiteX219" fmla="*/ 320783 w 4520550"/>
                <a:gd name="connsiteY219" fmla="*/ 357245 h 2959399"/>
                <a:gd name="connsiteX220" fmla="*/ 407594 w 4520550"/>
                <a:gd name="connsiteY220" fmla="*/ 350845 h 2959399"/>
                <a:gd name="connsiteX221" fmla="*/ 595160 w 4520550"/>
                <a:gd name="connsiteY221" fmla="*/ 373019 h 2959399"/>
                <a:gd name="connsiteX222" fmla="*/ 958691 w 4520550"/>
                <a:gd name="connsiteY222" fmla="*/ 398736 h 2959399"/>
                <a:gd name="connsiteX223" fmla="*/ 1616088 w 4520550"/>
                <a:gd name="connsiteY223" fmla="*/ 396450 h 2959399"/>
                <a:gd name="connsiteX224" fmla="*/ 2090033 w 4520550"/>
                <a:gd name="connsiteY224" fmla="*/ 604133 h 2959399"/>
                <a:gd name="connsiteX225" fmla="*/ 1955387 w 4520550"/>
                <a:gd name="connsiteY225" fmla="*/ 701345 h 2959399"/>
                <a:gd name="connsiteX226" fmla="*/ 4292880 w 4520550"/>
                <a:gd name="connsiteY226" fmla="*/ 624136 h 2959399"/>
                <a:gd name="connsiteX227" fmla="*/ 4210412 w 4520550"/>
                <a:gd name="connsiteY227" fmla="*/ 761067 h 2959399"/>
                <a:gd name="connsiteX228" fmla="*/ 4076795 w 4520550"/>
                <a:gd name="connsiteY228" fmla="*/ 1050075 h 2959399"/>
                <a:gd name="connsiteX229" fmla="*/ 4089540 w 4520550"/>
                <a:gd name="connsiteY229" fmla="*/ 1234212 h 2959399"/>
                <a:gd name="connsiteX230" fmla="*/ 3677260 w 4520550"/>
                <a:gd name="connsiteY230" fmla="*/ 1234212 h 2959399"/>
                <a:gd name="connsiteX231" fmla="*/ 3671316 w 4520550"/>
                <a:gd name="connsiteY231" fmla="*/ 1234841 h 2959399"/>
                <a:gd name="connsiteX232" fmla="*/ 3621881 w 4520550"/>
                <a:gd name="connsiteY232" fmla="*/ 1234841 h 2959399"/>
                <a:gd name="connsiteX233" fmla="*/ 3197086 w 4520550"/>
                <a:gd name="connsiteY233" fmla="*/ 1234326 h 2959399"/>
                <a:gd name="connsiteX234" fmla="*/ 2276570 w 4520550"/>
                <a:gd name="connsiteY234" fmla="*/ 742779 h 2959399"/>
                <a:gd name="connsiteX235" fmla="*/ 2172729 w 4520550"/>
                <a:gd name="connsiteY235" fmla="*/ 613334 h 2959399"/>
                <a:gd name="connsiteX236" fmla="*/ 2620270 w 4520550"/>
                <a:gd name="connsiteY236" fmla="*/ 395136 h 2959399"/>
                <a:gd name="connsiteX237" fmla="*/ 3055525 w 4520550"/>
                <a:gd name="connsiteY237" fmla="*/ 696431 h 2959399"/>
                <a:gd name="connsiteX238" fmla="*/ 3059926 w 4520550"/>
                <a:gd name="connsiteY238" fmla="*/ 704660 h 2959399"/>
                <a:gd name="connsiteX239" fmla="*/ 3118161 w 4520550"/>
                <a:gd name="connsiteY239" fmla="*/ 783184 h 2959399"/>
                <a:gd name="connsiteX240" fmla="*/ 3340875 w 4520550"/>
                <a:gd name="connsiteY240" fmla="*/ 1006984 h 2959399"/>
                <a:gd name="connsiteX241" fmla="*/ 3773672 w 4520550"/>
                <a:gd name="connsiteY241" fmla="*/ 753695 h 2959399"/>
                <a:gd name="connsiteX242" fmla="*/ 3813905 w 4520550"/>
                <a:gd name="connsiteY242" fmla="*/ 672599 h 2959399"/>
                <a:gd name="connsiteX243" fmla="*/ 3922148 w 4520550"/>
                <a:gd name="connsiteY243" fmla="*/ 496634 h 2959399"/>
                <a:gd name="connsiteX244" fmla="*/ 4064965 w 4520550"/>
                <a:gd name="connsiteY244" fmla="*/ 435312 h 2959399"/>
                <a:gd name="connsiteX245" fmla="*/ 4069480 w 4520550"/>
                <a:gd name="connsiteY245" fmla="*/ 433883 h 2959399"/>
                <a:gd name="connsiteX246" fmla="*/ 4207155 w 4520550"/>
                <a:gd name="connsiteY246" fmla="*/ 113558 h 2959399"/>
                <a:gd name="connsiteX247" fmla="*/ 4221556 w 4520550"/>
                <a:gd name="connsiteY247" fmla="*/ 74238 h 2959399"/>
                <a:gd name="connsiteX248" fmla="*/ 4304138 w 4520550"/>
                <a:gd name="connsiteY248" fmla="*/ 58694 h 2959399"/>
                <a:gd name="connsiteX249" fmla="*/ 4340828 w 4520550"/>
                <a:gd name="connsiteY249" fmla="*/ 112415 h 2959399"/>
                <a:gd name="connsiteX250" fmla="*/ 4430726 w 4520550"/>
                <a:gd name="connsiteY250" fmla="*/ 240373 h 2959399"/>
                <a:gd name="connsiteX251" fmla="*/ 4465130 w 4520550"/>
                <a:gd name="connsiteY251" fmla="*/ 274892 h 2959399"/>
                <a:gd name="connsiteX252" fmla="*/ 4405637 w 4520550"/>
                <a:gd name="connsiteY252" fmla="*/ 359760 h 2959399"/>
                <a:gd name="connsiteX253" fmla="*/ 4292880 w 4520550"/>
                <a:gd name="connsiteY253" fmla="*/ 624136 h 295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4520550" h="2959399">
                  <a:moveTo>
                    <a:pt x="4519822" y="267406"/>
                  </a:moveTo>
                  <a:cubicBezTo>
                    <a:pt x="4515879" y="239116"/>
                    <a:pt x="4495876" y="214713"/>
                    <a:pt x="4458672" y="192825"/>
                  </a:cubicBezTo>
                  <a:cubicBezTo>
                    <a:pt x="4414266" y="166707"/>
                    <a:pt x="4404322" y="132817"/>
                    <a:pt x="4393807" y="96984"/>
                  </a:cubicBezTo>
                  <a:cubicBezTo>
                    <a:pt x="4383062" y="60351"/>
                    <a:pt x="4370832" y="18803"/>
                    <a:pt x="4317683" y="5201"/>
                  </a:cubicBezTo>
                  <a:cubicBezTo>
                    <a:pt x="4267962" y="-7486"/>
                    <a:pt x="4216756" y="3430"/>
                    <a:pt x="4183952" y="33662"/>
                  </a:cubicBezTo>
                  <a:cubicBezTo>
                    <a:pt x="4158348" y="57265"/>
                    <a:pt x="4146861" y="89783"/>
                    <a:pt x="4152462" y="122930"/>
                  </a:cubicBezTo>
                  <a:cubicBezTo>
                    <a:pt x="4168578" y="218256"/>
                    <a:pt x="4130573" y="347301"/>
                    <a:pt x="4050392" y="381991"/>
                  </a:cubicBezTo>
                  <a:cubicBezTo>
                    <a:pt x="4033990" y="385878"/>
                    <a:pt x="3946093" y="408109"/>
                    <a:pt x="3887572" y="453486"/>
                  </a:cubicBezTo>
                  <a:cubicBezTo>
                    <a:pt x="3887172" y="453772"/>
                    <a:pt x="3886772" y="454114"/>
                    <a:pt x="3886429" y="454400"/>
                  </a:cubicBezTo>
                  <a:cubicBezTo>
                    <a:pt x="3838080" y="496177"/>
                    <a:pt x="3805390" y="563385"/>
                    <a:pt x="3764013" y="648482"/>
                  </a:cubicBezTo>
                  <a:cubicBezTo>
                    <a:pt x="3751555" y="674142"/>
                    <a:pt x="3738639" y="700660"/>
                    <a:pt x="3724351" y="728434"/>
                  </a:cubicBezTo>
                  <a:cubicBezTo>
                    <a:pt x="3673031" y="828219"/>
                    <a:pt x="3507524" y="1002926"/>
                    <a:pt x="3357963" y="954406"/>
                  </a:cubicBezTo>
                  <a:cubicBezTo>
                    <a:pt x="3295555" y="933832"/>
                    <a:pt x="3225089" y="836562"/>
                    <a:pt x="3162910" y="750780"/>
                  </a:cubicBezTo>
                  <a:cubicBezTo>
                    <a:pt x="3145022" y="726149"/>
                    <a:pt x="3126620" y="700717"/>
                    <a:pt x="3108560" y="677285"/>
                  </a:cubicBezTo>
                  <a:cubicBezTo>
                    <a:pt x="3107588" y="674313"/>
                    <a:pt x="3106103" y="671456"/>
                    <a:pt x="3104102" y="668884"/>
                  </a:cubicBezTo>
                  <a:cubicBezTo>
                    <a:pt x="2979687" y="509721"/>
                    <a:pt x="2829497" y="339872"/>
                    <a:pt x="2620156" y="339872"/>
                  </a:cubicBezTo>
                  <a:cubicBezTo>
                    <a:pt x="2490826" y="339872"/>
                    <a:pt x="2330234" y="435198"/>
                    <a:pt x="2135524" y="571844"/>
                  </a:cubicBezTo>
                  <a:cubicBezTo>
                    <a:pt x="2012823" y="440113"/>
                    <a:pt x="1864462" y="341072"/>
                    <a:pt x="1615973" y="341072"/>
                  </a:cubicBezTo>
                  <a:lnTo>
                    <a:pt x="959491" y="343415"/>
                  </a:lnTo>
                  <a:cubicBezTo>
                    <a:pt x="714661" y="335757"/>
                    <a:pt x="668141" y="328442"/>
                    <a:pt x="603733" y="318383"/>
                  </a:cubicBezTo>
                  <a:cubicBezTo>
                    <a:pt x="562927" y="311982"/>
                    <a:pt x="516636" y="304724"/>
                    <a:pt x="412337" y="295752"/>
                  </a:cubicBezTo>
                  <a:cubicBezTo>
                    <a:pt x="342328" y="289751"/>
                    <a:pt x="303181" y="296495"/>
                    <a:pt x="281521" y="318326"/>
                  </a:cubicBezTo>
                  <a:cubicBezTo>
                    <a:pt x="260718" y="339243"/>
                    <a:pt x="263290" y="366446"/>
                    <a:pt x="265119" y="386277"/>
                  </a:cubicBezTo>
                  <a:cubicBezTo>
                    <a:pt x="267862" y="415653"/>
                    <a:pt x="268776" y="425539"/>
                    <a:pt x="218999" y="432169"/>
                  </a:cubicBezTo>
                  <a:cubicBezTo>
                    <a:pt x="127673" y="444399"/>
                    <a:pt x="85039" y="638709"/>
                    <a:pt x="74181" y="697974"/>
                  </a:cubicBezTo>
                  <a:cubicBezTo>
                    <a:pt x="72695" y="706032"/>
                    <a:pt x="74867" y="714376"/>
                    <a:pt x="80124" y="720662"/>
                  </a:cubicBezTo>
                  <a:cubicBezTo>
                    <a:pt x="85382" y="726949"/>
                    <a:pt x="93155" y="730606"/>
                    <a:pt x="101384" y="730606"/>
                  </a:cubicBezTo>
                  <a:cubicBezTo>
                    <a:pt x="430511" y="730606"/>
                    <a:pt x="648310" y="807930"/>
                    <a:pt x="824617" y="925659"/>
                  </a:cubicBezTo>
                  <a:cubicBezTo>
                    <a:pt x="818045" y="930346"/>
                    <a:pt x="811473" y="935089"/>
                    <a:pt x="804843" y="939832"/>
                  </a:cubicBezTo>
                  <a:cubicBezTo>
                    <a:pt x="736778" y="988753"/>
                    <a:pt x="665055" y="1040188"/>
                    <a:pt x="578529" y="1084708"/>
                  </a:cubicBezTo>
                  <a:cubicBezTo>
                    <a:pt x="429482" y="985324"/>
                    <a:pt x="252546" y="919316"/>
                    <a:pt x="34690" y="919316"/>
                  </a:cubicBezTo>
                  <a:cubicBezTo>
                    <a:pt x="19545" y="919316"/>
                    <a:pt x="7258" y="931603"/>
                    <a:pt x="7258" y="946748"/>
                  </a:cubicBezTo>
                  <a:cubicBezTo>
                    <a:pt x="7258" y="961892"/>
                    <a:pt x="19545" y="974179"/>
                    <a:pt x="34690" y="974179"/>
                  </a:cubicBezTo>
                  <a:cubicBezTo>
                    <a:pt x="227914" y="974179"/>
                    <a:pt x="386277" y="1027843"/>
                    <a:pt x="521551" y="1111911"/>
                  </a:cubicBezTo>
                  <a:cubicBezTo>
                    <a:pt x="396793" y="1166832"/>
                    <a:pt x="241173" y="1205694"/>
                    <a:pt x="27432" y="1205694"/>
                  </a:cubicBezTo>
                  <a:cubicBezTo>
                    <a:pt x="12287" y="1205694"/>
                    <a:pt x="0" y="1217981"/>
                    <a:pt x="0" y="1233126"/>
                  </a:cubicBezTo>
                  <a:cubicBezTo>
                    <a:pt x="0" y="1248271"/>
                    <a:pt x="12287" y="1260558"/>
                    <a:pt x="27432" y="1260558"/>
                  </a:cubicBezTo>
                  <a:cubicBezTo>
                    <a:pt x="267233" y="1260558"/>
                    <a:pt x="439541" y="1211867"/>
                    <a:pt x="574929" y="1147344"/>
                  </a:cubicBezTo>
                  <a:cubicBezTo>
                    <a:pt x="662883" y="1209809"/>
                    <a:pt x="740778" y="1285076"/>
                    <a:pt x="812387" y="1365714"/>
                  </a:cubicBezTo>
                  <a:cubicBezTo>
                    <a:pt x="578129" y="1450125"/>
                    <a:pt x="324898" y="1504017"/>
                    <a:pt x="53207" y="1504017"/>
                  </a:cubicBezTo>
                  <a:cubicBezTo>
                    <a:pt x="37948" y="1504017"/>
                    <a:pt x="25546" y="1516419"/>
                    <a:pt x="25546" y="1531678"/>
                  </a:cubicBezTo>
                  <a:cubicBezTo>
                    <a:pt x="25546" y="1546937"/>
                    <a:pt x="37948" y="1559338"/>
                    <a:pt x="53207" y="1559338"/>
                  </a:cubicBezTo>
                  <a:cubicBezTo>
                    <a:pt x="340157" y="1559338"/>
                    <a:pt x="606247" y="1501046"/>
                    <a:pt x="851249" y="1410634"/>
                  </a:cubicBezTo>
                  <a:cubicBezTo>
                    <a:pt x="909199" y="1479500"/>
                    <a:pt x="963206" y="1551223"/>
                    <a:pt x="1015327" y="1621632"/>
                  </a:cubicBezTo>
                  <a:cubicBezTo>
                    <a:pt x="798328" y="1715929"/>
                    <a:pt x="528352" y="1784338"/>
                    <a:pt x="177851" y="1784338"/>
                  </a:cubicBezTo>
                  <a:cubicBezTo>
                    <a:pt x="177051" y="1784338"/>
                    <a:pt x="176251" y="1784395"/>
                    <a:pt x="175450" y="1784452"/>
                  </a:cubicBezTo>
                  <a:lnTo>
                    <a:pt x="160134" y="1785824"/>
                  </a:lnTo>
                  <a:cubicBezTo>
                    <a:pt x="150247" y="1786681"/>
                    <a:pt x="141618" y="1792796"/>
                    <a:pt x="137446" y="1801769"/>
                  </a:cubicBezTo>
                  <a:cubicBezTo>
                    <a:pt x="133274" y="1810741"/>
                    <a:pt x="134245" y="1821314"/>
                    <a:pt x="139960" y="1829372"/>
                  </a:cubicBezTo>
                  <a:cubicBezTo>
                    <a:pt x="143904" y="1834916"/>
                    <a:pt x="237915" y="1966304"/>
                    <a:pt x="411194" y="2099635"/>
                  </a:cubicBezTo>
                  <a:cubicBezTo>
                    <a:pt x="571443" y="2223021"/>
                    <a:pt x="832104" y="2370411"/>
                    <a:pt x="1163803" y="2371954"/>
                  </a:cubicBezTo>
                  <a:cubicBezTo>
                    <a:pt x="1176890" y="2372069"/>
                    <a:pt x="1189692" y="2371840"/>
                    <a:pt x="1202665" y="2371726"/>
                  </a:cubicBezTo>
                  <a:cubicBezTo>
                    <a:pt x="1290333" y="2370926"/>
                    <a:pt x="1380858" y="2370240"/>
                    <a:pt x="1420692" y="2407902"/>
                  </a:cubicBezTo>
                  <a:cubicBezTo>
                    <a:pt x="1441723" y="2427790"/>
                    <a:pt x="1460983" y="2442306"/>
                    <a:pt x="1479614" y="2456365"/>
                  </a:cubicBezTo>
                  <a:cubicBezTo>
                    <a:pt x="1507617" y="2477453"/>
                    <a:pt x="1531849" y="2495684"/>
                    <a:pt x="1554937" y="2527802"/>
                  </a:cubicBezTo>
                  <a:cubicBezTo>
                    <a:pt x="1593113" y="2580781"/>
                    <a:pt x="1635519" y="2610499"/>
                    <a:pt x="1681067" y="2616042"/>
                  </a:cubicBezTo>
                  <a:cubicBezTo>
                    <a:pt x="1724501" y="2621300"/>
                    <a:pt x="1769193" y="2604669"/>
                    <a:pt x="1814055" y="2566550"/>
                  </a:cubicBezTo>
                  <a:cubicBezTo>
                    <a:pt x="1826685" y="2555806"/>
                    <a:pt x="1856518" y="2546605"/>
                    <a:pt x="1888865" y="2549691"/>
                  </a:cubicBezTo>
                  <a:cubicBezTo>
                    <a:pt x="1909496" y="2551691"/>
                    <a:pt x="1938242" y="2559292"/>
                    <a:pt x="1958245" y="2584267"/>
                  </a:cubicBezTo>
                  <a:cubicBezTo>
                    <a:pt x="1970761" y="2599868"/>
                    <a:pt x="1984134" y="2615413"/>
                    <a:pt x="1997050" y="2630444"/>
                  </a:cubicBezTo>
                  <a:cubicBezTo>
                    <a:pt x="2034597" y="2674049"/>
                    <a:pt x="2073459" y="2719198"/>
                    <a:pt x="2091576" y="2767489"/>
                  </a:cubicBezTo>
                  <a:cubicBezTo>
                    <a:pt x="2130781" y="2871731"/>
                    <a:pt x="2210276" y="2911736"/>
                    <a:pt x="2290286" y="2939511"/>
                  </a:cubicBezTo>
                  <a:cubicBezTo>
                    <a:pt x="2294973" y="2941111"/>
                    <a:pt x="2299773" y="2943226"/>
                    <a:pt x="2304745" y="2945283"/>
                  </a:cubicBezTo>
                  <a:cubicBezTo>
                    <a:pt x="2318804" y="2951227"/>
                    <a:pt x="2338007" y="2959399"/>
                    <a:pt x="2358638" y="2959399"/>
                  </a:cubicBezTo>
                  <a:cubicBezTo>
                    <a:pt x="2375554" y="2959399"/>
                    <a:pt x="2393442" y="2953856"/>
                    <a:pt x="2410016" y="2937111"/>
                  </a:cubicBezTo>
                  <a:cubicBezTo>
                    <a:pt x="2436476" y="2910422"/>
                    <a:pt x="2425561" y="2871674"/>
                    <a:pt x="2417559" y="2843385"/>
                  </a:cubicBezTo>
                  <a:cubicBezTo>
                    <a:pt x="2416702" y="2840299"/>
                    <a:pt x="2415845" y="2837270"/>
                    <a:pt x="2415045" y="2834355"/>
                  </a:cubicBezTo>
                  <a:cubicBezTo>
                    <a:pt x="2392699" y="2750745"/>
                    <a:pt x="2415216" y="2643417"/>
                    <a:pt x="2517458" y="2605241"/>
                  </a:cubicBezTo>
                  <a:cubicBezTo>
                    <a:pt x="2554891" y="2591239"/>
                    <a:pt x="2588095" y="2565293"/>
                    <a:pt x="2620156" y="2540147"/>
                  </a:cubicBezTo>
                  <a:cubicBezTo>
                    <a:pt x="2667476" y="2503114"/>
                    <a:pt x="2712110" y="2468138"/>
                    <a:pt x="2767660" y="2469681"/>
                  </a:cubicBezTo>
                  <a:cubicBezTo>
                    <a:pt x="2786806" y="2470252"/>
                    <a:pt x="2804179" y="2471052"/>
                    <a:pt x="2820181" y="2471795"/>
                  </a:cubicBezTo>
                  <a:cubicBezTo>
                    <a:pt x="2907621" y="2475853"/>
                    <a:pt x="2960370" y="2478253"/>
                    <a:pt x="3033293" y="2427733"/>
                  </a:cubicBezTo>
                  <a:cubicBezTo>
                    <a:pt x="3149937" y="2346923"/>
                    <a:pt x="3429857" y="2284458"/>
                    <a:pt x="3620853" y="2366411"/>
                  </a:cubicBezTo>
                  <a:cubicBezTo>
                    <a:pt x="3684632" y="2393786"/>
                    <a:pt x="3715036" y="2427790"/>
                    <a:pt x="3732981" y="2491912"/>
                  </a:cubicBezTo>
                  <a:cubicBezTo>
                    <a:pt x="3764871" y="2605812"/>
                    <a:pt x="3889115" y="2732399"/>
                    <a:pt x="3957352" y="2766118"/>
                  </a:cubicBezTo>
                  <a:cubicBezTo>
                    <a:pt x="3998271" y="2786349"/>
                    <a:pt x="4036219" y="2789264"/>
                    <a:pt x="4064108" y="2774290"/>
                  </a:cubicBezTo>
                  <a:cubicBezTo>
                    <a:pt x="4080453" y="2765547"/>
                    <a:pt x="4100970" y="2746630"/>
                    <a:pt x="4106170" y="2706225"/>
                  </a:cubicBezTo>
                  <a:cubicBezTo>
                    <a:pt x="4112571" y="2656504"/>
                    <a:pt x="4108171" y="2554148"/>
                    <a:pt x="4050964" y="2485969"/>
                  </a:cubicBezTo>
                  <a:cubicBezTo>
                    <a:pt x="3843052" y="2237995"/>
                    <a:pt x="3852653" y="2185417"/>
                    <a:pt x="3870084" y="2090033"/>
                  </a:cubicBezTo>
                  <a:cubicBezTo>
                    <a:pt x="3881342" y="2028197"/>
                    <a:pt x="3893001" y="2013167"/>
                    <a:pt x="3921119" y="1976819"/>
                  </a:cubicBezTo>
                  <a:cubicBezTo>
                    <a:pt x="3930949" y="1964075"/>
                    <a:pt x="3943236" y="1948244"/>
                    <a:pt x="3957466" y="1927613"/>
                  </a:cubicBezTo>
                  <a:cubicBezTo>
                    <a:pt x="3962724" y="1920012"/>
                    <a:pt x="3963810" y="1910297"/>
                    <a:pt x="3960438" y="1901724"/>
                  </a:cubicBezTo>
                  <a:cubicBezTo>
                    <a:pt x="3957066" y="1893152"/>
                    <a:pt x="3949580" y="1886808"/>
                    <a:pt x="3940550" y="1884865"/>
                  </a:cubicBezTo>
                  <a:lnTo>
                    <a:pt x="3937464" y="1884179"/>
                  </a:lnTo>
                  <a:cubicBezTo>
                    <a:pt x="3935521" y="1883779"/>
                    <a:pt x="3933578" y="1883550"/>
                    <a:pt x="3931634" y="1883550"/>
                  </a:cubicBezTo>
                  <a:lnTo>
                    <a:pt x="3667773" y="1883436"/>
                  </a:lnTo>
                  <a:lnTo>
                    <a:pt x="3665601" y="1883036"/>
                  </a:lnTo>
                  <a:cubicBezTo>
                    <a:pt x="3663887" y="1882693"/>
                    <a:pt x="3662172" y="1882522"/>
                    <a:pt x="3660458" y="1882522"/>
                  </a:cubicBezTo>
                  <a:lnTo>
                    <a:pt x="2848527" y="1882522"/>
                  </a:lnTo>
                  <a:cubicBezTo>
                    <a:pt x="2513800" y="1882522"/>
                    <a:pt x="2255311" y="1841717"/>
                    <a:pt x="2046827" y="1774794"/>
                  </a:cubicBezTo>
                  <a:cubicBezTo>
                    <a:pt x="2104206" y="1718844"/>
                    <a:pt x="2166671" y="1663123"/>
                    <a:pt x="2241938" y="1613974"/>
                  </a:cubicBezTo>
                  <a:cubicBezTo>
                    <a:pt x="2435162" y="1711529"/>
                    <a:pt x="2671705" y="1778051"/>
                    <a:pt x="2971114" y="1778051"/>
                  </a:cubicBezTo>
                  <a:lnTo>
                    <a:pt x="4025932" y="1778051"/>
                  </a:lnTo>
                  <a:cubicBezTo>
                    <a:pt x="4041077" y="1778051"/>
                    <a:pt x="4053364" y="1765764"/>
                    <a:pt x="4053364" y="1750620"/>
                  </a:cubicBezTo>
                  <a:cubicBezTo>
                    <a:pt x="4053364" y="1735475"/>
                    <a:pt x="4041077" y="1723188"/>
                    <a:pt x="4025932" y="1723188"/>
                  </a:cubicBezTo>
                  <a:lnTo>
                    <a:pt x="2971114" y="1723188"/>
                  </a:lnTo>
                  <a:cubicBezTo>
                    <a:pt x="2695366" y="1723188"/>
                    <a:pt x="2476595" y="1666781"/>
                    <a:pt x="2296058" y="1581056"/>
                  </a:cubicBezTo>
                  <a:cubicBezTo>
                    <a:pt x="2375726" y="1536364"/>
                    <a:pt x="2469280" y="1499388"/>
                    <a:pt x="2583980" y="1476185"/>
                  </a:cubicBezTo>
                  <a:cubicBezTo>
                    <a:pt x="2716968" y="1555052"/>
                    <a:pt x="2888304" y="1615517"/>
                    <a:pt x="3132620" y="1615517"/>
                  </a:cubicBezTo>
                  <a:lnTo>
                    <a:pt x="4065365" y="1615517"/>
                  </a:lnTo>
                  <a:cubicBezTo>
                    <a:pt x="4080624" y="1615517"/>
                    <a:pt x="4093026" y="1603115"/>
                    <a:pt x="4093026" y="1587856"/>
                  </a:cubicBezTo>
                  <a:cubicBezTo>
                    <a:pt x="4093026" y="1572597"/>
                    <a:pt x="4080624" y="1560196"/>
                    <a:pt x="4065365" y="1560196"/>
                  </a:cubicBezTo>
                  <a:lnTo>
                    <a:pt x="3132677" y="1560196"/>
                  </a:lnTo>
                  <a:cubicBezTo>
                    <a:pt x="2937682" y="1560196"/>
                    <a:pt x="2791321" y="1519333"/>
                    <a:pt x="2674163" y="1461555"/>
                  </a:cubicBezTo>
                  <a:cubicBezTo>
                    <a:pt x="2733885" y="1454011"/>
                    <a:pt x="2798636" y="1449782"/>
                    <a:pt x="2869502" y="1449782"/>
                  </a:cubicBezTo>
                  <a:lnTo>
                    <a:pt x="4091712" y="1449782"/>
                  </a:lnTo>
                  <a:cubicBezTo>
                    <a:pt x="4106856" y="1449782"/>
                    <a:pt x="4119143" y="1437495"/>
                    <a:pt x="4119143" y="1422350"/>
                  </a:cubicBezTo>
                  <a:cubicBezTo>
                    <a:pt x="4119143" y="1407205"/>
                    <a:pt x="4106856" y="1394918"/>
                    <a:pt x="4091712" y="1394918"/>
                  </a:cubicBezTo>
                  <a:lnTo>
                    <a:pt x="2869445" y="1394918"/>
                  </a:lnTo>
                  <a:cubicBezTo>
                    <a:pt x="2767489" y="1394918"/>
                    <a:pt x="2677135" y="1403433"/>
                    <a:pt x="2596210" y="1418407"/>
                  </a:cubicBezTo>
                  <a:cubicBezTo>
                    <a:pt x="2511057" y="1365886"/>
                    <a:pt x="2442305" y="1305821"/>
                    <a:pt x="2379726" y="1251071"/>
                  </a:cubicBezTo>
                  <a:cubicBezTo>
                    <a:pt x="2263197" y="1149116"/>
                    <a:pt x="2162556" y="1061048"/>
                    <a:pt x="2013909" y="1061048"/>
                  </a:cubicBezTo>
                  <a:cubicBezTo>
                    <a:pt x="1920126" y="1061048"/>
                    <a:pt x="1833944" y="1097681"/>
                    <a:pt x="1743189" y="1154545"/>
                  </a:cubicBezTo>
                  <a:cubicBezTo>
                    <a:pt x="1721015" y="1131456"/>
                    <a:pt x="1699298" y="1108539"/>
                    <a:pt x="1678095" y="1086079"/>
                  </a:cubicBezTo>
                  <a:cubicBezTo>
                    <a:pt x="1654207" y="1060819"/>
                    <a:pt x="1631004" y="1036302"/>
                    <a:pt x="1608315" y="1012870"/>
                  </a:cubicBezTo>
                  <a:cubicBezTo>
                    <a:pt x="1745247" y="922173"/>
                    <a:pt x="1871834" y="830276"/>
                    <a:pt x="1987849" y="746037"/>
                  </a:cubicBezTo>
                  <a:cubicBezTo>
                    <a:pt x="2036140" y="710947"/>
                    <a:pt x="2082661" y="677171"/>
                    <a:pt x="2127295" y="645396"/>
                  </a:cubicBezTo>
                  <a:cubicBezTo>
                    <a:pt x="2162899" y="686658"/>
                    <a:pt x="2197303" y="731006"/>
                    <a:pt x="2232793" y="776726"/>
                  </a:cubicBezTo>
                  <a:cubicBezTo>
                    <a:pt x="2419331" y="1017213"/>
                    <a:pt x="2630843" y="1289705"/>
                    <a:pt x="3197028" y="1289705"/>
                  </a:cubicBezTo>
                  <a:lnTo>
                    <a:pt x="3678746" y="1290219"/>
                  </a:lnTo>
                  <a:cubicBezTo>
                    <a:pt x="3680803" y="1290219"/>
                    <a:pt x="3682803" y="1289990"/>
                    <a:pt x="3684746" y="1289590"/>
                  </a:cubicBezTo>
                  <a:lnTo>
                    <a:pt x="4123315" y="1289590"/>
                  </a:lnTo>
                  <a:cubicBezTo>
                    <a:pt x="4131888" y="1289590"/>
                    <a:pt x="4139946" y="1285647"/>
                    <a:pt x="4145147" y="1278846"/>
                  </a:cubicBezTo>
                  <a:cubicBezTo>
                    <a:pt x="4150348" y="1272045"/>
                    <a:pt x="4152233" y="1263302"/>
                    <a:pt x="4150062" y="1255015"/>
                  </a:cubicBezTo>
                  <a:cubicBezTo>
                    <a:pt x="4149890" y="1254272"/>
                    <a:pt x="4130631" y="1177748"/>
                    <a:pt x="4132117" y="1050761"/>
                  </a:cubicBezTo>
                  <a:cubicBezTo>
                    <a:pt x="4134174" y="871710"/>
                    <a:pt x="4185094" y="841020"/>
                    <a:pt x="4238930" y="808502"/>
                  </a:cubicBezTo>
                  <a:cubicBezTo>
                    <a:pt x="4286936" y="779584"/>
                    <a:pt x="4341343" y="746780"/>
                    <a:pt x="4348315" y="623336"/>
                  </a:cubicBezTo>
                  <a:cubicBezTo>
                    <a:pt x="4348487" y="620592"/>
                    <a:pt x="4348201" y="617849"/>
                    <a:pt x="4347572" y="615163"/>
                  </a:cubicBezTo>
                  <a:cubicBezTo>
                    <a:pt x="4325112" y="524066"/>
                    <a:pt x="4389063" y="457143"/>
                    <a:pt x="4445470" y="398108"/>
                  </a:cubicBezTo>
                  <a:cubicBezTo>
                    <a:pt x="4488847" y="352788"/>
                    <a:pt x="4526280" y="313640"/>
                    <a:pt x="4519822" y="267406"/>
                  </a:cubicBezTo>
                  <a:close/>
                  <a:moveTo>
                    <a:pt x="628364" y="1119969"/>
                  </a:moveTo>
                  <a:cubicBezTo>
                    <a:pt x="708489" y="1076535"/>
                    <a:pt x="775411" y="1028529"/>
                    <a:pt x="836848" y="984352"/>
                  </a:cubicBezTo>
                  <a:cubicBezTo>
                    <a:pt x="848792" y="975780"/>
                    <a:pt x="860508" y="967379"/>
                    <a:pt x="872166" y="959092"/>
                  </a:cubicBezTo>
                  <a:cubicBezTo>
                    <a:pt x="973950" y="1034130"/>
                    <a:pt x="1063162" y="1122541"/>
                    <a:pt x="1154716" y="1216381"/>
                  </a:cubicBezTo>
                  <a:cubicBezTo>
                    <a:pt x="1062304" y="1263473"/>
                    <a:pt x="966349" y="1307021"/>
                    <a:pt x="866851" y="1345312"/>
                  </a:cubicBezTo>
                  <a:cubicBezTo>
                    <a:pt x="795585" y="1263873"/>
                    <a:pt x="717061" y="1186206"/>
                    <a:pt x="628364" y="1119969"/>
                  </a:cubicBezTo>
                  <a:close/>
                  <a:moveTo>
                    <a:pt x="919715" y="926231"/>
                  </a:moveTo>
                  <a:cubicBezTo>
                    <a:pt x="1007555" y="867595"/>
                    <a:pt x="1094137" y="824332"/>
                    <a:pt x="1205751" y="824332"/>
                  </a:cubicBezTo>
                  <a:cubicBezTo>
                    <a:pt x="1316679" y="824332"/>
                    <a:pt x="1414177" y="897313"/>
                    <a:pt x="1521790" y="1003383"/>
                  </a:cubicBezTo>
                  <a:cubicBezTo>
                    <a:pt x="1421835" y="1067848"/>
                    <a:pt x="1316565" y="1131114"/>
                    <a:pt x="1206037" y="1189749"/>
                  </a:cubicBezTo>
                  <a:cubicBezTo>
                    <a:pt x="1114825" y="1096081"/>
                    <a:pt x="1024128" y="1005098"/>
                    <a:pt x="919715" y="926231"/>
                  </a:cubicBezTo>
                  <a:close/>
                  <a:moveTo>
                    <a:pt x="905085" y="1390060"/>
                  </a:moveTo>
                  <a:cubicBezTo>
                    <a:pt x="1005440" y="1350627"/>
                    <a:pt x="1102195" y="1305993"/>
                    <a:pt x="1195235" y="1257986"/>
                  </a:cubicBezTo>
                  <a:cubicBezTo>
                    <a:pt x="1249356" y="1313593"/>
                    <a:pt x="1304792" y="1370343"/>
                    <a:pt x="1364685" y="1426236"/>
                  </a:cubicBezTo>
                  <a:cubicBezTo>
                    <a:pt x="1277302" y="1485729"/>
                    <a:pt x="1179233" y="1545337"/>
                    <a:pt x="1066419" y="1598429"/>
                  </a:cubicBezTo>
                  <a:cubicBezTo>
                    <a:pt x="1016127" y="1530420"/>
                    <a:pt x="962920" y="1459440"/>
                    <a:pt x="905085" y="1390060"/>
                  </a:cubicBezTo>
                  <a:close/>
                  <a:moveTo>
                    <a:pt x="1406747" y="1464641"/>
                  </a:moveTo>
                  <a:cubicBezTo>
                    <a:pt x="1548251" y="1590828"/>
                    <a:pt x="1716443" y="1709757"/>
                    <a:pt x="1947043" y="1796854"/>
                  </a:cubicBezTo>
                  <a:cubicBezTo>
                    <a:pt x="1946472" y="1797425"/>
                    <a:pt x="1945900" y="1797997"/>
                    <a:pt x="1945329" y="1798568"/>
                  </a:cubicBezTo>
                  <a:cubicBezTo>
                    <a:pt x="1819999" y="1925155"/>
                    <a:pt x="1720958" y="2025111"/>
                    <a:pt x="1551165" y="2025111"/>
                  </a:cubicBezTo>
                  <a:cubicBezTo>
                    <a:pt x="1386859" y="2025111"/>
                    <a:pt x="1252842" y="1850746"/>
                    <a:pt x="1100195" y="1644206"/>
                  </a:cubicBezTo>
                  <a:cubicBezTo>
                    <a:pt x="1216438" y="1588599"/>
                    <a:pt x="1317079" y="1526363"/>
                    <a:pt x="1406747" y="1464641"/>
                  </a:cubicBezTo>
                  <a:close/>
                  <a:moveTo>
                    <a:pt x="2848527" y="1937843"/>
                  </a:moveTo>
                  <a:lnTo>
                    <a:pt x="3657886" y="1937843"/>
                  </a:lnTo>
                  <a:lnTo>
                    <a:pt x="3660057" y="1938243"/>
                  </a:lnTo>
                  <a:cubicBezTo>
                    <a:pt x="3661772" y="1938586"/>
                    <a:pt x="3663487" y="1938700"/>
                    <a:pt x="3665201" y="1938700"/>
                  </a:cubicBezTo>
                  <a:lnTo>
                    <a:pt x="3880599" y="1938814"/>
                  </a:lnTo>
                  <a:cubicBezTo>
                    <a:pt x="3879514" y="1940186"/>
                    <a:pt x="3878485" y="1941558"/>
                    <a:pt x="3877456" y="1942872"/>
                  </a:cubicBezTo>
                  <a:cubicBezTo>
                    <a:pt x="3847567" y="1981563"/>
                    <a:pt x="3829450" y="2004880"/>
                    <a:pt x="3815791" y="2079975"/>
                  </a:cubicBezTo>
                  <a:cubicBezTo>
                    <a:pt x="3794417" y="2197190"/>
                    <a:pt x="3793674" y="2264912"/>
                    <a:pt x="4008730" y="2521402"/>
                  </a:cubicBezTo>
                  <a:cubicBezTo>
                    <a:pt x="4053707" y="2575066"/>
                    <a:pt x="4056336" y="2661076"/>
                    <a:pt x="4051478" y="2699081"/>
                  </a:cubicBezTo>
                  <a:cubicBezTo>
                    <a:pt x="4049706" y="2712797"/>
                    <a:pt x="4045249" y="2721655"/>
                    <a:pt x="4038162" y="2725427"/>
                  </a:cubicBezTo>
                  <a:cubicBezTo>
                    <a:pt x="4026732" y="2731542"/>
                    <a:pt x="4005815" y="2728170"/>
                    <a:pt x="3982041" y="2716455"/>
                  </a:cubicBezTo>
                  <a:cubicBezTo>
                    <a:pt x="3923348" y="2687422"/>
                    <a:pt x="3812934" y="2571522"/>
                    <a:pt x="3786473" y="2476939"/>
                  </a:cubicBezTo>
                  <a:cubicBezTo>
                    <a:pt x="3763956" y="2396357"/>
                    <a:pt x="3722294" y="2349551"/>
                    <a:pt x="3642856" y="2315433"/>
                  </a:cubicBezTo>
                  <a:cubicBezTo>
                    <a:pt x="3426200" y="2222507"/>
                    <a:pt x="3126391" y="2295888"/>
                    <a:pt x="3001918" y="2382127"/>
                  </a:cubicBezTo>
                  <a:cubicBezTo>
                    <a:pt x="2944368" y="2422018"/>
                    <a:pt x="2906306" y="2420246"/>
                    <a:pt x="2822867" y="2416417"/>
                  </a:cubicBezTo>
                  <a:cubicBezTo>
                    <a:pt x="2806580" y="2415674"/>
                    <a:pt x="2788920" y="2414874"/>
                    <a:pt x="2769432" y="2414303"/>
                  </a:cubicBezTo>
                  <a:cubicBezTo>
                    <a:pt x="2694051" y="2412188"/>
                    <a:pt x="2636730" y="2456937"/>
                    <a:pt x="2586209" y="2496484"/>
                  </a:cubicBezTo>
                  <a:cubicBezTo>
                    <a:pt x="2556091" y="2520030"/>
                    <a:pt x="2527630" y="2542318"/>
                    <a:pt x="2498255" y="2553291"/>
                  </a:cubicBezTo>
                  <a:cubicBezTo>
                    <a:pt x="2382927" y="2596325"/>
                    <a:pt x="2326805" y="2717769"/>
                    <a:pt x="2361781" y="2848528"/>
                  </a:cubicBezTo>
                  <a:cubicBezTo>
                    <a:pt x="2362638" y="2851729"/>
                    <a:pt x="2363553" y="2854986"/>
                    <a:pt x="2364467" y="2858301"/>
                  </a:cubicBezTo>
                  <a:cubicBezTo>
                    <a:pt x="2367382" y="2868588"/>
                    <a:pt x="2374182" y="2892648"/>
                    <a:pt x="2370868" y="2898020"/>
                  </a:cubicBezTo>
                  <a:cubicBezTo>
                    <a:pt x="2362181" y="2906821"/>
                    <a:pt x="2354694" y="2906135"/>
                    <a:pt x="2326520" y="2894191"/>
                  </a:cubicBezTo>
                  <a:cubicBezTo>
                    <a:pt x="2320404" y="2891562"/>
                    <a:pt x="2314347" y="2889048"/>
                    <a:pt x="2308574" y="2887047"/>
                  </a:cubicBezTo>
                  <a:cubicBezTo>
                    <a:pt x="2230793" y="2860073"/>
                    <a:pt x="2172958" y="2826068"/>
                    <a:pt x="2143525" y="2747830"/>
                  </a:cubicBezTo>
                  <a:cubicBezTo>
                    <a:pt x="2121923" y="2690394"/>
                    <a:pt x="2079803" y="2641474"/>
                    <a:pt x="2039112" y="2594153"/>
                  </a:cubicBezTo>
                  <a:cubicBezTo>
                    <a:pt x="2026482" y="2579466"/>
                    <a:pt x="2013452" y="2564321"/>
                    <a:pt x="2001507" y="2549462"/>
                  </a:cubicBezTo>
                  <a:cubicBezTo>
                    <a:pt x="1976476" y="2518201"/>
                    <a:pt x="1938357" y="2498656"/>
                    <a:pt x="1894180" y="2494427"/>
                  </a:cubicBezTo>
                  <a:cubicBezTo>
                    <a:pt x="1888179" y="2493855"/>
                    <a:pt x="1882121" y="2493570"/>
                    <a:pt x="1876120" y="2493570"/>
                  </a:cubicBezTo>
                  <a:cubicBezTo>
                    <a:pt x="1838001" y="2493570"/>
                    <a:pt x="1800911" y="2504885"/>
                    <a:pt x="1778222" y="2524202"/>
                  </a:cubicBezTo>
                  <a:cubicBezTo>
                    <a:pt x="1745590" y="2551920"/>
                    <a:pt x="1715072" y="2564264"/>
                    <a:pt x="1687754" y="2560949"/>
                  </a:cubicBezTo>
                  <a:cubicBezTo>
                    <a:pt x="1658150" y="2557349"/>
                    <a:pt x="1628604" y="2535289"/>
                    <a:pt x="1599857" y="2495341"/>
                  </a:cubicBezTo>
                  <a:cubicBezTo>
                    <a:pt x="1571854" y="2456422"/>
                    <a:pt x="1543222" y="2434876"/>
                    <a:pt x="1512875" y="2412016"/>
                  </a:cubicBezTo>
                  <a:cubicBezTo>
                    <a:pt x="1495444" y="2398929"/>
                    <a:pt x="1477442" y="2385327"/>
                    <a:pt x="1458697" y="2367554"/>
                  </a:cubicBezTo>
                  <a:cubicBezTo>
                    <a:pt x="1402690" y="2314519"/>
                    <a:pt x="1300734" y="2315376"/>
                    <a:pt x="1202150" y="2316176"/>
                  </a:cubicBezTo>
                  <a:cubicBezTo>
                    <a:pt x="1189349" y="2316290"/>
                    <a:pt x="1176547" y="2316405"/>
                    <a:pt x="1163917" y="2316405"/>
                  </a:cubicBezTo>
                  <a:cubicBezTo>
                    <a:pt x="662540" y="2314004"/>
                    <a:pt x="322383" y="1962360"/>
                    <a:pt x="218484" y="1839145"/>
                  </a:cubicBezTo>
                  <a:cubicBezTo>
                    <a:pt x="565328" y="1834002"/>
                    <a:pt x="833247" y="1762964"/>
                    <a:pt x="1049217" y="1667352"/>
                  </a:cubicBezTo>
                  <a:cubicBezTo>
                    <a:pt x="1213580" y="1889894"/>
                    <a:pt x="1357027" y="2079747"/>
                    <a:pt x="1551108" y="2079747"/>
                  </a:cubicBezTo>
                  <a:cubicBezTo>
                    <a:pt x="1743761" y="2079747"/>
                    <a:pt x="1855203" y="1967218"/>
                    <a:pt x="1984248" y="1836973"/>
                  </a:cubicBezTo>
                  <a:cubicBezTo>
                    <a:pt x="1990820" y="1830344"/>
                    <a:pt x="1997392" y="1823714"/>
                    <a:pt x="2004079" y="1817028"/>
                  </a:cubicBezTo>
                  <a:cubicBezTo>
                    <a:pt x="2222792" y="1891437"/>
                    <a:pt x="2495169" y="1937843"/>
                    <a:pt x="2848527" y="1937843"/>
                  </a:cubicBezTo>
                  <a:close/>
                  <a:moveTo>
                    <a:pt x="2013966" y="1116540"/>
                  </a:moveTo>
                  <a:cubicBezTo>
                    <a:pt x="2141811" y="1116540"/>
                    <a:pt x="2230736" y="1194378"/>
                    <a:pt x="2343322" y="1292848"/>
                  </a:cubicBezTo>
                  <a:cubicBezTo>
                    <a:pt x="2396071" y="1339025"/>
                    <a:pt x="2453107" y="1388803"/>
                    <a:pt x="2519972" y="1435151"/>
                  </a:cubicBezTo>
                  <a:cubicBezTo>
                    <a:pt x="2408416" y="1463384"/>
                    <a:pt x="2316632" y="1504474"/>
                    <a:pt x="2238337" y="1552138"/>
                  </a:cubicBezTo>
                  <a:cubicBezTo>
                    <a:pt x="2051799" y="1452811"/>
                    <a:pt x="1907667" y="1322566"/>
                    <a:pt x="1782680" y="1195293"/>
                  </a:cubicBezTo>
                  <a:cubicBezTo>
                    <a:pt x="1861947" y="1147001"/>
                    <a:pt x="1936471" y="1116540"/>
                    <a:pt x="2013966" y="1116540"/>
                  </a:cubicBezTo>
                  <a:close/>
                  <a:moveTo>
                    <a:pt x="2187473" y="1585170"/>
                  </a:moveTo>
                  <a:cubicBezTo>
                    <a:pt x="2110035" y="1638720"/>
                    <a:pt x="2046313" y="1697927"/>
                    <a:pt x="1988763" y="1755020"/>
                  </a:cubicBezTo>
                  <a:cubicBezTo>
                    <a:pt x="1760392" y="1672724"/>
                    <a:pt x="1594714" y="1557853"/>
                    <a:pt x="1452982" y="1432237"/>
                  </a:cubicBezTo>
                  <a:cubicBezTo>
                    <a:pt x="1499788" y="1398861"/>
                    <a:pt x="1543564" y="1366000"/>
                    <a:pt x="1585112" y="1334853"/>
                  </a:cubicBezTo>
                  <a:cubicBezTo>
                    <a:pt x="1638491" y="1294791"/>
                    <a:pt x="1688154" y="1257644"/>
                    <a:pt x="1735703" y="1225640"/>
                  </a:cubicBezTo>
                  <a:cubicBezTo>
                    <a:pt x="1857032" y="1349484"/>
                    <a:pt x="2001222" y="1481272"/>
                    <a:pt x="2187473" y="1585170"/>
                  </a:cubicBezTo>
                  <a:close/>
                  <a:moveTo>
                    <a:pt x="1638262" y="1123855"/>
                  </a:moveTo>
                  <a:cubicBezTo>
                    <a:pt x="1657122" y="1143801"/>
                    <a:pt x="1676552" y="1164318"/>
                    <a:pt x="1696555" y="1185177"/>
                  </a:cubicBezTo>
                  <a:cubicBezTo>
                    <a:pt x="1650492" y="1216610"/>
                    <a:pt x="1602829" y="1252329"/>
                    <a:pt x="1551851" y="1290562"/>
                  </a:cubicBezTo>
                  <a:cubicBezTo>
                    <a:pt x="1507789" y="1323595"/>
                    <a:pt x="1461154" y="1358628"/>
                    <a:pt x="1410976" y="1394118"/>
                  </a:cubicBezTo>
                  <a:cubicBezTo>
                    <a:pt x="1353541" y="1340740"/>
                    <a:pt x="1299591" y="1285933"/>
                    <a:pt x="1246270" y="1231183"/>
                  </a:cubicBezTo>
                  <a:cubicBezTo>
                    <a:pt x="1356741" y="1171976"/>
                    <a:pt x="1461783" y="1108368"/>
                    <a:pt x="1561567" y="1043617"/>
                  </a:cubicBezTo>
                  <a:cubicBezTo>
                    <a:pt x="1586484" y="1069106"/>
                    <a:pt x="1611916" y="1095966"/>
                    <a:pt x="1638262" y="1123855"/>
                  </a:cubicBezTo>
                  <a:close/>
                  <a:moveTo>
                    <a:pt x="1955387" y="701345"/>
                  </a:moveTo>
                  <a:cubicBezTo>
                    <a:pt x="1837487" y="786956"/>
                    <a:pt x="1708499" y="880625"/>
                    <a:pt x="1568825" y="972751"/>
                  </a:cubicBezTo>
                  <a:cubicBezTo>
                    <a:pt x="1448810" y="853079"/>
                    <a:pt x="1339482" y="769525"/>
                    <a:pt x="1205751" y="769525"/>
                  </a:cubicBezTo>
                  <a:cubicBezTo>
                    <a:pt x="1071391" y="769525"/>
                    <a:pt x="973379" y="822561"/>
                    <a:pt x="872395" y="891998"/>
                  </a:cubicBezTo>
                  <a:cubicBezTo>
                    <a:pt x="692258" y="767868"/>
                    <a:pt x="468401" y="681057"/>
                    <a:pt x="135274" y="675514"/>
                  </a:cubicBezTo>
                  <a:cubicBezTo>
                    <a:pt x="156591" y="582531"/>
                    <a:pt x="194996" y="491148"/>
                    <a:pt x="226314" y="486976"/>
                  </a:cubicBezTo>
                  <a:cubicBezTo>
                    <a:pt x="328841" y="473260"/>
                    <a:pt x="323240" y="413309"/>
                    <a:pt x="320211" y="381077"/>
                  </a:cubicBezTo>
                  <a:cubicBezTo>
                    <a:pt x="319354" y="372104"/>
                    <a:pt x="318211" y="359817"/>
                    <a:pt x="320783" y="357245"/>
                  </a:cubicBezTo>
                  <a:cubicBezTo>
                    <a:pt x="322898" y="355131"/>
                    <a:pt x="337071" y="344729"/>
                    <a:pt x="407594" y="350845"/>
                  </a:cubicBezTo>
                  <a:cubicBezTo>
                    <a:pt x="510007" y="359646"/>
                    <a:pt x="555269" y="366732"/>
                    <a:pt x="595160" y="373019"/>
                  </a:cubicBezTo>
                  <a:cubicBezTo>
                    <a:pt x="661511" y="383420"/>
                    <a:pt x="709460" y="390964"/>
                    <a:pt x="958691" y="398736"/>
                  </a:cubicBezTo>
                  <a:lnTo>
                    <a:pt x="1616088" y="396450"/>
                  </a:lnTo>
                  <a:cubicBezTo>
                    <a:pt x="1840859" y="396450"/>
                    <a:pt x="1975333" y="482575"/>
                    <a:pt x="2090033" y="604133"/>
                  </a:cubicBezTo>
                  <a:cubicBezTo>
                    <a:pt x="2046770" y="634937"/>
                    <a:pt x="2001908" y="667513"/>
                    <a:pt x="1955387" y="701345"/>
                  </a:cubicBezTo>
                  <a:close/>
                  <a:moveTo>
                    <a:pt x="4292880" y="624136"/>
                  </a:moveTo>
                  <a:cubicBezTo>
                    <a:pt x="4286879" y="715004"/>
                    <a:pt x="4254704" y="734378"/>
                    <a:pt x="4210412" y="761067"/>
                  </a:cubicBezTo>
                  <a:cubicBezTo>
                    <a:pt x="4148919" y="798158"/>
                    <a:pt x="4079253" y="840163"/>
                    <a:pt x="4076795" y="1050075"/>
                  </a:cubicBezTo>
                  <a:cubicBezTo>
                    <a:pt x="4075824" y="1134828"/>
                    <a:pt x="4083482" y="1198093"/>
                    <a:pt x="4089540" y="1234212"/>
                  </a:cubicBezTo>
                  <a:lnTo>
                    <a:pt x="3677260" y="1234212"/>
                  </a:lnTo>
                  <a:cubicBezTo>
                    <a:pt x="3675202" y="1234212"/>
                    <a:pt x="3673202" y="1234441"/>
                    <a:pt x="3671316" y="1234841"/>
                  </a:cubicBezTo>
                  <a:lnTo>
                    <a:pt x="3621881" y="1234841"/>
                  </a:lnTo>
                  <a:lnTo>
                    <a:pt x="3197086" y="1234326"/>
                  </a:lnTo>
                  <a:cubicBezTo>
                    <a:pt x="2657990" y="1234326"/>
                    <a:pt x="2464080" y="984409"/>
                    <a:pt x="2276570" y="742779"/>
                  </a:cubicBezTo>
                  <a:cubicBezTo>
                    <a:pt x="2242223" y="698488"/>
                    <a:pt x="2208276" y="654768"/>
                    <a:pt x="2172729" y="613334"/>
                  </a:cubicBezTo>
                  <a:cubicBezTo>
                    <a:pt x="2356637" y="484461"/>
                    <a:pt x="2506885" y="395136"/>
                    <a:pt x="2620270" y="395136"/>
                  </a:cubicBezTo>
                  <a:cubicBezTo>
                    <a:pt x="2802008" y="395136"/>
                    <a:pt x="2940196" y="549441"/>
                    <a:pt x="3055525" y="696431"/>
                  </a:cubicBezTo>
                  <a:cubicBezTo>
                    <a:pt x="3056496" y="699402"/>
                    <a:pt x="3057982" y="702146"/>
                    <a:pt x="3059926" y="704660"/>
                  </a:cubicBezTo>
                  <a:cubicBezTo>
                    <a:pt x="3078956" y="729063"/>
                    <a:pt x="3097987" y="755352"/>
                    <a:pt x="3118161" y="783184"/>
                  </a:cubicBezTo>
                  <a:cubicBezTo>
                    <a:pt x="3188570" y="880282"/>
                    <a:pt x="3261322" y="980752"/>
                    <a:pt x="3340875" y="1006984"/>
                  </a:cubicBezTo>
                  <a:cubicBezTo>
                    <a:pt x="3523983" y="1066362"/>
                    <a:pt x="3713150" y="871309"/>
                    <a:pt x="3773672" y="753695"/>
                  </a:cubicBezTo>
                  <a:cubicBezTo>
                    <a:pt x="3788245" y="725349"/>
                    <a:pt x="3801275" y="698545"/>
                    <a:pt x="3813905" y="672599"/>
                  </a:cubicBezTo>
                  <a:cubicBezTo>
                    <a:pt x="3852310" y="593618"/>
                    <a:pt x="3882714" y="531096"/>
                    <a:pt x="3922148" y="496634"/>
                  </a:cubicBezTo>
                  <a:cubicBezTo>
                    <a:pt x="3975640" y="455486"/>
                    <a:pt x="4064051" y="435541"/>
                    <a:pt x="4064965" y="435312"/>
                  </a:cubicBezTo>
                  <a:cubicBezTo>
                    <a:pt x="4066508" y="434969"/>
                    <a:pt x="4067994" y="434512"/>
                    <a:pt x="4069480" y="433883"/>
                  </a:cubicBezTo>
                  <a:cubicBezTo>
                    <a:pt x="4180294" y="388506"/>
                    <a:pt x="4227214" y="232258"/>
                    <a:pt x="4207155" y="113558"/>
                  </a:cubicBezTo>
                  <a:cubicBezTo>
                    <a:pt x="4204011" y="94927"/>
                    <a:pt x="4213270" y="81897"/>
                    <a:pt x="4221556" y="74238"/>
                  </a:cubicBezTo>
                  <a:cubicBezTo>
                    <a:pt x="4240759" y="56579"/>
                    <a:pt x="4272363" y="50578"/>
                    <a:pt x="4304138" y="58694"/>
                  </a:cubicBezTo>
                  <a:cubicBezTo>
                    <a:pt x="4324998" y="64009"/>
                    <a:pt x="4330199" y="76182"/>
                    <a:pt x="4340828" y="112415"/>
                  </a:cubicBezTo>
                  <a:cubicBezTo>
                    <a:pt x="4352030" y="150705"/>
                    <a:pt x="4367460" y="203112"/>
                    <a:pt x="4430726" y="240373"/>
                  </a:cubicBezTo>
                  <a:cubicBezTo>
                    <a:pt x="4445413" y="249003"/>
                    <a:pt x="4463301" y="262033"/>
                    <a:pt x="4465130" y="274892"/>
                  </a:cubicBezTo>
                  <a:cubicBezTo>
                    <a:pt x="4467873" y="294666"/>
                    <a:pt x="4436212" y="327756"/>
                    <a:pt x="4405637" y="359760"/>
                  </a:cubicBezTo>
                  <a:cubicBezTo>
                    <a:pt x="4346601" y="421596"/>
                    <a:pt x="4266076" y="505778"/>
                    <a:pt x="4292880" y="624136"/>
                  </a:cubicBezTo>
                  <a:close/>
                </a:path>
              </a:pathLst>
            </a:custGeom>
            <a:grpFill/>
            <a:ln w="5715" cap="flat">
              <a:noFill/>
              <a:prstDash val="solid"/>
              <a:miter/>
            </a:ln>
          </p:spPr>
          <p:txBody>
            <a:bodyPr rtlCol="0" anchor="ctr"/>
            <a:lstStyle/>
            <a:p>
              <a:endParaRPr lang="en-US"/>
            </a:p>
          </p:txBody>
        </p:sp>
        <p:grpSp>
          <p:nvGrpSpPr>
            <p:cNvPr id="23" name="Graphic 19">
              <a:extLst>
                <a:ext uri="{FF2B5EF4-FFF2-40B4-BE49-F238E27FC236}">
                  <a16:creationId xmlns:a16="http://schemas.microsoft.com/office/drawing/2014/main" id="{650B9233-7B2E-9306-91BB-F4B08A751C9E}"/>
                </a:ext>
              </a:extLst>
            </p:cNvPr>
            <p:cNvGrpSpPr/>
            <p:nvPr/>
          </p:nvGrpSpPr>
          <p:grpSpPr>
            <a:xfrm>
              <a:off x="-1464645" y="4731734"/>
              <a:ext cx="4501705" cy="353758"/>
              <a:chOff x="-1464645" y="4731734"/>
              <a:chExt cx="4501705" cy="353758"/>
            </a:xfrm>
            <a:grpFill/>
          </p:grpSpPr>
          <p:sp>
            <p:nvSpPr>
              <p:cNvPr id="24" name="Freeform: Shape 23">
                <a:extLst>
                  <a:ext uri="{FF2B5EF4-FFF2-40B4-BE49-F238E27FC236}">
                    <a16:creationId xmlns:a16="http://schemas.microsoft.com/office/drawing/2014/main" id="{D9A00F1D-2CA2-953B-CD33-7FB6EE25A433}"/>
                  </a:ext>
                </a:extLst>
              </p:cNvPr>
              <p:cNvSpPr/>
              <p:nvPr/>
            </p:nvSpPr>
            <p:spPr>
              <a:xfrm>
                <a:off x="-1464645" y="4742535"/>
                <a:ext cx="249288" cy="337241"/>
              </a:xfrm>
              <a:custGeom>
                <a:avLst/>
                <a:gdLst>
                  <a:gd name="connsiteX0" fmla="*/ 124930 w 249288"/>
                  <a:gd name="connsiteY0" fmla="*/ 337242 h 337241"/>
                  <a:gd name="connsiteX1" fmla="*/ 26460 w 249288"/>
                  <a:gd name="connsiteY1" fmla="*/ 297523 h 337241"/>
                  <a:gd name="connsiteX2" fmla="*/ 0 w 249288"/>
                  <a:gd name="connsiteY2" fmla="*/ 196939 h 337241"/>
                  <a:gd name="connsiteX3" fmla="*/ 0 w 249288"/>
                  <a:gd name="connsiteY3" fmla="*/ 0 h 337241"/>
                  <a:gd name="connsiteX4" fmla="*/ 37205 w 249288"/>
                  <a:gd name="connsiteY4" fmla="*/ 0 h 337241"/>
                  <a:gd name="connsiteX5" fmla="*/ 37205 w 249288"/>
                  <a:gd name="connsiteY5" fmla="*/ 192481 h 337241"/>
                  <a:gd name="connsiteX6" fmla="*/ 54235 w 249288"/>
                  <a:gd name="connsiteY6" fmla="*/ 272948 h 337241"/>
                  <a:gd name="connsiteX7" fmla="*/ 124873 w 249288"/>
                  <a:gd name="connsiteY7" fmla="*/ 305524 h 337241"/>
                  <a:gd name="connsiteX8" fmla="*/ 195510 w 249288"/>
                  <a:gd name="connsiteY8" fmla="*/ 272948 h 337241"/>
                  <a:gd name="connsiteX9" fmla="*/ 212598 w 249288"/>
                  <a:gd name="connsiteY9" fmla="*/ 192481 h 337241"/>
                  <a:gd name="connsiteX10" fmla="*/ 212598 w 249288"/>
                  <a:gd name="connsiteY10" fmla="*/ 0 h 337241"/>
                  <a:gd name="connsiteX11" fmla="*/ 249288 w 249288"/>
                  <a:gd name="connsiteY11" fmla="*/ 0 h 337241"/>
                  <a:gd name="connsiteX12" fmla="*/ 249288 w 249288"/>
                  <a:gd name="connsiteY12" fmla="*/ 196939 h 337241"/>
                  <a:gd name="connsiteX13" fmla="*/ 223285 w 249288"/>
                  <a:gd name="connsiteY13" fmla="*/ 297580 h 337241"/>
                  <a:gd name="connsiteX14" fmla="*/ 124930 w 249288"/>
                  <a:gd name="connsiteY14" fmla="*/ 337242 h 33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288" h="337241">
                    <a:moveTo>
                      <a:pt x="124930" y="337242"/>
                    </a:moveTo>
                    <a:cubicBezTo>
                      <a:pt x="82067" y="337242"/>
                      <a:pt x="48920" y="323869"/>
                      <a:pt x="26460" y="297523"/>
                    </a:cubicBezTo>
                    <a:cubicBezTo>
                      <a:pt x="4458" y="271805"/>
                      <a:pt x="0" y="239973"/>
                      <a:pt x="0" y="196939"/>
                    </a:cubicBezTo>
                    <a:lnTo>
                      <a:pt x="0" y="0"/>
                    </a:lnTo>
                    <a:lnTo>
                      <a:pt x="37205" y="0"/>
                    </a:lnTo>
                    <a:lnTo>
                      <a:pt x="37205" y="192481"/>
                    </a:lnTo>
                    <a:cubicBezTo>
                      <a:pt x="37205" y="219627"/>
                      <a:pt x="37205" y="250374"/>
                      <a:pt x="54235" y="272948"/>
                    </a:cubicBezTo>
                    <a:cubicBezTo>
                      <a:pt x="69952" y="294265"/>
                      <a:pt x="94355" y="305524"/>
                      <a:pt x="124873" y="305524"/>
                    </a:cubicBezTo>
                    <a:cubicBezTo>
                      <a:pt x="154819" y="305524"/>
                      <a:pt x="179222" y="294265"/>
                      <a:pt x="195510" y="272948"/>
                    </a:cubicBezTo>
                    <a:cubicBezTo>
                      <a:pt x="212598" y="250374"/>
                      <a:pt x="212598" y="219627"/>
                      <a:pt x="212598" y="192481"/>
                    </a:cubicBezTo>
                    <a:lnTo>
                      <a:pt x="212598" y="0"/>
                    </a:lnTo>
                    <a:lnTo>
                      <a:pt x="249288" y="0"/>
                    </a:lnTo>
                    <a:lnTo>
                      <a:pt x="249288" y="196939"/>
                    </a:lnTo>
                    <a:cubicBezTo>
                      <a:pt x="249288" y="239973"/>
                      <a:pt x="244945" y="271805"/>
                      <a:pt x="223285" y="297580"/>
                    </a:cubicBezTo>
                    <a:cubicBezTo>
                      <a:pt x="200482" y="323812"/>
                      <a:pt x="167335" y="337242"/>
                      <a:pt x="124930" y="337242"/>
                    </a:cubicBezTo>
                    <a:close/>
                  </a:path>
                </a:pathLst>
              </a:custGeom>
              <a:grpFill/>
              <a:ln w="571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CD67609-8865-3977-24A3-6EAF96D62767}"/>
                  </a:ext>
                </a:extLst>
              </p:cNvPr>
              <p:cNvSpPr/>
              <p:nvPr/>
            </p:nvSpPr>
            <p:spPr>
              <a:xfrm>
                <a:off x="-1050365" y="4738077"/>
                <a:ext cx="217055" cy="341699"/>
              </a:xfrm>
              <a:custGeom>
                <a:avLst/>
                <a:gdLst>
                  <a:gd name="connsiteX0" fmla="*/ 103156 w 217055"/>
                  <a:gd name="connsiteY0" fmla="*/ 341700 h 341699"/>
                  <a:gd name="connsiteX1" fmla="*/ 0 w 217055"/>
                  <a:gd name="connsiteY1" fmla="*/ 289808 h 341699"/>
                  <a:gd name="connsiteX2" fmla="*/ 20460 w 217055"/>
                  <a:gd name="connsiteY2" fmla="*/ 266490 h 341699"/>
                  <a:gd name="connsiteX3" fmla="*/ 107613 w 217055"/>
                  <a:gd name="connsiteY3" fmla="*/ 312439 h 341699"/>
                  <a:gd name="connsiteX4" fmla="*/ 180423 w 217055"/>
                  <a:gd name="connsiteY4" fmla="*/ 249060 h 341699"/>
                  <a:gd name="connsiteX5" fmla="*/ 123044 w 217055"/>
                  <a:gd name="connsiteY5" fmla="*/ 187852 h 341699"/>
                  <a:gd name="connsiteX6" fmla="*/ 121158 w 217055"/>
                  <a:gd name="connsiteY6" fmla="*/ 187109 h 341699"/>
                  <a:gd name="connsiteX7" fmla="*/ 66923 w 217055"/>
                  <a:gd name="connsiteY7" fmla="*/ 164478 h 341699"/>
                  <a:gd name="connsiteX8" fmla="*/ 34290 w 217055"/>
                  <a:gd name="connsiteY8" fmla="*/ 141389 h 341699"/>
                  <a:gd name="connsiteX9" fmla="*/ 13487 w 217055"/>
                  <a:gd name="connsiteY9" fmla="*/ 85668 h 341699"/>
                  <a:gd name="connsiteX10" fmla="*/ 42748 w 217055"/>
                  <a:gd name="connsiteY10" fmla="*/ 24003 h 341699"/>
                  <a:gd name="connsiteX11" fmla="*/ 118072 w 217055"/>
                  <a:gd name="connsiteY11" fmla="*/ 0 h 341699"/>
                  <a:gd name="connsiteX12" fmla="*/ 208826 w 217055"/>
                  <a:gd name="connsiteY12" fmla="*/ 38919 h 341699"/>
                  <a:gd name="connsiteX13" fmla="*/ 190538 w 217055"/>
                  <a:gd name="connsiteY13" fmla="*/ 62579 h 341699"/>
                  <a:gd name="connsiteX14" fmla="*/ 115557 w 217055"/>
                  <a:gd name="connsiteY14" fmla="*/ 28803 h 341699"/>
                  <a:gd name="connsiteX15" fmla="*/ 50178 w 217055"/>
                  <a:gd name="connsiteY15" fmla="*/ 82239 h 341699"/>
                  <a:gd name="connsiteX16" fmla="*/ 97955 w 217055"/>
                  <a:gd name="connsiteY16" fmla="*/ 139732 h 341699"/>
                  <a:gd name="connsiteX17" fmla="*/ 160992 w 217055"/>
                  <a:gd name="connsiteY17" fmla="*/ 166021 h 341699"/>
                  <a:gd name="connsiteX18" fmla="*/ 197568 w 217055"/>
                  <a:gd name="connsiteY18" fmla="*/ 192253 h 341699"/>
                  <a:gd name="connsiteX19" fmla="*/ 217056 w 217055"/>
                  <a:gd name="connsiteY19" fmla="*/ 246145 h 341699"/>
                  <a:gd name="connsiteX20" fmla="*/ 183394 w 217055"/>
                  <a:gd name="connsiteY20" fmla="*/ 316211 h 341699"/>
                  <a:gd name="connsiteX21" fmla="*/ 103156 w 217055"/>
                  <a:gd name="connsiteY21" fmla="*/ 341700 h 34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055" h="341699">
                    <a:moveTo>
                      <a:pt x="103156" y="341700"/>
                    </a:moveTo>
                    <a:cubicBezTo>
                      <a:pt x="48806" y="341700"/>
                      <a:pt x="16745" y="308838"/>
                      <a:pt x="0" y="289808"/>
                    </a:cubicBezTo>
                    <a:lnTo>
                      <a:pt x="20460" y="266490"/>
                    </a:lnTo>
                    <a:cubicBezTo>
                      <a:pt x="39662" y="289636"/>
                      <a:pt x="71323" y="312439"/>
                      <a:pt x="107613" y="312439"/>
                    </a:cubicBezTo>
                    <a:cubicBezTo>
                      <a:pt x="150476" y="312439"/>
                      <a:pt x="180423" y="286379"/>
                      <a:pt x="180423" y="249060"/>
                    </a:cubicBezTo>
                    <a:cubicBezTo>
                      <a:pt x="180423" y="210655"/>
                      <a:pt x="141675" y="195224"/>
                      <a:pt x="123044" y="187852"/>
                    </a:cubicBezTo>
                    <a:lnTo>
                      <a:pt x="121158" y="187109"/>
                    </a:lnTo>
                    <a:cubicBezTo>
                      <a:pt x="103956" y="180423"/>
                      <a:pt x="79667" y="170821"/>
                      <a:pt x="66923" y="164478"/>
                    </a:cubicBezTo>
                    <a:cubicBezTo>
                      <a:pt x="53721" y="158306"/>
                      <a:pt x="42805" y="150590"/>
                      <a:pt x="34290" y="141389"/>
                    </a:cubicBezTo>
                    <a:cubicBezTo>
                      <a:pt x="20460" y="126987"/>
                      <a:pt x="13487" y="108242"/>
                      <a:pt x="13487" y="85668"/>
                    </a:cubicBezTo>
                    <a:cubicBezTo>
                      <a:pt x="13487" y="61722"/>
                      <a:pt x="23889" y="39777"/>
                      <a:pt x="42748" y="24003"/>
                    </a:cubicBezTo>
                    <a:cubicBezTo>
                      <a:pt x="61379" y="8287"/>
                      <a:pt x="87439" y="0"/>
                      <a:pt x="118072" y="0"/>
                    </a:cubicBezTo>
                    <a:cubicBezTo>
                      <a:pt x="152305" y="0"/>
                      <a:pt x="182823" y="13087"/>
                      <a:pt x="208826" y="38919"/>
                    </a:cubicBezTo>
                    <a:lnTo>
                      <a:pt x="190538" y="62579"/>
                    </a:lnTo>
                    <a:cubicBezTo>
                      <a:pt x="167621" y="40177"/>
                      <a:pt x="142418" y="28803"/>
                      <a:pt x="115557" y="28803"/>
                    </a:cubicBezTo>
                    <a:cubicBezTo>
                      <a:pt x="75267" y="28803"/>
                      <a:pt x="50178" y="49263"/>
                      <a:pt x="50178" y="82239"/>
                    </a:cubicBezTo>
                    <a:cubicBezTo>
                      <a:pt x="50178" y="120358"/>
                      <a:pt x="81267" y="132988"/>
                      <a:pt x="97955" y="139732"/>
                    </a:cubicBezTo>
                    <a:lnTo>
                      <a:pt x="160992" y="166021"/>
                    </a:lnTo>
                    <a:cubicBezTo>
                      <a:pt x="166935" y="168764"/>
                      <a:pt x="186881" y="179680"/>
                      <a:pt x="197568" y="192253"/>
                    </a:cubicBezTo>
                    <a:cubicBezTo>
                      <a:pt x="210655" y="208312"/>
                      <a:pt x="217056" y="225971"/>
                      <a:pt x="217056" y="246145"/>
                    </a:cubicBezTo>
                    <a:cubicBezTo>
                      <a:pt x="217056" y="273463"/>
                      <a:pt x="205111" y="298380"/>
                      <a:pt x="183394" y="316211"/>
                    </a:cubicBezTo>
                    <a:cubicBezTo>
                      <a:pt x="162649" y="333070"/>
                      <a:pt x="135617" y="341700"/>
                      <a:pt x="103156" y="341700"/>
                    </a:cubicBezTo>
                    <a:close/>
                  </a:path>
                </a:pathLst>
              </a:custGeom>
              <a:grpFill/>
              <a:ln w="571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E0A288-246C-A894-F020-9C89C155DBFD}"/>
                  </a:ext>
                </a:extLst>
              </p:cNvPr>
              <p:cNvSpPr/>
              <p:nvPr/>
            </p:nvSpPr>
            <p:spPr>
              <a:xfrm>
                <a:off x="-708608" y="4741449"/>
                <a:ext cx="304895" cy="332327"/>
              </a:xfrm>
              <a:custGeom>
                <a:avLst/>
                <a:gdLst>
                  <a:gd name="connsiteX0" fmla="*/ 263633 w 304895"/>
                  <a:gd name="connsiteY0" fmla="*/ 332327 h 332327"/>
                  <a:gd name="connsiteX1" fmla="*/ 228372 w 304895"/>
                  <a:gd name="connsiteY1" fmla="*/ 242888 h 332327"/>
                  <a:gd name="connsiteX2" fmla="*/ 73495 w 304895"/>
                  <a:gd name="connsiteY2" fmla="*/ 242888 h 332327"/>
                  <a:gd name="connsiteX3" fmla="*/ 38233 w 304895"/>
                  <a:gd name="connsiteY3" fmla="*/ 332327 h 332327"/>
                  <a:gd name="connsiteX4" fmla="*/ 0 w 304895"/>
                  <a:gd name="connsiteY4" fmla="*/ 332327 h 332327"/>
                  <a:gd name="connsiteX5" fmla="*/ 134931 w 304895"/>
                  <a:gd name="connsiteY5" fmla="*/ 0 h 332327"/>
                  <a:gd name="connsiteX6" fmla="*/ 169450 w 304895"/>
                  <a:gd name="connsiteY6" fmla="*/ 0 h 332327"/>
                  <a:gd name="connsiteX7" fmla="*/ 304895 w 304895"/>
                  <a:gd name="connsiteY7" fmla="*/ 332327 h 332327"/>
                  <a:gd name="connsiteX8" fmla="*/ 263633 w 304895"/>
                  <a:gd name="connsiteY8" fmla="*/ 332327 h 332327"/>
                  <a:gd name="connsiteX9" fmla="*/ 82410 w 304895"/>
                  <a:gd name="connsiteY9" fmla="*/ 214141 h 332327"/>
                  <a:gd name="connsiteX10" fmla="*/ 219456 w 304895"/>
                  <a:gd name="connsiteY10" fmla="*/ 214141 h 332327"/>
                  <a:gd name="connsiteX11" fmla="*/ 150933 w 304895"/>
                  <a:gd name="connsiteY11" fmla="*/ 38576 h 332327"/>
                  <a:gd name="connsiteX12" fmla="*/ 82410 w 304895"/>
                  <a:gd name="connsiteY12" fmla="*/ 214141 h 3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95" h="332327">
                    <a:moveTo>
                      <a:pt x="263633" y="332327"/>
                    </a:moveTo>
                    <a:lnTo>
                      <a:pt x="228372" y="242888"/>
                    </a:lnTo>
                    <a:lnTo>
                      <a:pt x="73495" y="242888"/>
                    </a:lnTo>
                    <a:lnTo>
                      <a:pt x="38233" y="332327"/>
                    </a:lnTo>
                    <a:lnTo>
                      <a:pt x="0" y="332327"/>
                    </a:lnTo>
                    <a:lnTo>
                      <a:pt x="134931" y="0"/>
                    </a:lnTo>
                    <a:lnTo>
                      <a:pt x="169450" y="0"/>
                    </a:lnTo>
                    <a:lnTo>
                      <a:pt x="304895" y="332327"/>
                    </a:lnTo>
                    <a:lnTo>
                      <a:pt x="263633" y="332327"/>
                    </a:lnTo>
                    <a:close/>
                    <a:moveTo>
                      <a:pt x="82410" y="214141"/>
                    </a:moveTo>
                    <a:lnTo>
                      <a:pt x="219456" y="214141"/>
                    </a:lnTo>
                    <a:lnTo>
                      <a:pt x="150933" y="38576"/>
                    </a:lnTo>
                    <a:lnTo>
                      <a:pt x="82410" y="214141"/>
                    </a:lnTo>
                    <a:close/>
                  </a:path>
                </a:pathLst>
              </a:custGeom>
              <a:grp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95F7B0D-3E46-312F-EE54-1494385C090D}"/>
                  </a:ext>
                </a:extLst>
              </p:cNvPr>
              <p:cNvSpPr/>
              <p:nvPr/>
            </p:nvSpPr>
            <p:spPr>
              <a:xfrm>
                <a:off x="-264095" y="4736706"/>
                <a:ext cx="214141" cy="342785"/>
              </a:xfrm>
              <a:custGeom>
                <a:avLst/>
                <a:gdLst>
                  <a:gd name="connsiteX0" fmla="*/ 214141 w 214141"/>
                  <a:gd name="connsiteY0" fmla="*/ 64122 h 342785"/>
                  <a:gd name="connsiteX1" fmla="*/ 80010 w 214141"/>
                  <a:gd name="connsiteY1" fmla="*/ 64122 h 342785"/>
                  <a:gd name="connsiteX2" fmla="*/ 80010 w 214141"/>
                  <a:gd name="connsiteY2" fmla="*/ 148076 h 342785"/>
                  <a:gd name="connsiteX3" fmla="*/ 206197 w 214141"/>
                  <a:gd name="connsiteY3" fmla="*/ 148076 h 342785"/>
                  <a:gd name="connsiteX4" fmla="*/ 206197 w 214141"/>
                  <a:gd name="connsiteY4" fmla="*/ 212141 h 342785"/>
                  <a:gd name="connsiteX5" fmla="*/ 80010 w 214141"/>
                  <a:gd name="connsiteY5" fmla="*/ 212141 h 342785"/>
                  <a:gd name="connsiteX6" fmla="*/ 80010 w 214141"/>
                  <a:gd name="connsiteY6" fmla="*/ 342786 h 342785"/>
                  <a:gd name="connsiteX7" fmla="*/ 0 w 214141"/>
                  <a:gd name="connsiteY7" fmla="*/ 342786 h 342785"/>
                  <a:gd name="connsiteX8" fmla="*/ 0 w 214141"/>
                  <a:gd name="connsiteY8" fmla="*/ 0 h 342785"/>
                  <a:gd name="connsiteX9" fmla="*/ 214141 w 214141"/>
                  <a:gd name="connsiteY9" fmla="*/ 0 h 342785"/>
                  <a:gd name="connsiteX10" fmla="*/ 214141 w 214141"/>
                  <a:gd name="connsiteY10" fmla="*/ 64122 h 34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41" h="342785">
                    <a:moveTo>
                      <a:pt x="214141" y="64122"/>
                    </a:moveTo>
                    <a:lnTo>
                      <a:pt x="80010" y="64122"/>
                    </a:lnTo>
                    <a:lnTo>
                      <a:pt x="80010" y="148076"/>
                    </a:lnTo>
                    <a:lnTo>
                      <a:pt x="206197" y="148076"/>
                    </a:lnTo>
                    <a:lnTo>
                      <a:pt x="206197" y="212141"/>
                    </a:lnTo>
                    <a:lnTo>
                      <a:pt x="80010" y="212141"/>
                    </a:lnTo>
                    <a:lnTo>
                      <a:pt x="80010" y="342786"/>
                    </a:lnTo>
                    <a:lnTo>
                      <a:pt x="0" y="342786"/>
                    </a:lnTo>
                    <a:lnTo>
                      <a:pt x="0" y="0"/>
                    </a:lnTo>
                    <a:lnTo>
                      <a:pt x="214141" y="0"/>
                    </a:lnTo>
                    <a:lnTo>
                      <a:pt x="214141" y="64122"/>
                    </a:lnTo>
                    <a:close/>
                  </a:path>
                </a:pathLst>
              </a:custGeom>
              <a:grp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CF2466F-B7F0-EBC7-A396-DD64FFAD71E5}"/>
                  </a:ext>
                </a:extLst>
              </p:cNvPr>
              <p:cNvSpPr/>
              <p:nvPr/>
            </p:nvSpPr>
            <p:spPr>
              <a:xfrm>
                <a:off x="-258323" y="4742478"/>
                <a:ext cx="202653" cy="331298"/>
              </a:xfrm>
              <a:custGeom>
                <a:avLst/>
                <a:gdLst>
                  <a:gd name="connsiteX0" fmla="*/ 0 w 202653"/>
                  <a:gd name="connsiteY0" fmla="*/ 331298 h 331298"/>
                  <a:gd name="connsiteX1" fmla="*/ 0 w 202653"/>
                  <a:gd name="connsiteY1" fmla="*/ 0 h 331298"/>
                  <a:gd name="connsiteX2" fmla="*/ 202654 w 202653"/>
                  <a:gd name="connsiteY2" fmla="*/ 0 h 331298"/>
                  <a:gd name="connsiteX3" fmla="*/ 202654 w 202653"/>
                  <a:gd name="connsiteY3" fmla="*/ 52578 h 331298"/>
                  <a:gd name="connsiteX4" fmla="*/ 68466 w 202653"/>
                  <a:gd name="connsiteY4" fmla="*/ 52578 h 331298"/>
                  <a:gd name="connsiteX5" fmla="*/ 68466 w 202653"/>
                  <a:gd name="connsiteY5" fmla="*/ 148018 h 331298"/>
                  <a:gd name="connsiteX6" fmla="*/ 194653 w 202653"/>
                  <a:gd name="connsiteY6" fmla="*/ 148018 h 331298"/>
                  <a:gd name="connsiteX7" fmla="*/ 194653 w 202653"/>
                  <a:gd name="connsiteY7" fmla="*/ 200654 h 331298"/>
                  <a:gd name="connsiteX8" fmla="*/ 68466 w 202653"/>
                  <a:gd name="connsiteY8" fmla="*/ 200654 h 331298"/>
                  <a:gd name="connsiteX9" fmla="*/ 68466 w 202653"/>
                  <a:gd name="connsiteY9" fmla="*/ 331298 h 33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53" h="331298">
                    <a:moveTo>
                      <a:pt x="0" y="331298"/>
                    </a:moveTo>
                    <a:lnTo>
                      <a:pt x="0" y="0"/>
                    </a:lnTo>
                    <a:lnTo>
                      <a:pt x="202654" y="0"/>
                    </a:lnTo>
                    <a:lnTo>
                      <a:pt x="202654" y="52578"/>
                    </a:lnTo>
                    <a:lnTo>
                      <a:pt x="68466" y="52578"/>
                    </a:lnTo>
                    <a:lnTo>
                      <a:pt x="68466" y="148018"/>
                    </a:lnTo>
                    <a:lnTo>
                      <a:pt x="194653" y="148018"/>
                    </a:lnTo>
                    <a:lnTo>
                      <a:pt x="194653" y="200654"/>
                    </a:lnTo>
                    <a:lnTo>
                      <a:pt x="68466" y="200654"/>
                    </a:lnTo>
                    <a:lnTo>
                      <a:pt x="68466" y="331298"/>
                    </a:lnTo>
                    <a:close/>
                  </a:path>
                </a:pathLst>
              </a:custGeom>
              <a:grp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248E0F1-174A-D690-E663-E3AF6C3B9393}"/>
                  </a:ext>
                </a:extLst>
              </p:cNvPr>
              <p:cNvSpPr/>
              <p:nvPr/>
            </p:nvSpPr>
            <p:spPr>
              <a:xfrm>
                <a:off x="38970" y="4736249"/>
                <a:ext cx="341814" cy="343300"/>
              </a:xfrm>
              <a:custGeom>
                <a:avLst/>
                <a:gdLst>
                  <a:gd name="connsiteX0" fmla="*/ 341814 w 341814"/>
                  <a:gd name="connsiteY0" fmla="*/ 343300 h 343300"/>
                  <a:gd name="connsiteX1" fmla="*/ 254375 w 341814"/>
                  <a:gd name="connsiteY1" fmla="*/ 343300 h 343300"/>
                  <a:gd name="connsiteX2" fmla="*/ 230029 w 341814"/>
                  <a:gd name="connsiteY2" fmla="*/ 274263 h 343300"/>
                  <a:gd name="connsiteX3" fmla="*/ 107785 w 341814"/>
                  <a:gd name="connsiteY3" fmla="*/ 274263 h 343300"/>
                  <a:gd name="connsiteX4" fmla="*/ 83439 w 341814"/>
                  <a:gd name="connsiteY4" fmla="*/ 343300 h 343300"/>
                  <a:gd name="connsiteX5" fmla="*/ 0 w 341814"/>
                  <a:gd name="connsiteY5" fmla="*/ 343300 h 343300"/>
                  <a:gd name="connsiteX6" fmla="*/ 129159 w 341814"/>
                  <a:gd name="connsiteY6" fmla="*/ 0 h 343300"/>
                  <a:gd name="connsiteX7" fmla="*/ 212598 w 341814"/>
                  <a:gd name="connsiteY7" fmla="*/ 0 h 343300"/>
                  <a:gd name="connsiteX8" fmla="*/ 341814 w 341814"/>
                  <a:gd name="connsiteY8" fmla="*/ 343300 h 343300"/>
                  <a:gd name="connsiteX9" fmla="*/ 211627 w 341814"/>
                  <a:gd name="connsiteY9" fmla="*/ 211627 h 343300"/>
                  <a:gd name="connsiteX10" fmla="*/ 168878 w 341814"/>
                  <a:gd name="connsiteY10" fmla="*/ 88411 h 343300"/>
                  <a:gd name="connsiteX11" fmla="*/ 126130 w 341814"/>
                  <a:gd name="connsiteY11" fmla="*/ 211627 h 343300"/>
                  <a:gd name="connsiteX12" fmla="*/ 211627 w 341814"/>
                  <a:gd name="connsiteY12" fmla="*/ 211627 h 3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814" h="343300">
                    <a:moveTo>
                      <a:pt x="341814" y="343300"/>
                    </a:moveTo>
                    <a:lnTo>
                      <a:pt x="254375" y="343300"/>
                    </a:lnTo>
                    <a:lnTo>
                      <a:pt x="230029" y="274263"/>
                    </a:lnTo>
                    <a:lnTo>
                      <a:pt x="107785" y="274263"/>
                    </a:lnTo>
                    <a:lnTo>
                      <a:pt x="83439" y="343300"/>
                    </a:lnTo>
                    <a:lnTo>
                      <a:pt x="0" y="343300"/>
                    </a:lnTo>
                    <a:lnTo>
                      <a:pt x="129159" y="0"/>
                    </a:lnTo>
                    <a:lnTo>
                      <a:pt x="212598" y="0"/>
                    </a:lnTo>
                    <a:lnTo>
                      <a:pt x="341814" y="343300"/>
                    </a:lnTo>
                    <a:close/>
                    <a:moveTo>
                      <a:pt x="211627" y="211627"/>
                    </a:moveTo>
                    <a:lnTo>
                      <a:pt x="168878" y="88411"/>
                    </a:lnTo>
                    <a:lnTo>
                      <a:pt x="126130" y="211627"/>
                    </a:lnTo>
                    <a:lnTo>
                      <a:pt x="211627" y="211627"/>
                    </a:lnTo>
                    <a:close/>
                  </a:path>
                </a:pathLst>
              </a:custGeom>
              <a:grp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3B3AD85-B9FA-E3CD-6298-9B30AE67D7CD}"/>
                  </a:ext>
                </a:extLst>
              </p:cNvPr>
              <p:cNvSpPr/>
              <p:nvPr/>
            </p:nvSpPr>
            <p:spPr>
              <a:xfrm>
                <a:off x="47257" y="4741964"/>
                <a:ext cx="325240" cy="331812"/>
              </a:xfrm>
              <a:custGeom>
                <a:avLst/>
                <a:gdLst>
                  <a:gd name="connsiteX0" fmla="*/ 250145 w 325240"/>
                  <a:gd name="connsiteY0" fmla="*/ 331813 h 331812"/>
                  <a:gd name="connsiteX1" fmla="*/ 225800 w 325240"/>
                  <a:gd name="connsiteY1" fmla="*/ 262776 h 331812"/>
                  <a:gd name="connsiteX2" fmla="*/ 95441 w 325240"/>
                  <a:gd name="connsiteY2" fmla="*/ 262776 h 331812"/>
                  <a:gd name="connsiteX3" fmla="*/ 71095 w 325240"/>
                  <a:gd name="connsiteY3" fmla="*/ 331813 h 331812"/>
                  <a:gd name="connsiteX4" fmla="*/ 0 w 325240"/>
                  <a:gd name="connsiteY4" fmla="*/ 331813 h 331812"/>
                  <a:gd name="connsiteX5" fmla="*/ 124873 w 325240"/>
                  <a:gd name="connsiteY5" fmla="*/ 0 h 331812"/>
                  <a:gd name="connsiteX6" fmla="*/ 200368 w 325240"/>
                  <a:gd name="connsiteY6" fmla="*/ 0 h 331812"/>
                  <a:gd name="connsiteX7" fmla="*/ 325241 w 325240"/>
                  <a:gd name="connsiteY7" fmla="*/ 331813 h 331812"/>
                  <a:gd name="connsiteX8" fmla="*/ 250145 w 325240"/>
                  <a:gd name="connsiteY8" fmla="*/ 331813 h 331812"/>
                  <a:gd name="connsiteX9" fmla="*/ 109842 w 325240"/>
                  <a:gd name="connsiteY9" fmla="*/ 211627 h 331812"/>
                  <a:gd name="connsiteX10" fmla="*/ 211455 w 325240"/>
                  <a:gd name="connsiteY10" fmla="*/ 211627 h 331812"/>
                  <a:gd name="connsiteX11" fmla="*/ 160649 w 325240"/>
                  <a:gd name="connsiteY11" fmla="*/ 65151 h 331812"/>
                  <a:gd name="connsiteX12" fmla="*/ 109842 w 325240"/>
                  <a:gd name="connsiteY12" fmla="*/ 211627 h 33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240" h="331812">
                    <a:moveTo>
                      <a:pt x="250145" y="331813"/>
                    </a:moveTo>
                    <a:lnTo>
                      <a:pt x="225800" y="262776"/>
                    </a:lnTo>
                    <a:lnTo>
                      <a:pt x="95441" y="262776"/>
                    </a:lnTo>
                    <a:lnTo>
                      <a:pt x="71095" y="331813"/>
                    </a:lnTo>
                    <a:lnTo>
                      <a:pt x="0" y="331813"/>
                    </a:lnTo>
                    <a:lnTo>
                      <a:pt x="124873" y="0"/>
                    </a:lnTo>
                    <a:lnTo>
                      <a:pt x="200368" y="0"/>
                    </a:lnTo>
                    <a:lnTo>
                      <a:pt x="325241" y="331813"/>
                    </a:lnTo>
                    <a:lnTo>
                      <a:pt x="250145" y="331813"/>
                    </a:lnTo>
                    <a:close/>
                    <a:moveTo>
                      <a:pt x="109842" y="211627"/>
                    </a:moveTo>
                    <a:lnTo>
                      <a:pt x="211455" y="211627"/>
                    </a:lnTo>
                    <a:lnTo>
                      <a:pt x="160649" y="65151"/>
                    </a:lnTo>
                    <a:lnTo>
                      <a:pt x="109842" y="211627"/>
                    </a:lnTo>
                    <a:close/>
                  </a:path>
                </a:pathLst>
              </a:custGeom>
              <a:grpFill/>
              <a:ln w="571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BC1E01A-EDDA-D516-4EF2-7B60D99EC289}"/>
                  </a:ext>
                </a:extLst>
              </p:cNvPr>
              <p:cNvSpPr/>
              <p:nvPr/>
            </p:nvSpPr>
            <p:spPr>
              <a:xfrm>
                <a:off x="482111" y="4731734"/>
                <a:ext cx="303580" cy="353758"/>
              </a:xfrm>
              <a:custGeom>
                <a:avLst/>
                <a:gdLst>
                  <a:gd name="connsiteX0" fmla="*/ 303581 w 303580"/>
                  <a:gd name="connsiteY0" fmla="*/ 307067 h 353758"/>
                  <a:gd name="connsiteX1" fmla="*/ 179851 w 303580"/>
                  <a:gd name="connsiteY1" fmla="*/ 353758 h 353758"/>
                  <a:gd name="connsiteX2" fmla="*/ 0 w 303580"/>
                  <a:gd name="connsiteY2" fmla="*/ 176879 h 353758"/>
                  <a:gd name="connsiteX3" fmla="*/ 179851 w 303580"/>
                  <a:gd name="connsiteY3" fmla="*/ 0 h 353758"/>
                  <a:gd name="connsiteX4" fmla="*/ 297580 w 303580"/>
                  <a:gd name="connsiteY4" fmla="*/ 38748 h 353758"/>
                  <a:gd name="connsiteX5" fmla="*/ 272720 w 303580"/>
                  <a:gd name="connsiteY5" fmla="*/ 105327 h 353758"/>
                  <a:gd name="connsiteX6" fmla="*/ 184309 w 303580"/>
                  <a:gd name="connsiteY6" fmla="*/ 69551 h 353758"/>
                  <a:gd name="connsiteX7" fmla="*/ 81496 w 303580"/>
                  <a:gd name="connsiteY7" fmla="*/ 175393 h 353758"/>
                  <a:gd name="connsiteX8" fmla="*/ 184309 w 303580"/>
                  <a:gd name="connsiteY8" fmla="*/ 280721 h 353758"/>
                  <a:gd name="connsiteX9" fmla="*/ 276720 w 303580"/>
                  <a:gd name="connsiteY9" fmla="*/ 244430 h 353758"/>
                  <a:gd name="connsiteX10" fmla="*/ 303581 w 303580"/>
                  <a:gd name="connsiteY10" fmla="*/ 307067 h 35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580" h="353758">
                    <a:moveTo>
                      <a:pt x="303581" y="307067"/>
                    </a:moveTo>
                    <a:cubicBezTo>
                      <a:pt x="286207" y="324955"/>
                      <a:pt x="249917" y="353758"/>
                      <a:pt x="179851" y="353758"/>
                    </a:cubicBezTo>
                    <a:cubicBezTo>
                      <a:pt x="78981" y="353758"/>
                      <a:pt x="0" y="287179"/>
                      <a:pt x="0" y="176879"/>
                    </a:cubicBezTo>
                    <a:cubicBezTo>
                      <a:pt x="0" y="66065"/>
                      <a:pt x="80010" y="0"/>
                      <a:pt x="179851" y="0"/>
                    </a:cubicBezTo>
                    <a:cubicBezTo>
                      <a:pt x="250374" y="0"/>
                      <a:pt x="288664" y="29318"/>
                      <a:pt x="297580" y="38748"/>
                    </a:cubicBezTo>
                    <a:lnTo>
                      <a:pt x="272720" y="105327"/>
                    </a:lnTo>
                    <a:cubicBezTo>
                      <a:pt x="266262" y="96869"/>
                      <a:pt x="229514" y="69551"/>
                      <a:pt x="184309" y="69551"/>
                    </a:cubicBezTo>
                    <a:cubicBezTo>
                      <a:pt x="126187" y="69551"/>
                      <a:pt x="81496" y="108299"/>
                      <a:pt x="81496" y="175393"/>
                    </a:cubicBezTo>
                    <a:cubicBezTo>
                      <a:pt x="81496" y="242487"/>
                      <a:pt x="128187" y="280721"/>
                      <a:pt x="184309" y="280721"/>
                    </a:cubicBezTo>
                    <a:cubicBezTo>
                      <a:pt x="227057" y="280721"/>
                      <a:pt x="257861" y="263804"/>
                      <a:pt x="276720" y="244430"/>
                    </a:cubicBezTo>
                    <a:lnTo>
                      <a:pt x="303581" y="307067"/>
                    </a:lnTo>
                    <a:close/>
                  </a:path>
                </a:pathLst>
              </a:custGeom>
              <a:grpFill/>
              <a:ln w="571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34FE5BE-2995-274B-2944-85E01C55F905}"/>
                  </a:ext>
                </a:extLst>
              </p:cNvPr>
              <p:cNvSpPr/>
              <p:nvPr/>
            </p:nvSpPr>
            <p:spPr>
              <a:xfrm>
                <a:off x="487883" y="4737563"/>
                <a:ext cx="291065" cy="342214"/>
              </a:xfrm>
              <a:custGeom>
                <a:avLst/>
                <a:gdLst>
                  <a:gd name="connsiteX0" fmla="*/ 174136 w 291065"/>
                  <a:gd name="connsiteY0" fmla="*/ 342214 h 342214"/>
                  <a:gd name="connsiteX1" fmla="*/ 0 w 291065"/>
                  <a:gd name="connsiteY1" fmla="*/ 171107 h 342214"/>
                  <a:gd name="connsiteX2" fmla="*/ 174136 w 291065"/>
                  <a:gd name="connsiteY2" fmla="*/ 0 h 342214"/>
                  <a:gd name="connsiteX3" fmla="*/ 285179 w 291065"/>
                  <a:gd name="connsiteY3" fmla="*/ 34519 h 342214"/>
                  <a:gd name="connsiteX4" fmla="*/ 264719 w 291065"/>
                  <a:gd name="connsiteY4" fmla="*/ 89440 h 342214"/>
                  <a:gd name="connsiteX5" fmla="*/ 178594 w 291065"/>
                  <a:gd name="connsiteY5" fmla="*/ 58122 h 342214"/>
                  <a:gd name="connsiteX6" fmla="*/ 70009 w 291065"/>
                  <a:gd name="connsiteY6" fmla="*/ 169678 h 342214"/>
                  <a:gd name="connsiteX7" fmla="*/ 178594 w 291065"/>
                  <a:gd name="connsiteY7" fmla="*/ 280721 h 342214"/>
                  <a:gd name="connsiteX8" fmla="*/ 269005 w 291065"/>
                  <a:gd name="connsiteY8" fmla="*/ 248546 h 342214"/>
                  <a:gd name="connsiteX9" fmla="*/ 291065 w 291065"/>
                  <a:gd name="connsiteY9" fmla="*/ 299981 h 342214"/>
                  <a:gd name="connsiteX10" fmla="*/ 174136 w 291065"/>
                  <a:gd name="connsiteY10" fmla="*/ 342214 h 3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065" h="342214">
                    <a:moveTo>
                      <a:pt x="174136" y="342214"/>
                    </a:moveTo>
                    <a:cubicBezTo>
                      <a:pt x="70009" y="342214"/>
                      <a:pt x="0" y="273463"/>
                      <a:pt x="0" y="171107"/>
                    </a:cubicBezTo>
                    <a:cubicBezTo>
                      <a:pt x="0" y="70352"/>
                      <a:pt x="71609" y="0"/>
                      <a:pt x="174136" y="0"/>
                    </a:cubicBezTo>
                    <a:cubicBezTo>
                      <a:pt x="232487" y="0"/>
                      <a:pt x="270720" y="21317"/>
                      <a:pt x="285179" y="34519"/>
                    </a:cubicBezTo>
                    <a:lnTo>
                      <a:pt x="264719" y="89440"/>
                    </a:lnTo>
                    <a:cubicBezTo>
                      <a:pt x="250431" y="77610"/>
                      <a:pt x="218027" y="58122"/>
                      <a:pt x="178594" y="58122"/>
                    </a:cubicBezTo>
                    <a:cubicBezTo>
                      <a:pt x="113671" y="58122"/>
                      <a:pt x="70009" y="102927"/>
                      <a:pt x="70009" y="169678"/>
                    </a:cubicBezTo>
                    <a:cubicBezTo>
                      <a:pt x="70009" y="235058"/>
                      <a:pt x="114643" y="280721"/>
                      <a:pt x="178594" y="280721"/>
                    </a:cubicBezTo>
                    <a:cubicBezTo>
                      <a:pt x="223742" y="280721"/>
                      <a:pt x="253060" y="262604"/>
                      <a:pt x="269005" y="248546"/>
                    </a:cubicBezTo>
                    <a:lnTo>
                      <a:pt x="291065" y="299981"/>
                    </a:lnTo>
                    <a:cubicBezTo>
                      <a:pt x="262261" y="327984"/>
                      <a:pt x="222942" y="342214"/>
                      <a:pt x="174136" y="342214"/>
                    </a:cubicBezTo>
                    <a:close/>
                  </a:path>
                </a:pathLst>
              </a:custGeom>
              <a:grpFill/>
              <a:ln w="571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09CF8B-CBC7-F08F-922D-69E7E89D36FC}"/>
                  </a:ext>
                </a:extLst>
              </p:cNvPr>
              <p:cNvSpPr/>
              <p:nvPr/>
            </p:nvSpPr>
            <p:spPr>
              <a:xfrm>
                <a:off x="892562" y="4736706"/>
                <a:ext cx="257346" cy="342842"/>
              </a:xfrm>
              <a:custGeom>
                <a:avLst/>
                <a:gdLst>
                  <a:gd name="connsiteX0" fmla="*/ 257289 w 257346"/>
                  <a:gd name="connsiteY0" fmla="*/ 63608 h 342842"/>
                  <a:gd name="connsiteX1" fmla="*/ 168879 w 257346"/>
                  <a:gd name="connsiteY1" fmla="*/ 63608 h 342842"/>
                  <a:gd name="connsiteX2" fmla="*/ 168879 w 257346"/>
                  <a:gd name="connsiteY2" fmla="*/ 342843 h 342842"/>
                  <a:gd name="connsiteX3" fmla="*/ 88411 w 257346"/>
                  <a:gd name="connsiteY3" fmla="*/ 342843 h 342842"/>
                  <a:gd name="connsiteX4" fmla="*/ 88411 w 257346"/>
                  <a:gd name="connsiteY4" fmla="*/ 63608 h 342842"/>
                  <a:gd name="connsiteX5" fmla="*/ 0 w 257346"/>
                  <a:gd name="connsiteY5" fmla="*/ 63608 h 342842"/>
                  <a:gd name="connsiteX6" fmla="*/ 0 w 257346"/>
                  <a:gd name="connsiteY6" fmla="*/ 0 h 342842"/>
                  <a:gd name="connsiteX7" fmla="*/ 257347 w 257346"/>
                  <a:gd name="connsiteY7" fmla="*/ 0 h 342842"/>
                  <a:gd name="connsiteX8" fmla="*/ 257347 w 257346"/>
                  <a:gd name="connsiteY8" fmla="*/ 63608 h 3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346" h="342842">
                    <a:moveTo>
                      <a:pt x="257289" y="63608"/>
                    </a:moveTo>
                    <a:lnTo>
                      <a:pt x="168879" y="63608"/>
                    </a:lnTo>
                    <a:lnTo>
                      <a:pt x="168879" y="342843"/>
                    </a:lnTo>
                    <a:lnTo>
                      <a:pt x="88411" y="342843"/>
                    </a:lnTo>
                    <a:lnTo>
                      <a:pt x="88411" y="63608"/>
                    </a:lnTo>
                    <a:lnTo>
                      <a:pt x="0" y="63608"/>
                    </a:lnTo>
                    <a:lnTo>
                      <a:pt x="0" y="0"/>
                    </a:lnTo>
                    <a:lnTo>
                      <a:pt x="257347" y="0"/>
                    </a:lnTo>
                    <a:lnTo>
                      <a:pt x="257347" y="63608"/>
                    </a:lnTo>
                    <a:close/>
                  </a:path>
                </a:pathLst>
              </a:custGeom>
              <a:grpFill/>
              <a:ln w="571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A4EF398-4A69-E727-EC1F-CE48860F57A4}"/>
                  </a:ext>
                </a:extLst>
              </p:cNvPr>
              <p:cNvSpPr/>
              <p:nvPr/>
            </p:nvSpPr>
            <p:spPr>
              <a:xfrm>
                <a:off x="898277" y="4742478"/>
                <a:ext cx="245859" cy="331298"/>
              </a:xfrm>
              <a:custGeom>
                <a:avLst/>
                <a:gdLst>
                  <a:gd name="connsiteX0" fmla="*/ 88411 w 245859"/>
                  <a:gd name="connsiteY0" fmla="*/ 331298 h 331298"/>
                  <a:gd name="connsiteX1" fmla="*/ 88411 w 245859"/>
                  <a:gd name="connsiteY1" fmla="*/ 52121 h 331298"/>
                  <a:gd name="connsiteX2" fmla="*/ 0 w 245859"/>
                  <a:gd name="connsiteY2" fmla="*/ 52121 h 331298"/>
                  <a:gd name="connsiteX3" fmla="*/ 0 w 245859"/>
                  <a:gd name="connsiteY3" fmla="*/ 0 h 331298"/>
                  <a:gd name="connsiteX4" fmla="*/ 245859 w 245859"/>
                  <a:gd name="connsiteY4" fmla="*/ 0 h 331298"/>
                  <a:gd name="connsiteX5" fmla="*/ 245859 w 245859"/>
                  <a:gd name="connsiteY5" fmla="*/ 52121 h 331298"/>
                  <a:gd name="connsiteX6" fmla="*/ 157449 w 245859"/>
                  <a:gd name="connsiteY6" fmla="*/ 52121 h 331298"/>
                  <a:gd name="connsiteX7" fmla="*/ 157449 w 245859"/>
                  <a:gd name="connsiteY7" fmla="*/ 331298 h 33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859" h="331298">
                    <a:moveTo>
                      <a:pt x="88411" y="331298"/>
                    </a:moveTo>
                    <a:lnTo>
                      <a:pt x="88411" y="52121"/>
                    </a:lnTo>
                    <a:lnTo>
                      <a:pt x="0" y="52121"/>
                    </a:lnTo>
                    <a:lnTo>
                      <a:pt x="0" y="0"/>
                    </a:lnTo>
                    <a:lnTo>
                      <a:pt x="245859" y="0"/>
                    </a:lnTo>
                    <a:lnTo>
                      <a:pt x="245859" y="52121"/>
                    </a:lnTo>
                    <a:lnTo>
                      <a:pt x="157449" y="52121"/>
                    </a:lnTo>
                    <a:lnTo>
                      <a:pt x="157449" y="331298"/>
                    </a:lnTo>
                    <a:close/>
                  </a:path>
                </a:pathLst>
              </a:custGeom>
              <a:grpFill/>
              <a:ln w="571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0997E34-8F33-1CF2-54EB-304878EFF32A}"/>
                  </a:ext>
                </a:extLst>
              </p:cNvPr>
              <p:cNvSpPr/>
              <p:nvPr/>
            </p:nvSpPr>
            <p:spPr>
              <a:xfrm>
                <a:off x="1251693" y="4732705"/>
                <a:ext cx="254888" cy="352786"/>
              </a:xfrm>
              <a:custGeom>
                <a:avLst/>
                <a:gdLst>
                  <a:gd name="connsiteX0" fmla="*/ 214655 w 254888"/>
                  <a:gd name="connsiteY0" fmla="*/ 324441 h 352786"/>
                  <a:gd name="connsiteX1" fmla="*/ 121729 w 254888"/>
                  <a:gd name="connsiteY1" fmla="*/ 352787 h 352786"/>
                  <a:gd name="connsiteX2" fmla="*/ 0 w 254888"/>
                  <a:gd name="connsiteY2" fmla="*/ 301123 h 352786"/>
                  <a:gd name="connsiteX3" fmla="*/ 39719 w 254888"/>
                  <a:gd name="connsiteY3" fmla="*/ 242487 h 352786"/>
                  <a:gd name="connsiteX4" fmla="*/ 129159 w 254888"/>
                  <a:gd name="connsiteY4" fmla="*/ 285693 h 352786"/>
                  <a:gd name="connsiteX5" fmla="*/ 174879 w 254888"/>
                  <a:gd name="connsiteY5" fmla="*/ 250431 h 352786"/>
                  <a:gd name="connsiteX6" fmla="*/ 134645 w 254888"/>
                  <a:gd name="connsiteY6" fmla="*/ 212655 h 352786"/>
                  <a:gd name="connsiteX7" fmla="*/ 82467 w 254888"/>
                  <a:gd name="connsiteY7" fmla="*/ 193281 h 352786"/>
                  <a:gd name="connsiteX8" fmla="*/ 41719 w 254888"/>
                  <a:gd name="connsiteY8" fmla="*/ 168421 h 352786"/>
                  <a:gd name="connsiteX9" fmla="*/ 14916 w 254888"/>
                  <a:gd name="connsiteY9" fmla="*/ 102356 h 352786"/>
                  <a:gd name="connsiteX10" fmla="*/ 50692 w 254888"/>
                  <a:gd name="connsiteY10" fmla="*/ 27318 h 352786"/>
                  <a:gd name="connsiteX11" fmla="*/ 141103 w 254888"/>
                  <a:gd name="connsiteY11" fmla="*/ 0 h 352786"/>
                  <a:gd name="connsiteX12" fmla="*/ 249917 w 254888"/>
                  <a:gd name="connsiteY12" fmla="*/ 42234 h 352786"/>
                  <a:gd name="connsiteX13" fmla="*/ 215627 w 254888"/>
                  <a:gd name="connsiteY13" fmla="*/ 98355 h 352786"/>
                  <a:gd name="connsiteX14" fmla="*/ 139103 w 254888"/>
                  <a:gd name="connsiteY14" fmla="*/ 63608 h 352786"/>
                  <a:gd name="connsiteX15" fmla="*/ 94412 w 254888"/>
                  <a:gd name="connsiteY15" fmla="*/ 94412 h 352786"/>
                  <a:gd name="connsiteX16" fmla="*/ 129216 w 254888"/>
                  <a:gd name="connsiteY16" fmla="*/ 129216 h 352786"/>
                  <a:gd name="connsiteX17" fmla="*/ 180365 w 254888"/>
                  <a:gd name="connsiteY17" fmla="*/ 148590 h 352786"/>
                  <a:gd name="connsiteX18" fmla="*/ 228086 w 254888"/>
                  <a:gd name="connsiteY18" fmla="*/ 176422 h 352786"/>
                  <a:gd name="connsiteX19" fmla="*/ 254889 w 254888"/>
                  <a:gd name="connsiteY19" fmla="*/ 242487 h 352786"/>
                  <a:gd name="connsiteX20" fmla="*/ 214655 w 254888"/>
                  <a:gd name="connsiteY20" fmla="*/ 324441 h 3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888" h="352786">
                    <a:moveTo>
                      <a:pt x="214655" y="324441"/>
                    </a:moveTo>
                    <a:cubicBezTo>
                      <a:pt x="190309" y="343815"/>
                      <a:pt x="158534" y="352787"/>
                      <a:pt x="121729" y="352787"/>
                    </a:cubicBezTo>
                    <a:cubicBezTo>
                      <a:pt x="72066" y="352787"/>
                      <a:pt x="27832" y="326955"/>
                      <a:pt x="0" y="301123"/>
                    </a:cubicBezTo>
                    <a:lnTo>
                      <a:pt x="39719" y="242487"/>
                    </a:lnTo>
                    <a:cubicBezTo>
                      <a:pt x="64579" y="268319"/>
                      <a:pt x="102813" y="285693"/>
                      <a:pt x="129159" y="285693"/>
                    </a:cubicBezTo>
                    <a:cubicBezTo>
                      <a:pt x="154991" y="285693"/>
                      <a:pt x="174879" y="273291"/>
                      <a:pt x="174879" y="250431"/>
                    </a:cubicBezTo>
                    <a:cubicBezTo>
                      <a:pt x="174879" y="227057"/>
                      <a:pt x="149561" y="218141"/>
                      <a:pt x="134645" y="212655"/>
                    </a:cubicBezTo>
                    <a:cubicBezTo>
                      <a:pt x="119729" y="207169"/>
                      <a:pt x="93897" y="198253"/>
                      <a:pt x="82467" y="193281"/>
                    </a:cubicBezTo>
                    <a:cubicBezTo>
                      <a:pt x="74009" y="189281"/>
                      <a:pt x="56635" y="182823"/>
                      <a:pt x="41719" y="168421"/>
                    </a:cubicBezTo>
                    <a:cubicBezTo>
                      <a:pt x="26803" y="154533"/>
                      <a:pt x="14916" y="134645"/>
                      <a:pt x="14916" y="102356"/>
                    </a:cubicBezTo>
                    <a:cubicBezTo>
                      <a:pt x="14916" y="69551"/>
                      <a:pt x="30804" y="43720"/>
                      <a:pt x="50692" y="27318"/>
                    </a:cubicBezTo>
                    <a:cubicBezTo>
                      <a:pt x="70066" y="10916"/>
                      <a:pt x="101384" y="0"/>
                      <a:pt x="141103" y="0"/>
                    </a:cubicBezTo>
                    <a:cubicBezTo>
                      <a:pt x="180823" y="0"/>
                      <a:pt x="226543" y="18859"/>
                      <a:pt x="249917" y="42234"/>
                    </a:cubicBezTo>
                    <a:lnTo>
                      <a:pt x="215627" y="98355"/>
                    </a:lnTo>
                    <a:cubicBezTo>
                      <a:pt x="195739" y="78467"/>
                      <a:pt x="164935" y="63608"/>
                      <a:pt x="139103" y="63608"/>
                    </a:cubicBezTo>
                    <a:cubicBezTo>
                      <a:pt x="113271" y="63608"/>
                      <a:pt x="94412" y="73552"/>
                      <a:pt x="94412" y="94412"/>
                    </a:cubicBezTo>
                    <a:cubicBezTo>
                      <a:pt x="94412" y="115271"/>
                      <a:pt x="113786" y="123215"/>
                      <a:pt x="129216" y="129216"/>
                    </a:cubicBezTo>
                    <a:cubicBezTo>
                      <a:pt x="144132" y="135160"/>
                      <a:pt x="169450" y="144132"/>
                      <a:pt x="180365" y="148590"/>
                    </a:cubicBezTo>
                    <a:cubicBezTo>
                      <a:pt x="189795" y="152076"/>
                      <a:pt x="212655" y="160991"/>
                      <a:pt x="228086" y="176422"/>
                    </a:cubicBezTo>
                    <a:cubicBezTo>
                      <a:pt x="242487" y="190824"/>
                      <a:pt x="254889" y="211683"/>
                      <a:pt x="254889" y="242487"/>
                    </a:cubicBezTo>
                    <a:cubicBezTo>
                      <a:pt x="254889" y="275291"/>
                      <a:pt x="239516" y="305067"/>
                      <a:pt x="214655" y="324441"/>
                    </a:cubicBezTo>
                    <a:close/>
                  </a:path>
                </a:pathLst>
              </a:custGeom>
              <a:grpFill/>
              <a:ln w="571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16D58C-5E0D-7CF4-DDA2-F5BE13F144F5}"/>
                  </a:ext>
                </a:extLst>
              </p:cNvPr>
              <p:cNvSpPr/>
              <p:nvPr/>
            </p:nvSpPr>
            <p:spPr>
              <a:xfrm>
                <a:off x="1259237" y="4738477"/>
                <a:ext cx="241573" cy="341299"/>
              </a:xfrm>
              <a:custGeom>
                <a:avLst/>
                <a:gdLst>
                  <a:gd name="connsiteX0" fmla="*/ 114186 w 241573"/>
                  <a:gd name="connsiteY0" fmla="*/ 341300 h 341299"/>
                  <a:gd name="connsiteX1" fmla="*/ 0 w 241573"/>
                  <a:gd name="connsiteY1" fmla="*/ 294437 h 341299"/>
                  <a:gd name="connsiteX2" fmla="*/ 33090 w 241573"/>
                  <a:gd name="connsiteY2" fmla="*/ 245631 h 341299"/>
                  <a:gd name="connsiteX3" fmla="*/ 121615 w 241573"/>
                  <a:gd name="connsiteY3" fmla="*/ 285636 h 341299"/>
                  <a:gd name="connsiteX4" fmla="*/ 173050 w 241573"/>
                  <a:gd name="connsiteY4" fmla="*/ 244602 h 341299"/>
                  <a:gd name="connsiteX5" fmla="*/ 129673 w 241573"/>
                  <a:gd name="connsiteY5" fmla="*/ 201682 h 341299"/>
                  <a:gd name="connsiteX6" fmla="*/ 129045 w 241573"/>
                  <a:gd name="connsiteY6" fmla="*/ 201454 h 341299"/>
                  <a:gd name="connsiteX7" fmla="*/ 115043 w 241573"/>
                  <a:gd name="connsiteY7" fmla="*/ 196425 h 341299"/>
                  <a:gd name="connsiteX8" fmla="*/ 77210 w 241573"/>
                  <a:gd name="connsiteY8" fmla="*/ 182251 h 341299"/>
                  <a:gd name="connsiteX9" fmla="*/ 73152 w 241573"/>
                  <a:gd name="connsiteY9" fmla="*/ 180423 h 341299"/>
                  <a:gd name="connsiteX10" fmla="*/ 38176 w 241573"/>
                  <a:gd name="connsiteY10" fmla="*/ 158534 h 341299"/>
                  <a:gd name="connsiteX11" fmla="*/ 13087 w 241573"/>
                  <a:gd name="connsiteY11" fmla="*/ 96584 h 341299"/>
                  <a:gd name="connsiteX12" fmla="*/ 46749 w 241573"/>
                  <a:gd name="connsiteY12" fmla="*/ 26003 h 341299"/>
                  <a:gd name="connsiteX13" fmla="*/ 133502 w 241573"/>
                  <a:gd name="connsiteY13" fmla="*/ 0 h 341299"/>
                  <a:gd name="connsiteX14" fmla="*/ 235001 w 241573"/>
                  <a:gd name="connsiteY14" fmla="*/ 37433 h 341299"/>
                  <a:gd name="connsiteX15" fmla="*/ 206826 w 241573"/>
                  <a:gd name="connsiteY15" fmla="*/ 83610 h 341299"/>
                  <a:gd name="connsiteX16" fmla="*/ 131559 w 241573"/>
                  <a:gd name="connsiteY16" fmla="*/ 52121 h 341299"/>
                  <a:gd name="connsiteX17" fmla="*/ 81096 w 241573"/>
                  <a:gd name="connsiteY17" fmla="*/ 88640 h 341299"/>
                  <a:gd name="connsiteX18" fmla="*/ 119558 w 241573"/>
                  <a:gd name="connsiteY18" fmla="*/ 128759 h 341299"/>
                  <a:gd name="connsiteX19" fmla="*/ 146990 w 241573"/>
                  <a:gd name="connsiteY19" fmla="*/ 139160 h 341299"/>
                  <a:gd name="connsiteX20" fmla="*/ 170593 w 241573"/>
                  <a:gd name="connsiteY20" fmla="*/ 148133 h 341299"/>
                  <a:gd name="connsiteX21" fmla="*/ 216427 w 241573"/>
                  <a:gd name="connsiteY21" fmla="*/ 174708 h 341299"/>
                  <a:gd name="connsiteX22" fmla="*/ 241573 w 241573"/>
                  <a:gd name="connsiteY22" fmla="*/ 236715 h 341299"/>
                  <a:gd name="connsiteX23" fmla="*/ 203511 w 241573"/>
                  <a:gd name="connsiteY23" fmla="*/ 314153 h 341299"/>
                  <a:gd name="connsiteX24" fmla="*/ 114186 w 241573"/>
                  <a:gd name="connsiteY24" fmla="*/ 341300 h 34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573" h="341299">
                    <a:moveTo>
                      <a:pt x="114186" y="341300"/>
                    </a:moveTo>
                    <a:cubicBezTo>
                      <a:pt x="60465" y="341300"/>
                      <a:pt x="18574" y="310782"/>
                      <a:pt x="0" y="294437"/>
                    </a:cubicBezTo>
                    <a:lnTo>
                      <a:pt x="33090" y="245631"/>
                    </a:lnTo>
                    <a:cubicBezTo>
                      <a:pt x="58179" y="269119"/>
                      <a:pt x="94355" y="285636"/>
                      <a:pt x="121615" y="285636"/>
                    </a:cubicBezTo>
                    <a:cubicBezTo>
                      <a:pt x="152362" y="285636"/>
                      <a:pt x="173050" y="269176"/>
                      <a:pt x="173050" y="244602"/>
                    </a:cubicBezTo>
                    <a:cubicBezTo>
                      <a:pt x="173050" y="217570"/>
                      <a:pt x="144818" y="207226"/>
                      <a:pt x="129673" y="201682"/>
                    </a:cubicBezTo>
                    <a:lnTo>
                      <a:pt x="129045" y="201454"/>
                    </a:lnTo>
                    <a:cubicBezTo>
                      <a:pt x="124987" y="199968"/>
                      <a:pt x="120186" y="198253"/>
                      <a:pt x="115043" y="196425"/>
                    </a:cubicBezTo>
                    <a:cubicBezTo>
                      <a:pt x="101156" y="191453"/>
                      <a:pt x="85382" y="185795"/>
                      <a:pt x="77210" y="182251"/>
                    </a:cubicBezTo>
                    <a:cubicBezTo>
                      <a:pt x="76124" y="181737"/>
                      <a:pt x="74695" y="181108"/>
                      <a:pt x="73152" y="180423"/>
                    </a:cubicBezTo>
                    <a:cubicBezTo>
                      <a:pt x="64008" y="176365"/>
                      <a:pt x="50235" y="170193"/>
                      <a:pt x="38176" y="158534"/>
                    </a:cubicBezTo>
                    <a:cubicBezTo>
                      <a:pt x="21031" y="142532"/>
                      <a:pt x="13087" y="122873"/>
                      <a:pt x="13087" y="96584"/>
                    </a:cubicBezTo>
                    <a:cubicBezTo>
                      <a:pt x="13087" y="59322"/>
                      <a:pt x="34176" y="36347"/>
                      <a:pt x="46749" y="26003"/>
                    </a:cubicBezTo>
                    <a:cubicBezTo>
                      <a:pt x="66580" y="9201"/>
                      <a:pt x="97383" y="0"/>
                      <a:pt x="133502" y="0"/>
                    </a:cubicBezTo>
                    <a:cubicBezTo>
                      <a:pt x="168478" y="0"/>
                      <a:pt x="211112" y="15888"/>
                      <a:pt x="235001" y="37433"/>
                    </a:cubicBezTo>
                    <a:lnTo>
                      <a:pt x="206826" y="83610"/>
                    </a:lnTo>
                    <a:cubicBezTo>
                      <a:pt x="185280" y="64579"/>
                      <a:pt x="155848" y="52121"/>
                      <a:pt x="131559" y="52121"/>
                    </a:cubicBezTo>
                    <a:cubicBezTo>
                      <a:pt x="99955" y="52121"/>
                      <a:pt x="81096" y="65780"/>
                      <a:pt x="81096" y="88640"/>
                    </a:cubicBezTo>
                    <a:cubicBezTo>
                      <a:pt x="81096" y="113900"/>
                      <a:pt x="105156" y="123215"/>
                      <a:pt x="119558" y="128759"/>
                    </a:cubicBezTo>
                    <a:cubicBezTo>
                      <a:pt x="127044" y="131788"/>
                      <a:pt x="137331" y="135560"/>
                      <a:pt x="146990" y="139160"/>
                    </a:cubicBezTo>
                    <a:cubicBezTo>
                      <a:pt x="156420" y="142647"/>
                      <a:pt x="165278" y="145904"/>
                      <a:pt x="170593" y="148133"/>
                    </a:cubicBezTo>
                    <a:cubicBezTo>
                      <a:pt x="190881" y="155619"/>
                      <a:pt x="206197" y="164535"/>
                      <a:pt x="216427" y="174708"/>
                    </a:cubicBezTo>
                    <a:cubicBezTo>
                      <a:pt x="233344" y="191624"/>
                      <a:pt x="241573" y="211912"/>
                      <a:pt x="241573" y="236715"/>
                    </a:cubicBezTo>
                    <a:cubicBezTo>
                      <a:pt x="241573" y="267062"/>
                      <a:pt x="227685" y="295294"/>
                      <a:pt x="203511" y="314153"/>
                    </a:cubicBezTo>
                    <a:cubicBezTo>
                      <a:pt x="180994" y="332156"/>
                      <a:pt x="150933" y="341300"/>
                      <a:pt x="114186" y="341300"/>
                    </a:cubicBezTo>
                    <a:close/>
                  </a:path>
                </a:pathLst>
              </a:custGeom>
              <a:grpFill/>
              <a:ln w="571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78996D2-6360-C222-AA95-3BEA26FC8952}"/>
                  </a:ext>
                </a:extLst>
              </p:cNvPr>
              <p:cNvSpPr/>
              <p:nvPr/>
            </p:nvSpPr>
            <p:spPr>
              <a:xfrm>
                <a:off x="1664888" y="5028114"/>
                <a:ext cx="54578" cy="50634"/>
              </a:xfrm>
              <a:custGeom>
                <a:avLst/>
                <a:gdLst>
                  <a:gd name="connsiteX0" fmla="*/ 27546 w 54578"/>
                  <a:gd name="connsiteY0" fmla="*/ 50635 h 50634"/>
                  <a:gd name="connsiteX1" fmla="*/ 0 w 54578"/>
                  <a:gd name="connsiteY1" fmla="*/ 25546 h 50634"/>
                  <a:gd name="connsiteX2" fmla="*/ 27546 w 54578"/>
                  <a:gd name="connsiteY2" fmla="*/ 0 h 50634"/>
                  <a:gd name="connsiteX3" fmla="*/ 54578 w 54578"/>
                  <a:gd name="connsiteY3" fmla="*/ 25546 h 50634"/>
                  <a:gd name="connsiteX4" fmla="*/ 27546 w 54578"/>
                  <a:gd name="connsiteY4" fmla="*/ 50635 h 50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78" h="50634">
                    <a:moveTo>
                      <a:pt x="27546" y="50635"/>
                    </a:moveTo>
                    <a:cubicBezTo>
                      <a:pt x="10801" y="50635"/>
                      <a:pt x="0" y="40805"/>
                      <a:pt x="0" y="25546"/>
                    </a:cubicBezTo>
                    <a:cubicBezTo>
                      <a:pt x="0" y="10001"/>
                      <a:pt x="10801" y="0"/>
                      <a:pt x="27546" y="0"/>
                    </a:cubicBezTo>
                    <a:cubicBezTo>
                      <a:pt x="44006" y="0"/>
                      <a:pt x="54578" y="10058"/>
                      <a:pt x="54578" y="25546"/>
                    </a:cubicBezTo>
                    <a:cubicBezTo>
                      <a:pt x="54578" y="40805"/>
                      <a:pt x="43948" y="50635"/>
                      <a:pt x="27546" y="50635"/>
                    </a:cubicBezTo>
                    <a:close/>
                  </a:path>
                </a:pathLst>
              </a:custGeom>
              <a:grpFill/>
              <a:ln w="571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23ADC16-3D5E-36F8-FEC3-6B1D8A9143B1}"/>
                  </a:ext>
                </a:extLst>
              </p:cNvPr>
              <p:cNvSpPr/>
              <p:nvPr/>
            </p:nvSpPr>
            <p:spPr>
              <a:xfrm>
                <a:off x="1870570" y="4737563"/>
                <a:ext cx="342214" cy="342214"/>
              </a:xfrm>
              <a:custGeom>
                <a:avLst/>
                <a:gdLst>
                  <a:gd name="connsiteX0" fmla="*/ 171107 w 342214"/>
                  <a:gd name="connsiteY0" fmla="*/ 342214 h 342214"/>
                  <a:gd name="connsiteX1" fmla="*/ 0 w 342214"/>
                  <a:gd name="connsiteY1" fmla="*/ 171107 h 342214"/>
                  <a:gd name="connsiteX2" fmla="*/ 171107 w 342214"/>
                  <a:gd name="connsiteY2" fmla="*/ 0 h 342214"/>
                  <a:gd name="connsiteX3" fmla="*/ 342214 w 342214"/>
                  <a:gd name="connsiteY3" fmla="*/ 171107 h 342214"/>
                  <a:gd name="connsiteX4" fmla="*/ 171107 w 342214"/>
                  <a:gd name="connsiteY4" fmla="*/ 342214 h 342214"/>
                  <a:gd name="connsiteX5" fmla="*/ 171107 w 342214"/>
                  <a:gd name="connsiteY5" fmla="*/ 30175 h 342214"/>
                  <a:gd name="connsiteX6" fmla="*/ 37662 w 342214"/>
                  <a:gd name="connsiteY6" fmla="*/ 170078 h 342214"/>
                  <a:gd name="connsiteX7" fmla="*/ 171107 w 342214"/>
                  <a:gd name="connsiteY7" fmla="*/ 309982 h 342214"/>
                  <a:gd name="connsiteX8" fmla="*/ 304553 w 342214"/>
                  <a:gd name="connsiteY8" fmla="*/ 170078 h 342214"/>
                  <a:gd name="connsiteX9" fmla="*/ 171107 w 342214"/>
                  <a:gd name="connsiteY9" fmla="*/ 30175 h 3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214" h="342214">
                    <a:moveTo>
                      <a:pt x="171107" y="342214"/>
                    </a:moveTo>
                    <a:cubicBezTo>
                      <a:pt x="70352" y="342214"/>
                      <a:pt x="0" y="271863"/>
                      <a:pt x="0" y="171107"/>
                    </a:cubicBezTo>
                    <a:cubicBezTo>
                      <a:pt x="0" y="70352"/>
                      <a:pt x="70352" y="0"/>
                      <a:pt x="171107" y="0"/>
                    </a:cubicBezTo>
                    <a:cubicBezTo>
                      <a:pt x="271863" y="0"/>
                      <a:pt x="342214" y="70352"/>
                      <a:pt x="342214" y="171107"/>
                    </a:cubicBezTo>
                    <a:cubicBezTo>
                      <a:pt x="342214" y="271863"/>
                      <a:pt x="271863" y="342214"/>
                      <a:pt x="171107" y="342214"/>
                    </a:cubicBezTo>
                    <a:close/>
                    <a:moveTo>
                      <a:pt x="171107" y="30175"/>
                    </a:moveTo>
                    <a:cubicBezTo>
                      <a:pt x="92526" y="30175"/>
                      <a:pt x="37662" y="87668"/>
                      <a:pt x="37662" y="170078"/>
                    </a:cubicBezTo>
                    <a:cubicBezTo>
                      <a:pt x="37662" y="251117"/>
                      <a:pt x="93783" y="309982"/>
                      <a:pt x="171107" y="309982"/>
                    </a:cubicBezTo>
                    <a:cubicBezTo>
                      <a:pt x="249688" y="309982"/>
                      <a:pt x="304553" y="252489"/>
                      <a:pt x="304553" y="170078"/>
                    </a:cubicBezTo>
                    <a:cubicBezTo>
                      <a:pt x="304553" y="87668"/>
                      <a:pt x="249688" y="30175"/>
                      <a:pt x="171107" y="30175"/>
                    </a:cubicBezTo>
                    <a:close/>
                  </a:path>
                </a:pathLst>
              </a:custGeom>
              <a:grpFill/>
              <a:ln w="571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7760DF5-FFEF-1123-CD17-7C18CB7AE38F}"/>
                  </a:ext>
                </a:extLst>
              </p:cNvPr>
              <p:cNvSpPr/>
              <p:nvPr/>
            </p:nvSpPr>
            <p:spPr>
              <a:xfrm>
                <a:off x="2379834" y="4742478"/>
                <a:ext cx="216255" cy="331298"/>
              </a:xfrm>
              <a:custGeom>
                <a:avLst/>
                <a:gdLst>
                  <a:gd name="connsiteX0" fmla="*/ 171850 w 216255"/>
                  <a:gd name="connsiteY0" fmla="*/ 331298 h 331298"/>
                  <a:gd name="connsiteX1" fmla="*/ 82410 w 216255"/>
                  <a:gd name="connsiteY1" fmla="*/ 183737 h 331298"/>
                  <a:gd name="connsiteX2" fmla="*/ 36690 w 216255"/>
                  <a:gd name="connsiteY2" fmla="*/ 183737 h 331298"/>
                  <a:gd name="connsiteX3" fmla="*/ 36690 w 216255"/>
                  <a:gd name="connsiteY3" fmla="*/ 331298 h 331298"/>
                  <a:gd name="connsiteX4" fmla="*/ 0 w 216255"/>
                  <a:gd name="connsiteY4" fmla="*/ 331298 h 331298"/>
                  <a:gd name="connsiteX5" fmla="*/ 0 w 216255"/>
                  <a:gd name="connsiteY5" fmla="*/ 0 h 331298"/>
                  <a:gd name="connsiteX6" fmla="*/ 91154 w 216255"/>
                  <a:gd name="connsiteY6" fmla="*/ 0 h 331298"/>
                  <a:gd name="connsiteX7" fmla="*/ 170078 w 216255"/>
                  <a:gd name="connsiteY7" fmla="*/ 22631 h 331298"/>
                  <a:gd name="connsiteX8" fmla="*/ 201168 w 216255"/>
                  <a:gd name="connsiteY8" fmla="*/ 90640 h 331298"/>
                  <a:gd name="connsiteX9" fmla="*/ 127845 w 216255"/>
                  <a:gd name="connsiteY9" fmla="*/ 178879 h 331298"/>
                  <a:gd name="connsiteX10" fmla="*/ 119501 w 216255"/>
                  <a:gd name="connsiteY10" fmla="*/ 180479 h 331298"/>
                  <a:gd name="connsiteX11" fmla="*/ 216255 w 216255"/>
                  <a:gd name="connsiteY11" fmla="*/ 331298 h 331298"/>
                  <a:gd name="connsiteX12" fmla="*/ 171850 w 216255"/>
                  <a:gd name="connsiteY12" fmla="*/ 331298 h 331298"/>
                  <a:gd name="connsiteX13" fmla="*/ 36690 w 216255"/>
                  <a:gd name="connsiteY13" fmla="*/ 155505 h 331298"/>
                  <a:gd name="connsiteX14" fmla="*/ 77724 w 216255"/>
                  <a:gd name="connsiteY14" fmla="*/ 155505 h 331298"/>
                  <a:gd name="connsiteX15" fmla="*/ 138646 w 216255"/>
                  <a:gd name="connsiteY15" fmla="*/ 142532 h 331298"/>
                  <a:gd name="connsiteX16" fmla="*/ 162934 w 216255"/>
                  <a:gd name="connsiteY16" fmla="*/ 91668 h 331298"/>
                  <a:gd name="connsiteX17" fmla="*/ 138646 w 216255"/>
                  <a:gd name="connsiteY17" fmla="*/ 41262 h 331298"/>
                  <a:gd name="connsiteX18" fmla="*/ 77724 w 216255"/>
                  <a:gd name="connsiteY18" fmla="*/ 27775 h 331298"/>
                  <a:gd name="connsiteX19" fmla="*/ 36690 w 216255"/>
                  <a:gd name="connsiteY19" fmla="*/ 27775 h 331298"/>
                  <a:gd name="connsiteX20" fmla="*/ 36690 w 216255"/>
                  <a:gd name="connsiteY20" fmla="*/ 155505 h 33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55" h="331298">
                    <a:moveTo>
                      <a:pt x="171850" y="331298"/>
                    </a:moveTo>
                    <a:lnTo>
                      <a:pt x="82410" y="183737"/>
                    </a:lnTo>
                    <a:lnTo>
                      <a:pt x="36690" y="183737"/>
                    </a:lnTo>
                    <a:lnTo>
                      <a:pt x="36690" y="331298"/>
                    </a:lnTo>
                    <a:lnTo>
                      <a:pt x="0" y="331298"/>
                    </a:lnTo>
                    <a:lnTo>
                      <a:pt x="0" y="0"/>
                    </a:lnTo>
                    <a:lnTo>
                      <a:pt x="91154" y="0"/>
                    </a:lnTo>
                    <a:cubicBezTo>
                      <a:pt x="124301" y="0"/>
                      <a:pt x="150876" y="7601"/>
                      <a:pt x="170078" y="22631"/>
                    </a:cubicBezTo>
                    <a:cubicBezTo>
                      <a:pt x="190367" y="38976"/>
                      <a:pt x="201168" y="62522"/>
                      <a:pt x="201168" y="90640"/>
                    </a:cubicBezTo>
                    <a:cubicBezTo>
                      <a:pt x="201168" y="159506"/>
                      <a:pt x="145047" y="175622"/>
                      <a:pt x="127845" y="178879"/>
                    </a:cubicBezTo>
                    <a:lnTo>
                      <a:pt x="119501" y="180479"/>
                    </a:lnTo>
                    <a:lnTo>
                      <a:pt x="216255" y="331298"/>
                    </a:lnTo>
                    <a:lnTo>
                      <a:pt x="171850" y="331298"/>
                    </a:lnTo>
                    <a:close/>
                    <a:moveTo>
                      <a:pt x="36690" y="155505"/>
                    </a:moveTo>
                    <a:lnTo>
                      <a:pt x="77724" y="155505"/>
                    </a:lnTo>
                    <a:cubicBezTo>
                      <a:pt x="101898" y="155505"/>
                      <a:pt x="121729" y="154533"/>
                      <a:pt x="138646" y="142532"/>
                    </a:cubicBezTo>
                    <a:cubicBezTo>
                      <a:pt x="155448" y="130073"/>
                      <a:pt x="162934" y="114357"/>
                      <a:pt x="162934" y="91668"/>
                    </a:cubicBezTo>
                    <a:cubicBezTo>
                      <a:pt x="162934" y="69037"/>
                      <a:pt x="155219" y="53035"/>
                      <a:pt x="138646" y="41262"/>
                    </a:cubicBezTo>
                    <a:cubicBezTo>
                      <a:pt x="121844" y="28803"/>
                      <a:pt x="101955" y="27775"/>
                      <a:pt x="77724" y="27775"/>
                    </a:cubicBezTo>
                    <a:lnTo>
                      <a:pt x="36690" y="27775"/>
                    </a:lnTo>
                    <a:lnTo>
                      <a:pt x="36690" y="155505"/>
                    </a:lnTo>
                    <a:close/>
                  </a:path>
                </a:pathLst>
              </a:custGeom>
              <a:grpFill/>
              <a:ln w="571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70705C2-9264-34F8-521B-AB58CD45C562}"/>
                  </a:ext>
                </a:extLst>
              </p:cNvPr>
              <p:cNvSpPr/>
              <p:nvPr/>
            </p:nvSpPr>
            <p:spPr>
              <a:xfrm>
                <a:off x="2728049" y="4737506"/>
                <a:ext cx="309010" cy="342271"/>
              </a:xfrm>
              <a:custGeom>
                <a:avLst/>
                <a:gdLst>
                  <a:gd name="connsiteX0" fmla="*/ 169164 w 309010"/>
                  <a:gd name="connsiteY0" fmla="*/ 342271 h 342271"/>
                  <a:gd name="connsiteX1" fmla="*/ 0 w 309010"/>
                  <a:gd name="connsiteY1" fmla="*/ 170650 h 342271"/>
                  <a:gd name="connsiteX2" fmla="*/ 168650 w 309010"/>
                  <a:gd name="connsiteY2" fmla="*/ 0 h 342271"/>
                  <a:gd name="connsiteX3" fmla="*/ 299123 w 309010"/>
                  <a:gd name="connsiteY3" fmla="*/ 53607 h 342271"/>
                  <a:gd name="connsiteX4" fmla="*/ 274891 w 309010"/>
                  <a:gd name="connsiteY4" fmla="*/ 76009 h 342271"/>
                  <a:gd name="connsiteX5" fmla="*/ 168650 w 309010"/>
                  <a:gd name="connsiteY5" fmla="*/ 29775 h 342271"/>
                  <a:gd name="connsiteX6" fmla="*/ 38233 w 309010"/>
                  <a:gd name="connsiteY6" fmla="*/ 170650 h 342271"/>
                  <a:gd name="connsiteX7" fmla="*/ 171678 w 309010"/>
                  <a:gd name="connsiteY7" fmla="*/ 311524 h 342271"/>
                  <a:gd name="connsiteX8" fmla="*/ 272548 w 309010"/>
                  <a:gd name="connsiteY8" fmla="*/ 278092 h 342271"/>
                  <a:gd name="connsiteX9" fmla="*/ 273806 w 309010"/>
                  <a:gd name="connsiteY9" fmla="*/ 276492 h 342271"/>
                  <a:gd name="connsiteX10" fmla="*/ 273806 w 309010"/>
                  <a:gd name="connsiteY10" fmla="*/ 192710 h 342271"/>
                  <a:gd name="connsiteX11" fmla="*/ 181394 w 309010"/>
                  <a:gd name="connsiteY11" fmla="*/ 192710 h 342271"/>
                  <a:gd name="connsiteX12" fmla="*/ 181394 w 309010"/>
                  <a:gd name="connsiteY12" fmla="*/ 164935 h 342271"/>
                  <a:gd name="connsiteX13" fmla="*/ 309010 w 309010"/>
                  <a:gd name="connsiteY13" fmla="*/ 164935 h 342271"/>
                  <a:gd name="connsiteX14" fmla="*/ 309010 w 309010"/>
                  <a:gd name="connsiteY14" fmla="*/ 290036 h 342271"/>
                  <a:gd name="connsiteX15" fmla="*/ 169164 w 309010"/>
                  <a:gd name="connsiteY15" fmla="*/ 342271 h 34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10" h="342271">
                    <a:moveTo>
                      <a:pt x="169164" y="342271"/>
                    </a:moveTo>
                    <a:cubicBezTo>
                      <a:pt x="71152" y="342271"/>
                      <a:pt x="0" y="270091"/>
                      <a:pt x="0" y="170650"/>
                    </a:cubicBezTo>
                    <a:cubicBezTo>
                      <a:pt x="0" y="71780"/>
                      <a:pt x="70923" y="0"/>
                      <a:pt x="168650" y="0"/>
                    </a:cubicBezTo>
                    <a:cubicBezTo>
                      <a:pt x="246374" y="0"/>
                      <a:pt x="283978" y="37548"/>
                      <a:pt x="299123" y="53607"/>
                    </a:cubicBezTo>
                    <a:lnTo>
                      <a:pt x="274891" y="76009"/>
                    </a:lnTo>
                    <a:cubicBezTo>
                      <a:pt x="246431" y="44920"/>
                      <a:pt x="211626" y="29775"/>
                      <a:pt x="168650" y="29775"/>
                    </a:cubicBezTo>
                    <a:cubicBezTo>
                      <a:pt x="90640" y="29775"/>
                      <a:pt x="38233" y="86411"/>
                      <a:pt x="38233" y="170650"/>
                    </a:cubicBezTo>
                    <a:cubicBezTo>
                      <a:pt x="38233" y="253575"/>
                      <a:pt x="93097" y="311524"/>
                      <a:pt x="171678" y="311524"/>
                    </a:cubicBezTo>
                    <a:cubicBezTo>
                      <a:pt x="244602" y="311524"/>
                      <a:pt x="271405" y="279463"/>
                      <a:pt x="272548" y="278092"/>
                    </a:cubicBezTo>
                    <a:lnTo>
                      <a:pt x="273806" y="276492"/>
                    </a:lnTo>
                    <a:lnTo>
                      <a:pt x="273806" y="192710"/>
                    </a:lnTo>
                    <a:lnTo>
                      <a:pt x="181394" y="192710"/>
                    </a:lnTo>
                    <a:lnTo>
                      <a:pt x="181394" y="164935"/>
                    </a:lnTo>
                    <a:lnTo>
                      <a:pt x="309010" y="164935"/>
                    </a:lnTo>
                    <a:lnTo>
                      <a:pt x="309010" y="290036"/>
                    </a:lnTo>
                    <a:cubicBezTo>
                      <a:pt x="267519" y="333184"/>
                      <a:pt x="210083" y="342271"/>
                      <a:pt x="169164" y="342271"/>
                    </a:cubicBezTo>
                    <a:close/>
                  </a:path>
                </a:pathLst>
              </a:custGeom>
              <a:grpFill/>
              <a:ln w="571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857558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imple Layout with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F68A-5E93-29C7-5908-DB8DC7B44542}"/>
              </a:ext>
            </a:extLst>
          </p:cNvPr>
          <p:cNvSpPr>
            <a:spLocks noGrp="1"/>
          </p:cNvSpPr>
          <p:nvPr>
            <p:ph type="title"/>
          </p:nvPr>
        </p:nvSpPr>
        <p:spPr/>
        <p:txBody>
          <a:bodyPr/>
          <a:lstStyle/>
          <a:p>
            <a:r>
              <a:rPr lang="en-US"/>
              <a:t>Click to edit Master title style</a:t>
            </a:r>
          </a:p>
        </p:txBody>
      </p:sp>
      <p:sp>
        <p:nvSpPr>
          <p:cNvPr id="16" name="Content Placeholder 15">
            <a:extLst>
              <a:ext uri="{FF2B5EF4-FFF2-40B4-BE49-F238E27FC236}">
                <a16:creationId xmlns:a16="http://schemas.microsoft.com/office/drawing/2014/main" id="{5E982823-CC2B-05E4-C971-DD4A76E2299F}"/>
              </a:ext>
            </a:extLst>
          </p:cNvPr>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descr="USAFacts logo">
            <a:extLst>
              <a:ext uri="{FF2B5EF4-FFF2-40B4-BE49-F238E27FC236}">
                <a16:creationId xmlns:a16="http://schemas.microsoft.com/office/drawing/2014/main" id="{E2882E36-8B21-2BBE-19AA-29F2257F0E0E}"/>
              </a:ext>
            </a:extLst>
          </p:cNvPr>
          <p:cNvGrpSpPr/>
          <p:nvPr userDrawn="1"/>
        </p:nvGrpSpPr>
        <p:grpSpPr>
          <a:xfrm>
            <a:off x="469900" y="6574271"/>
            <a:ext cx="789394" cy="94935"/>
            <a:chOff x="-1758159" y="5010986"/>
            <a:chExt cx="2323603" cy="279444"/>
          </a:xfrm>
          <a:solidFill>
            <a:schemeClr val="tx1"/>
          </a:solidFill>
        </p:grpSpPr>
        <p:sp>
          <p:nvSpPr>
            <p:cNvPr id="7" name="Freeform: Shape 6">
              <a:extLst>
                <a:ext uri="{FF2B5EF4-FFF2-40B4-BE49-F238E27FC236}">
                  <a16:creationId xmlns:a16="http://schemas.microsoft.com/office/drawing/2014/main" id="{126A4DAE-47A8-DA2E-8DFF-D6E84C6CE094}"/>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8" name="Freeform: Shape 7">
              <a:extLst>
                <a:ext uri="{FF2B5EF4-FFF2-40B4-BE49-F238E27FC236}">
                  <a16:creationId xmlns:a16="http://schemas.microsoft.com/office/drawing/2014/main" id="{EBC630D9-040C-2B1E-25F9-7C7FF9A4DB29}"/>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9" name="Freeform: Shape 8">
              <a:extLst>
                <a:ext uri="{FF2B5EF4-FFF2-40B4-BE49-F238E27FC236}">
                  <a16:creationId xmlns:a16="http://schemas.microsoft.com/office/drawing/2014/main" id="{398DA490-1FD7-0665-0E0E-7761934CBEAD}"/>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10" name="Freeform: Shape 9">
              <a:extLst>
                <a:ext uri="{FF2B5EF4-FFF2-40B4-BE49-F238E27FC236}">
                  <a16:creationId xmlns:a16="http://schemas.microsoft.com/office/drawing/2014/main" id="{6BEDD530-989F-D069-5C33-31AA67422678}"/>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11" name="Freeform: Shape 10">
              <a:extLst>
                <a:ext uri="{FF2B5EF4-FFF2-40B4-BE49-F238E27FC236}">
                  <a16:creationId xmlns:a16="http://schemas.microsoft.com/office/drawing/2014/main" id="{61FFDBDA-A27A-57C3-4D98-491AE810A8B3}"/>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12" name="Freeform: Shape 11">
              <a:extLst>
                <a:ext uri="{FF2B5EF4-FFF2-40B4-BE49-F238E27FC236}">
                  <a16:creationId xmlns:a16="http://schemas.microsoft.com/office/drawing/2014/main" id="{81D44068-8D10-F572-54EA-C0EA25282B3C}"/>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13" name="Freeform: Shape 12">
              <a:extLst>
                <a:ext uri="{FF2B5EF4-FFF2-40B4-BE49-F238E27FC236}">
                  <a16:creationId xmlns:a16="http://schemas.microsoft.com/office/drawing/2014/main" id="{AE7D2FE0-7C19-1E97-AC43-6FC46BE1372F}"/>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14" name="Freeform: Shape 13">
              <a:extLst>
                <a:ext uri="{FF2B5EF4-FFF2-40B4-BE49-F238E27FC236}">
                  <a16:creationId xmlns:a16="http://schemas.microsoft.com/office/drawing/2014/main" id="{9F5DA167-AFD8-2093-97FF-3E0E164C4DE4}"/>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19" name="Footer Placeholder 18">
            <a:extLst>
              <a:ext uri="{FF2B5EF4-FFF2-40B4-BE49-F238E27FC236}">
                <a16:creationId xmlns:a16="http://schemas.microsoft.com/office/drawing/2014/main" id="{19800BCD-3B38-368C-083F-A3CA5D5522D9}"/>
              </a:ext>
            </a:extLst>
          </p:cNvPr>
          <p:cNvSpPr>
            <a:spLocks noGrp="1"/>
          </p:cNvSpPr>
          <p:nvPr>
            <p:ph type="ftr" sz="quarter" idx="15"/>
          </p:nvPr>
        </p:nvSpPr>
        <p:spPr/>
        <p:txBody>
          <a:bodyPr/>
          <a:lstStyle/>
          <a:p>
            <a:endParaRPr lang="en-US" dirty="0"/>
          </a:p>
        </p:txBody>
      </p:sp>
      <p:sp>
        <p:nvSpPr>
          <p:cNvPr id="18" name="Date Placeholder 17">
            <a:extLst>
              <a:ext uri="{FF2B5EF4-FFF2-40B4-BE49-F238E27FC236}">
                <a16:creationId xmlns:a16="http://schemas.microsoft.com/office/drawing/2014/main" id="{E857A21A-502C-99ED-6D89-07899D2BE6E7}"/>
              </a:ext>
            </a:extLst>
          </p:cNvPr>
          <p:cNvSpPr>
            <a:spLocks noGrp="1"/>
          </p:cNvSpPr>
          <p:nvPr>
            <p:ph type="dt" sz="half" idx="14"/>
          </p:nvPr>
        </p:nvSpPr>
        <p:spPr/>
        <p:txBody>
          <a:bodyPr/>
          <a:lstStyle/>
          <a:p>
            <a:endParaRPr lang="en-US" dirty="0"/>
          </a:p>
        </p:txBody>
      </p:sp>
      <p:sp>
        <p:nvSpPr>
          <p:cNvPr id="20" name="Slide Number Placeholder 19">
            <a:extLst>
              <a:ext uri="{FF2B5EF4-FFF2-40B4-BE49-F238E27FC236}">
                <a16:creationId xmlns:a16="http://schemas.microsoft.com/office/drawing/2014/main" id="{B236AD1B-EDDC-D3CD-F5AE-748E7915B56F}"/>
              </a:ext>
            </a:extLst>
          </p:cNvPr>
          <p:cNvSpPr>
            <a:spLocks noGrp="1"/>
          </p:cNvSpPr>
          <p:nvPr>
            <p:ph type="sldNum" sz="quarter" idx="16"/>
          </p:nvPr>
        </p:nvSpPr>
        <p:spPr/>
        <p:txBody>
          <a:bodyPr/>
          <a:lstStyle/>
          <a:p>
            <a:fld id="{639B6CE2-5551-4DB3-A65C-728BBD88869E}" type="slidenum">
              <a:rPr lang="en-US" smtClean="0"/>
              <a:pPr/>
              <a:t>‹#›</a:t>
            </a:fld>
            <a:endParaRPr lang="en-US" dirty="0"/>
          </a:p>
        </p:txBody>
      </p:sp>
    </p:spTree>
    <p:extLst>
      <p:ext uri="{BB962C8B-B14F-4D97-AF65-F5344CB8AC3E}">
        <p14:creationId xmlns:p14="http://schemas.microsoft.com/office/powerpoint/2010/main" val="24172265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7653-0F81-F5FD-FE8E-A8D88B032B7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7C4D973-AA5A-7244-ACB1-B32A396A76CD}"/>
              </a:ext>
            </a:extLst>
          </p:cNvPr>
          <p:cNvSpPr>
            <a:spLocks noGrp="1"/>
          </p:cNvSpPr>
          <p:nvPr>
            <p:ph type="body" orient="vert" idx="1"/>
          </p:nvPr>
        </p:nvSpPr>
        <p:spPr>
          <a:xfrm>
            <a:off x="457200" y="1860309"/>
            <a:ext cx="11264900" cy="45404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descr="USAFacts logo">
            <a:extLst>
              <a:ext uri="{FF2B5EF4-FFF2-40B4-BE49-F238E27FC236}">
                <a16:creationId xmlns:a16="http://schemas.microsoft.com/office/drawing/2014/main" id="{9A1C9352-8FBF-A8C2-60E4-713376CCE2EE}"/>
              </a:ext>
            </a:extLst>
          </p:cNvPr>
          <p:cNvGrpSpPr/>
          <p:nvPr userDrawn="1"/>
        </p:nvGrpSpPr>
        <p:grpSpPr>
          <a:xfrm>
            <a:off x="469900" y="6574271"/>
            <a:ext cx="789394" cy="94935"/>
            <a:chOff x="-1758159" y="5010986"/>
            <a:chExt cx="2323603" cy="279444"/>
          </a:xfrm>
          <a:solidFill>
            <a:schemeClr val="tx1"/>
          </a:solidFill>
        </p:grpSpPr>
        <p:sp>
          <p:nvSpPr>
            <p:cNvPr id="8" name="Freeform: Shape 7">
              <a:extLst>
                <a:ext uri="{FF2B5EF4-FFF2-40B4-BE49-F238E27FC236}">
                  <a16:creationId xmlns:a16="http://schemas.microsoft.com/office/drawing/2014/main" id="{C41BAF05-E2DB-F161-E7F9-B1AE8F312C32}"/>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9" name="Freeform: Shape 8">
              <a:extLst>
                <a:ext uri="{FF2B5EF4-FFF2-40B4-BE49-F238E27FC236}">
                  <a16:creationId xmlns:a16="http://schemas.microsoft.com/office/drawing/2014/main" id="{8AE8D74E-B438-47AC-4378-526BE296C9EA}"/>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10" name="Freeform: Shape 9">
              <a:extLst>
                <a:ext uri="{FF2B5EF4-FFF2-40B4-BE49-F238E27FC236}">
                  <a16:creationId xmlns:a16="http://schemas.microsoft.com/office/drawing/2014/main" id="{F2981976-5852-3113-A3D4-8C330DE67B4B}"/>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11" name="Freeform: Shape 10">
              <a:extLst>
                <a:ext uri="{FF2B5EF4-FFF2-40B4-BE49-F238E27FC236}">
                  <a16:creationId xmlns:a16="http://schemas.microsoft.com/office/drawing/2014/main" id="{B8948ED2-BACD-8557-FACA-C8D8208421BB}"/>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12" name="Freeform: Shape 11">
              <a:extLst>
                <a:ext uri="{FF2B5EF4-FFF2-40B4-BE49-F238E27FC236}">
                  <a16:creationId xmlns:a16="http://schemas.microsoft.com/office/drawing/2014/main" id="{2E5E0256-3F09-8956-C759-D0173AC35378}"/>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13" name="Freeform: Shape 12">
              <a:extLst>
                <a:ext uri="{FF2B5EF4-FFF2-40B4-BE49-F238E27FC236}">
                  <a16:creationId xmlns:a16="http://schemas.microsoft.com/office/drawing/2014/main" id="{ED193DCE-FF49-1A04-C825-BDE1A175B9D9}"/>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14" name="Freeform: Shape 13">
              <a:extLst>
                <a:ext uri="{FF2B5EF4-FFF2-40B4-BE49-F238E27FC236}">
                  <a16:creationId xmlns:a16="http://schemas.microsoft.com/office/drawing/2014/main" id="{81F01195-DA88-AE7B-F230-2E0FCE6ABBC5}"/>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15" name="Freeform: Shape 14">
              <a:extLst>
                <a:ext uri="{FF2B5EF4-FFF2-40B4-BE49-F238E27FC236}">
                  <a16:creationId xmlns:a16="http://schemas.microsoft.com/office/drawing/2014/main" id="{EC662008-6BF6-68AB-3E2C-017E03D054EB}"/>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21" name="Footer Placeholder 20">
            <a:extLst>
              <a:ext uri="{FF2B5EF4-FFF2-40B4-BE49-F238E27FC236}">
                <a16:creationId xmlns:a16="http://schemas.microsoft.com/office/drawing/2014/main" id="{E5513A20-0DA4-8641-648D-7532846FAF1C}"/>
              </a:ext>
            </a:extLst>
          </p:cNvPr>
          <p:cNvSpPr>
            <a:spLocks noGrp="1"/>
          </p:cNvSpPr>
          <p:nvPr>
            <p:ph type="ftr" sz="quarter" idx="11"/>
          </p:nvPr>
        </p:nvSpPr>
        <p:spPr/>
        <p:txBody>
          <a:bodyPr/>
          <a:lstStyle/>
          <a:p>
            <a:endParaRPr lang="en-US" dirty="0"/>
          </a:p>
        </p:txBody>
      </p:sp>
      <p:sp>
        <p:nvSpPr>
          <p:cNvPr id="20" name="Date Placeholder 19">
            <a:extLst>
              <a:ext uri="{FF2B5EF4-FFF2-40B4-BE49-F238E27FC236}">
                <a16:creationId xmlns:a16="http://schemas.microsoft.com/office/drawing/2014/main" id="{DD548DCB-0716-D2EE-CA78-0E81235C17D1}"/>
              </a:ext>
            </a:extLst>
          </p:cNvPr>
          <p:cNvSpPr>
            <a:spLocks noGrp="1"/>
          </p:cNvSpPr>
          <p:nvPr>
            <p:ph type="dt" sz="half" idx="10"/>
          </p:nvPr>
        </p:nvSpPr>
        <p:spPr/>
        <p:txBody>
          <a:bodyPr/>
          <a:lstStyle/>
          <a:p>
            <a:endParaRPr lang="en-US" dirty="0"/>
          </a:p>
        </p:txBody>
      </p:sp>
      <p:sp>
        <p:nvSpPr>
          <p:cNvPr id="22" name="Slide Number Placeholder 21">
            <a:extLst>
              <a:ext uri="{FF2B5EF4-FFF2-40B4-BE49-F238E27FC236}">
                <a16:creationId xmlns:a16="http://schemas.microsoft.com/office/drawing/2014/main" id="{FEDA366A-C962-FACF-6FF7-6562914E772F}"/>
              </a:ext>
            </a:extLst>
          </p:cNvPr>
          <p:cNvSpPr>
            <a:spLocks noGrp="1"/>
          </p:cNvSpPr>
          <p:nvPr>
            <p:ph type="sldNum" sz="quarter" idx="12"/>
          </p:nvPr>
        </p:nvSpPr>
        <p:spPr/>
        <p:txBody>
          <a:bodyPr/>
          <a:lstStyle/>
          <a:p>
            <a:fld id="{639B6CE2-5551-4DB3-A65C-728BBD88869E}" type="slidenum">
              <a:rPr lang="en-US" smtClean="0"/>
              <a:pPr/>
              <a:t>‹#›</a:t>
            </a:fld>
            <a:endParaRPr lang="en-US" dirty="0"/>
          </a:p>
        </p:txBody>
      </p:sp>
    </p:spTree>
    <p:extLst>
      <p:ext uri="{BB962C8B-B14F-4D97-AF65-F5344CB8AC3E}">
        <p14:creationId xmlns:p14="http://schemas.microsoft.com/office/powerpoint/2010/main" val="38790876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5CBAF-7687-B107-E822-BC4455E98C03}"/>
              </a:ext>
            </a:extLst>
          </p:cNvPr>
          <p:cNvSpPr>
            <a:spLocks noGrp="1"/>
          </p:cNvSpPr>
          <p:nvPr>
            <p:ph type="title" orient="vert"/>
          </p:nvPr>
        </p:nvSpPr>
        <p:spPr>
          <a:xfrm>
            <a:off x="10340163" y="457199"/>
            <a:ext cx="1381936" cy="59436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ACEB164-366C-E145-B48E-83CDCF2BCFBE}"/>
              </a:ext>
            </a:extLst>
          </p:cNvPr>
          <p:cNvSpPr>
            <a:spLocks noGrp="1"/>
          </p:cNvSpPr>
          <p:nvPr>
            <p:ph type="body" orient="vert" idx="1"/>
          </p:nvPr>
        </p:nvSpPr>
        <p:spPr>
          <a:xfrm>
            <a:off x="469901" y="457199"/>
            <a:ext cx="9870262" cy="5943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descr="USAFacts logo">
            <a:extLst>
              <a:ext uri="{FF2B5EF4-FFF2-40B4-BE49-F238E27FC236}">
                <a16:creationId xmlns:a16="http://schemas.microsoft.com/office/drawing/2014/main" id="{DFF6B5C7-FCE8-C5CE-54BC-7B20E8061693}"/>
              </a:ext>
            </a:extLst>
          </p:cNvPr>
          <p:cNvGrpSpPr/>
          <p:nvPr userDrawn="1"/>
        </p:nvGrpSpPr>
        <p:grpSpPr>
          <a:xfrm>
            <a:off x="469900" y="6574271"/>
            <a:ext cx="789394" cy="94935"/>
            <a:chOff x="-1758159" y="5010986"/>
            <a:chExt cx="2323603" cy="279444"/>
          </a:xfrm>
          <a:solidFill>
            <a:schemeClr val="accent6"/>
          </a:solidFill>
        </p:grpSpPr>
        <p:sp>
          <p:nvSpPr>
            <p:cNvPr id="8" name="Freeform: Shape 7">
              <a:extLst>
                <a:ext uri="{FF2B5EF4-FFF2-40B4-BE49-F238E27FC236}">
                  <a16:creationId xmlns:a16="http://schemas.microsoft.com/office/drawing/2014/main" id="{0B54A69F-FF1C-3C0E-4FAA-2C73DDAB146E}"/>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9" name="Freeform: Shape 8">
              <a:extLst>
                <a:ext uri="{FF2B5EF4-FFF2-40B4-BE49-F238E27FC236}">
                  <a16:creationId xmlns:a16="http://schemas.microsoft.com/office/drawing/2014/main" id="{4142B44E-AFB0-5825-6D90-F2AA55CD32A3}"/>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10" name="Freeform: Shape 9">
              <a:extLst>
                <a:ext uri="{FF2B5EF4-FFF2-40B4-BE49-F238E27FC236}">
                  <a16:creationId xmlns:a16="http://schemas.microsoft.com/office/drawing/2014/main" id="{5A09B456-EBFF-04B8-EB86-9F6E3EABE462}"/>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11" name="Freeform: Shape 10">
              <a:extLst>
                <a:ext uri="{FF2B5EF4-FFF2-40B4-BE49-F238E27FC236}">
                  <a16:creationId xmlns:a16="http://schemas.microsoft.com/office/drawing/2014/main" id="{3C3CDFE9-825C-CF61-2AB9-FE8D3DCFD3E1}"/>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12" name="Freeform: Shape 11">
              <a:extLst>
                <a:ext uri="{FF2B5EF4-FFF2-40B4-BE49-F238E27FC236}">
                  <a16:creationId xmlns:a16="http://schemas.microsoft.com/office/drawing/2014/main" id="{FA42C5F4-AB1E-BD26-FBEA-23ED3EB2CBC3}"/>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13" name="Freeform: Shape 12">
              <a:extLst>
                <a:ext uri="{FF2B5EF4-FFF2-40B4-BE49-F238E27FC236}">
                  <a16:creationId xmlns:a16="http://schemas.microsoft.com/office/drawing/2014/main" id="{2ACEC0AB-6596-61D7-097C-47936CA52A15}"/>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14" name="Freeform: Shape 13">
              <a:extLst>
                <a:ext uri="{FF2B5EF4-FFF2-40B4-BE49-F238E27FC236}">
                  <a16:creationId xmlns:a16="http://schemas.microsoft.com/office/drawing/2014/main" id="{3E72F604-97F7-1480-E922-A625591F3079}"/>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15" name="Freeform: Shape 14">
              <a:extLst>
                <a:ext uri="{FF2B5EF4-FFF2-40B4-BE49-F238E27FC236}">
                  <a16:creationId xmlns:a16="http://schemas.microsoft.com/office/drawing/2014/main" id="{E19B3D2B-70CF-C586-9D01-00F3EC1BC910}"/>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19" name="Date Placeholder 18">
            <a:extLst>
              <a:ext uri="{FF2B5EF4-FFF2-40B4-BE49-F238E27FC236}">
                <a16:creationId xmlns:a16="http://schemas.microsoft.com/office/drawing/2014/main" id="{CA64EDB0-56B2-EBD2-19FA-E695F5D4F380}"/>
              </a:ext>
            </a:extLst>
          </p:cNvPr>
          <p:cNvSpPr>
            <a:spLocks noGrp="1"/>
          </p:cNvSpPr>
          <p:nvPr>
            <p:ph type="dt" sz="half" idx="10"/>
          </p:nvPr>
        </p:nvSpPr>
        <p:spPr/>
        <p:txBody>
          <a:bodyPr/>
          <a:lstStyle/>
          <a:p>
            <a:endParaRPr lang="en-US" dirty="0"/>
          </a:p>
        </p:txBody>
      </p:sp>
      <p:sp>
        <p:nvSpPr>
          <p:cNvPr id="20" name="Footer Placeholder 19">
            <a:extLst>
              <a:ext uri="{FF2B5EF4-FFF2-40B4-BE49-F238E27FC236}">
                <a16:creationId xmlns:a16="http://schemas.microsoft.com/office/drawing/2014/main" id="{94185B9F-0F3C-FB10-B1BA-BC012349C48F}"/>
              </a:ext>
            </a:extLst>
          </p:cNvPr>
          <p:cNvSpPr>
            <a:spLocks noGrp="1"/>
          </p:cNvSpPr>
          <p:nvPr>
            <p:ph type="ftr" sz="quarter" idx="11"/>
          </p:nvPr>
        </p:nvSpPr>
        <p:spPr/>
        <p:txBody>
          <a:bodyPr/>
          <a:lstStyle/>
          <a:p>
            <a:endParaRPr lang="en-US" dirty="0"/>
          </a:p>
        </p:txBody>
      </p:sp>
      <p:sp>
        <p:nvSpPr>
          <p:cNvPr id="21" name="Slide Number Placeholder 20">
            <a:extLst>
              <a:ext uri="{FF2B5EF4-FFF2-40B4-BE49-F238E27FC236}">
                <a16:creationId xmlns:a16="http://schemas.microsoft.com/office/drawing/2014/main" id="{0AEF1A63-D9A4-4FBB-ED18-2735F7CEE3E3}"/>
              </a:ext>
            </a:extLst>
          </p:cNvPr>
          <p:cNvSpPr>
            <a:spLocks noGrp="1"/>
          </p:cNvSpPr>
          <p:nvPr>
            <p:ph type="sldNum" sz="quarter" idx="12"/>
          </p:nvPr>
        </p:nvSpPr>
        <p:spPr/>
        <p:txBody>
          <a:bodyPr/>
          <a:lstStyle/>
          <a:p>
            <a:fld id="{639B6CE2-5551-4DB3-A65C-728BBD88869E}" type="slidenum">
              <a:rPr lang="en-US" smtClean="0"/>
              <a:pPr/>
              <a:t>‹#›</a:t>
            </a:fld>
            <a:endParaRPr lang="en-US" dirty="0"/>
          </a:p>
        </p:txBody>
      </p:sp>
    </p:spTree>
    <p:extLst>
      <p:ext uri="{BB962C8B-B14F-4D97-AF65-F5344CB8AC3E}">
        <p14:creationId xmlns:p14="http://schemas.microsoft.com/office/powerpoint/2010/main" val="8899050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BC66-600D-7759-0385-24C64471419C}"/>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77868187-43D4-1A17-6991-F8103CDE2681}"/>
              </a:ext>
            </a:extLst>
          </p:cNvPr>
          <p:cNvSpPr>
            <a:spLocks noGrp="1"/>
          </p:cNvSpPr>
          <p:nvPr>
            <p:ph sz="quarter" idx="10"/>
          </p:nvPr>
        </p:nvSpPr>
        <p:spPr>
          <a:xfrm>
            <a:off x="457200" y="1849438"/>
            <a:ext cx="11264900" cy="45513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304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EFCE-1AC3-BF3A-7772-EC553C6586DE}"/>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DB63FEC-2EE2-6921-0115-769A027851DC}"/>
              </a:ext>
            </a:extLst>
          </p:cNvPr>
          <p:cNvSpPr>
            <a:spLocks noGrp="1"/>
          </p:cNvSpPr>
          <p:nvPr>
            <p:ph sz="half" idx="1"/>
          </p:nvPr>
        </p:nvSpPr>
        <p:spPr>
          <a:xfrm>
            <a:off x="457200" y="1860309"/>
            <a:ext cx="5586984" cy="454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646765A-F0F1-6EBB-5044-C9E063673AC9}"/>
              </a:ext>
            </a:extLst>
          </p:cNvPr>
          <p:cNvSpPr>
            <a:spLocks noGrp="1"/>
          </p:cNvSpPr>
          <p:nvPr>
            <p:ph sz="half" idx="2"/>
          </p:nvPr>
        </p:nvSpPr>
        <p:spPr>
          <a:xfrm>
            <a:off x="6135116" y="1860309"/>
            <a:ext cx="5586984" cy="454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32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13D2E0-3FEE-9EE0-6794-B4D65B9CA73D}"/>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5AD991-2B35-E908-F683-D8773EBCE320}"/>
              </a:ext>
            </a:extLst>
          </p:cNvPr>
          <p:cNvSpPr>
            <a:spLocks noGrp="1"/>
          </p:cNvSpPr>
          <p:nvPr>
            <p:ph type="body" idx="1"/>
          </p:nvPr>
        </p:nvSpPr>
        <p:spPr>
          <a:xfrm>
            <a:off x="457201" y="1860309"/>
            <a:ext cx="5586984" cy="644766"/>
          </a:xfrm>
        </p:spPr>
        <p:txBody>
          <a:bodyPr anchor="b"/>
          <a:lstStyle>
            <a:lvl1pPr marL="0" indent="0">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392DD-742E-E42E-8D5F-4B5AB8C349AD}"/>
              </a:ext>
            </a:extLst>
          </p:cNvPr>
          <p:cNvSpPr>
            <a:spLocks noGrp="1"/>
          </p:cNvSpPr>
          <p:nvPr>
            <p:ph sz="half" idx="2"/>
          </p:nvPr>
        </p:nvSpPr>
        <p:spPr>
          <a:xfrm>
            <a:off x="457198" y="2695905"/>
            <a:ext cx="5586984" cy="3704893"/>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99D4FBB-CD8A-5847-6D62-AF0357420AEB}"/>
              </a:ext>
            </a:extLst>
          </p:cNvPr>
          <p:cNvSpPr>
            <a:spLocks noGrp="1"/>
          </p:cNvSpPr>
          <p:nvPr>
            <p:ph type="body" sz="quarter" idx="3"/>
          </p:nvPr>
        </p:nvSpPr>
        <p:spPr>
          <a:xfrm>
            <a:off x="6135116" y="1860307"/>
            <a:ext cx="5586984" cy="644767"/>
          </a:xfrm>
        </p:spPr>
        <p:txBody>
          <a:bodyPr anchor="b"/>
          <a:lstStyle>
            <a:lvl1pPr marL="0" indent="0">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EFED0F-F48C-7219-7D01-96E233F7A753}"/>
              </a:ext>
            </a:extLst>
          </p:cNvPr>
          <p:cNvSpPr>
            <a:spLocks noGrp="1"/>
          </p:cNvSpPr>
          <p:nvPr>
            <p:ph sz="quarter" idx="4"/>
          </p:nvPr>
        </p:nvSpPr>
        <p:spPr>
          <a:xfrm>
            <a:off x="6135116" y="2695905"/>
            <a:ext cx="5586984" cy="3704893"/>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059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EB36-9299-01AE-B58A-9CA9A1B64094}"/>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1209C1FD-39B0-0E7C-2342-440E4D786BBA}"/>
              </a:ext>
            </a:extLst>
          </p:cNvPr>
          <p:cNvSpPr>
            <a:spLocks noGrp="1"/>
          </p:cNvSpPr>
          <p:nvPr>
            <p:ph type="body" sz="quarter" idx="10"/>
          </p:nvPr>
        </p:nvSpPr>
        <p:spPr>
          <a:xfrm>
            <a:off x="457199" y="1849437"/>
            <a:ext cx="3703320" cy="671585"/>
          </a:xfrm>
        </p:spPr>
        <p:txBody>
          <a:bodyPr anchor="b"/>
          <a:lstStyle>
            <a:lvl1pPr marL="0" indent="0">
              <a:buFontTx/>
              <a:buNone/>
              <a:defRPr sz="2400">
                <a:solidFill>
                  <a:schemeClr val="tx2"/>
                </a:solidFill>
                <a:latin typeface="+mj-lt"/>
              </a:defRPr>
            </a:lvl1pPr>
            <a:lvl2pPr marL="457200" indent="0">
              <a:buFontTx/>
              <a:buNone/>
              <a:defRPr sz="2400">
                <a:latin typeface="+mj-lt"/>
              </a:defRPr>
            </a:lvl2pPr>
            <a:lvl3pPr marL="914400" indent="0">
              <a:buFontTx/>
              <a:buNone/>
              <a:defRPr sz="2400">
                <a:latin typeface="+mj-lt"/>
              </a:defRPr>
            </a:lvl3pPr>
            <a:lvl4pPr marL="1371600" indent="0">
              <a:buFontTx/>
              <a:buNone/>
              <a:defRPr sz="2400">
                <a:latin typeface="+mj-lt"/>
              </a:defRPr>
            </a:lvl4pPr>
            <a:lvl5pPr marL="1828800" indent="0">
              <a:buFontTx/>
              <a:buNone/>
              <a:defRPr sz="2400">
                <a:latin typeface="+mj-lt"/>
              </a:defRPr>
            </a:lvl5pPr>
          </a:lstStyle>
          <a:p>
            <a:pPr lvl="0"/>
            <a:r>
              <a:rPr lang="en-US"/>
              <a:t>Click to edit Master text styles</a:t>
            </a:r>
          </a:p>
        </p:txBody>
      </p:sp>
      <p:sp>
        <p:nvSpPr>
          <p:cNvPr id="14" name="Text Placeholder 13">
            <a:extLst>
              <a:ext uri="{FF2B5EF4-FFF2-40B4-BE49-F238E27FC236}">
                <a16:creationId xmlns:a16="http://schemas.microsoft.com/office/drawing/2014/main" id="{D6ADDAA9-034E-2FA1-8B64-20CEDD682EC8}"/>
              </a:ext>
            </a:extLst>
          </p:cNvPr>
          <p:cNvSpPr>
            <a:spLocks noGrp="1"/>
          </p:cNvSpPr>
          <p:nvPr>
            <p:ph type="body" sz="quarter" idx="11"/>
          </p:nvPr>
        </p:nvSpPr>
        <p:spPr>
          <a:xfrm>
            <a:off x="457200" y="2695905"/>
            <a:ext cx="3703320" cy="3704893"/>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213DDAAA-8800-79EC-B25A-29F1446B55C0}"/>
              </a:ext>
            </a:extLst>
          </p:cNvPr>
          <p:cNvSpPr>
            <a:spLocks noGrp="1"/>
          </p:cNvSpPr>
          <p:nvPr>
            <p:ph type="body" sz="quarter" idx="12"/>
          </p:nvPr>
        </p:nvSpPr>
        <p:spPr>
          <a:xfrm>
            <a:off x="4237989" y="1849437"/>
            <a:ext cx="3703320" cy="671585"/>
          </a:xfrm>
        </p:spPr>
        <p:txBody>
          <a:bodyPr anchor="b"/>
          <a:lstStyle>
            <a:lvl1pPr marL="0" indent="0">
              <a:buFontTx/>
              <a:buNone/>
              <a:defRPr sz="2400">
                <a:solidFill>
                  <a:schemeClr val="tx2"/>
                </a:solidFill>
                <a:latin typeface="+mj-lt"/>
              </a:defRPr>
            </a:lvl1pPr>
            <a:lvl2pPr marL="457200" indent="0">
              <a:buFontTx/>
              <a:buNone/>
              <a:defRPr sz="2400">
                <a:latin typeface="+mj-lt"/>
              </a:defRPr>
            </a:lvl2pPr>
            <a:lvl3pPr marL="914400" indent="0">
              <a:buFontTx/>
              <a:buNone/>
              <a:defRPr sz="2400">
                <a:latin typeface="+mj-lt"/>
              </a:defRPr>
            </a:lvl3pPr>
            <a:lvl4pPr marL="1371600" indent="0">
              <a:buFontTx/>
              <a:buNone/>
              <a:defRPr sz="2400">
                <a:latin typeface="+mj-lt"/>
              </a:defRPr>
            </a:lvl4pPr>
            <a:lvl5pPr marL="1828800" indent="0">
              <a:buFontTx/>
              <a:buNone/>
              <a:defRPr sz="2400">
                <a:latin typeface="+mj-lt"/>
              </a:defRPr>
            </a:lvl5pPr>
          </a:lstStyle>
          <a:p>
            <a:pPr lvl="0"/>
            <a:r>
              <a:rPr lang="en-US"/>
              <a:t>Click to edit Master text styles</a:t>
            </a:r>
          </a:p>
        </p:txBody>
      </p:sp>
      <p:sp>
        <p:nvSpPr>
          <p:cNvPr id="17" name="Text Placeholder 13">
            <a:extLst>
              <a:ext uri="{FF2B5EF4-FFF2-40B4-BE49-F238E27FC236}">
                <a16:creationId xmlns:a16="http://schemas.microsoft.com/office/drawing/2014/main" id="{066C1F38-D1A4-814F-1D71-B8237A435DD6}"/>
              </a:ext>
            </a:extLst>
          </p:cNvPr>
          <p:cNvSpPr>
            <a:spLocks noGrp="1"/>
          </p:cNvSpPr>
          <p:nvPr>
            <p:ph type="body" sz="quarter" idx="13"/>
          </p:nvPr>
        </p:nvSpPr>
        <p:spPr>
          <a:xfrm>
            <a:off x="4237990" y="2695905"/>
            <a:ext cx="3703320" cy="3704893"/>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1">
            <a:extLst>
              <a:ext uri="{FF2B5EF4-FFF2-40B4-BE49-F238E27FC236}">
                <a16:creationId xmlns:a16="http://schemas.microsoft.com/office/drawing/2014/main" id="{64C194ED-DBC4-3541-CFB4-E5E65B778AC8}"/>
              </a:ext>
            </a:extLst>
          </p:cNvPr>
          <p:cNvSpPr>
            <a:spLocks noGrp="1"/>
          </p:cNvSpPr>
          <p:nvPr>
            <p:ph type="body" sz="quarter" idx="14"/>
          </p:nvPr>
        </p:nvSpPr>
        <p:spPr>
          <a:xfrm>
            <a:off x="8018780" y="1849437"/>
            <a:ext cx="3703320" cy="671585"/>
          </a:xfrm>
        </p:spPr>
        <p:txBody>
          <a:bodyPr anchor="b"/>
          <a:lstStyle>
            <a:lvl1pPr marL="0" indent="0">
              <a:buFontTx/>
              <a:buNone/>
              <a:defRPr sz="2400">
                <a:solidFill>
                  <a:schemeClr val="tx2"/>
                </a:solidFill>
                <a:latin typeface="+mj-lt"/>
              </a:defRPr>
            </a:lvl1pPr>
            <a:lvl2pPr marL="457200" indent="0">
              <a:buFontTx/>
              <a:buNone/>
              <a:defRPr sz="2400">
                <a:latin typeface="+mj-lt"/>
              </a:defRPr>
            </a:lvl2pPr>
            <a:lvl3pPr marL="914400" indent="0">
              <a:buFontTx/>
              <a:buNone/>
              <a:defRPr sz="2400">
                <a:latin typeface="+mj-lt"/>
              </a:defRPr>
            </a:lvl3pPr>
            <a:lvl4pPr marL="1371600" indent="0">
              <a:buFontTx/>
              <a:buNone/>
              <a:defRPr sz="2400">
                <a:latin typeface="+mj-lt"/>
              </a:defRPr>
            </a:lvl4pPr>
            <a:lvl5pPr marL="1828800" indent="0">
              <a:buFontTx/>
              <a:buNone/>
              <a:defRPr sz="2400">
                <a:latin typeface="+mj-lt"/>
              </a:defRPr>
            </a:lvl5pPr>
          </a:lstStyle>
          <a:p>
            <a:pPr lvl="0"/>
            <a:r>
              <a:rPr lang="en-US"/>
              <a:t>Click to edit Master text styles</a:t>
            </a:r>
          </a:p>
        </p:txBody>
      </p:sp>
      <p:sp>
        <p:nvSpPr>
          <p:cNvPr id="19" name="Text Placeholder 13">
            <a:extLst>
              <a:ext uri="{FF2B5EF4-FFF2-40B4-BE49-F238E27FC236}">
                <a16:creationId xmlns:a16="http://schemas.microsoft.com/office/drawing/2014/main" id="{D5CF0497-9D5F-25EF-30E4-B6D9E3E0989D}"/>
              </a:ext>
            </a:extLst>
          </p:cNvPr>
          <p:cNvSpPr>
            <a:spLocks noGrp="1"/>
          </p:cNvSpPr>
          <p:nvPr>
            <p:ph type="body" sz="quarter" idx="15"/>
          </p:nvPr>
        </p:nvSpPr>
        <p:spPr>
          <a:xfrm>
            <a:off x="8018780" y="2695905"/>
            <a:ext cx="3703320" cy="3704893"/>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859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9A43-698C-6534-EA92-7A92FEBD8E2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11" name="Text Placeholder 10">
            <a:extLst>
              <a:ext uri="{FF2B5EF4-FFF2-40B4-BE49-F238E27FC236}">
                <a16:creationId xmlns:a16="http://schemas.microsoft.com/office/drawing/2014/main" id="{AF144641-5531-7FD0-96F3-139D1351049C}"/>
              </a:ext>
            </a:extLst>
          </p:cNvPr>
          <p:cNvSpPr>
            <a:spLocks noGrp="1"/>
          </p:cNvSpPr>
          <p:nvPr>
            <p:ph type="body" sz="quarter" idx="10"/>
          </p:nvPr>
        </p:nvSpPr>
        <p:spPr>
          <a:xfrm>
            <a:off x="457200" y="1860551"/>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3" name="Text Placeholder 12">
            <a:extLst>
              <a:ext uri="{FF2B5EF4-FFF2-40B4-BE49-F238E27FC236}">
                <a16:creationId xmlns:a16="http://schemas.microsoft.com/office/drawing/2014/main" id="{72CCD833-DF25-2C4D-D982-85FCAF2AA73E}"/>
              </a:ext>
            </a:extLst>
          </p:cNvPr>
          <p:cNvSpPr>
            <a:spLocks noGrp="1"/>
          </p:cNvSpPr>
          <p:nvPr>
            <p:ph type="body" sz="quarter" idx="11"/>
          </p:nvPr>
        </p:nvSpPr>
        <p:spPr>
          <a:xfrm>
            <a:off x="457200" y="2734574"/>
            <a:ext cx="5586984" cy="1320296"/>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0">
            <a:extLst>
              <a:ext uri="{FF2B5EF4-FFF2-40B4-BE49-F238E27FC236}">
                <a16:creationId xmlns:a16="http://schemas.microsoft.com/office/drawing/2014/main" id="{46394507-FDCB-69DC-C1B3-1E4300F73356}"/>
              </a:ext>
            </a:extLst>
          </p:cNvPr>
          <p:cNvSpPr>
            <a:spLocks noGrp="1"/>
          </p:cNvSpPr>
          <p:nvPr>
            <p:ph type="body" sz="quarter" idx="14"/>
          </p:nvPr>
        </p:nvSpPr>
        <p:spPr>
          <a:xfrm>
            <a:off x="6135116" y="1860551"/>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1ED86B38-976D-386B-8548-0A75D72C8AC0}"/>
              </a:ext>
            </a:extLst>
          </p:cNvPr>
          <p:cNvSpPr>
            <a:spLocks noGrp="1"/>
          </p:cNvSpPr>
          <p:nvPr>
            <p:ph type="body" sz="quarter" idx="15"/>
          </p:nvPr>
        </p:nvSpPr>
        <p:spPr>
          <a:xfrm>
            <a:off x="6135116" y="2734574"/>
            <a:ext cx="5586984" cy="1320296"/>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0">
            <a:extLst>
              <a:ext uri="{FF2B5EF4-FFF2-40B4-BE49-F238E27FC236}">
                <a16:creationId xmlns:a16="http://schemas.microsoft.com/office/drawing/2014/main" id="{FEA39AA2-2927-F179-E52D-E5A24226ACF1}"/>
              </a:ext>
            </a:extLst>
          </p:cNvPr>
          <p:cNvSpPr>
            <a:spLocks noGrp="1"/>
          </p:cNvSpPr>
          <p:nvPr>
            <p:ph type="body" sz="quarter" idx="12"/>
          </p:nvPr>
        </p:nvSpPr>
        <p:spPr>
          <a:xfrm>
            <a:off x="457200" y="4206186"/>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68F1C2C4-113F-7F03-F708-99346EED5953}"/>
              </a:ext>
            </a:extLst>
          </p:cNvPr>
          <p:cNvSpPr>
            <a:spLocks noGrp="1"/>
          </p:cNvSpPr>
          <p:nvPr>
            <p:ph type="body" sz="quarter" idx="13"/>
          </p:nvPr>
        </p:nvSpPr>
        <p:spPr>
          <a:xfrm>
            <a:off x="457200" y="5080209"/>
            <a:ext cx="5586984" cy="1320296"/>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0">
            <a:extLst>
              <a:ext uri="{FF2B5EF4-FFF2-40B4-BE49-F238E27FC236}">
                <a16:creationId xmlns:a16="http://schemas.microsoft.com/office/drawing/2014/main" id="{BAEA16A8-E285-9213-2F91-D93A58E594B2}"/>
              </a:ext>
            </a:extLst>
          </p:cNvPr>
          <p:cNvSpPr>
            <a:spLocks noGrp="1"/>
          </p:cNvSpPr>
          <p:nvPr>
            <p:ph type="body" sz="quarter" idx="16"/>
          </p:nvPr>
        </p:nvSpPr>
        <p:spPr>
          <a:xfrm>
            <a:off x="6135116" y="4206186"/>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0" name="Text Placeholder 12">
            <a:extLst>
              <a:ext uri="{FF2B5EF4-FFF2-40B4-BE49-F238E27FC236}">
                <a16:creationId xmlns:a16="http://schemas.microsoft.com/office/drawing/2014/main" id="{69121519-AFDC-1EC3-D8C8-59306EEF2974}"/>
              </a:ext>
            </a:extLst>
          </p:cNvPr>
          <p:cNvSpPr>
            <a:spLocks noGrp="1"/>
          </p:cNvSpPr>
          <p:nvPr>
            <p:ph type="body" sz="quarter" idx="17"/>
          </p:nvPr>
        </p:nvSpPr>
        <p:spPr>
          <a:xfrm>
            <a:off x="6135116" y="5080209"/>
            <a:ext cx="5586984" cy="1320296"/>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46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Magent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BE0D-A4FD-FA24-C572-AFB0EDD91D67}"/>
              </a:ext>
            </a:extLst>
          </p:cNvPr>
          <p:cNvSpPr>
            <a:spLocks noGrp="1"/>
          </p:cNvSpPr>
          <p:nvPr userDrawn="1">
            <p:ph type="title"/>
          </p:nvPr>
        </p:nvSpPr>
        <p:spPr>
          <a:xfrm>
            <a:off x="457200" y="2029968"/>
            <a:ext cx="5638800" cy="1172497"/>
          </a:xfrm>
        </p:spPr>
        <p:txBody>
          <a:bodyPr anchor="b"/>
          <a:lstStyle>
            <a:lvl1pPr algn="l">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4715F6-C4F6-926F-36B0-6EDB9DB86946}"/>
              </a:ext>
            </a:extLst>
          </p:cNvPr>
          <p:cNvSpPr>
            <a:spLocks noGrp="1"/>
          </p:cNvSpPr>
          <p:nvPr userDrawn="1">
            <p:ph type="body" idx="1"/>
          </p:nvPr>
        </p:nvSpPr>
        <p:spPr>
          <a:xfrm>
            <a:off x="457200" y="3671149"/>
            <a:ext cx="5638800" cy="1924049"/>
          </a:xfr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4" name="Picture 43">
            <a:extLst>
              <a:ext uri="{FF2B5EF4-FFF2-40B4-BE49-F238E27FC236}">
                <a16:creationId xmlns:a16="http://schemas.microsoft.com/office/drawing/2014/main" id="{70C054CF-C30F-DF10-7E7B-19E465B320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828" y="811851"/>
            <a:ext cx="3629926" cy="5234298"/>
          </a:xfrm>
          <a:prstGeom prst="rect">
            <a:avLst/>
          </a:prstGeom>
        </p:spPr>
      </p:pic>
      <p:grpSp>
        <p:nvGrpSpPr>
          <p:cNvPr id="4" name="Graphic 18" descr="USAFacts logo">
            <a:extLst>
              <a:ext uri="{FF2B5EF4-FFF2-40B4-BE49-F238E27FC236}">
                <a16:creationId xmlns:a16="http://schemas.microsoft.com/office/drawing/2014/main" id="{EC1C8832-2F0A-0C2C-9604-6BE41916525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14" name="Freeform: Shape 13">
              <a:extLst>
                <a:ext uri="{FF2B5EF4-FFF2-40B4-BE49-F238E27FC236}">
                  <a16:creationId xmlns:a16="http://schemas.microsoft.com/office/drawing/2014/main" id="{0A084AAA-AF9C-0375-5A46-A7678A3672E2}"/>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866216-FE55-B588-C55E-514FF3C4EF0B}"/>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F853A6-EFAC-D2BB-DC71-98C1A4E122C6}"/>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0AE5037-60D3-AA53-9A5F-CE2679C5BB3C}"/>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F5DA49-FC3C-2201-C4C0-DF0F6741AFA5}"/>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F332CCF-E04B-A588-B8CF-B781495DF3FA}"/>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1B65C5-8AA1-1570-0814-A1A805F2FB6B}"/>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BF86B85-2C1A-79D9-57B4-219714F19920}"/>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20666025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Yellow">
    <p:bg>
      <p:bgPr>
        <a:solidFill>
          <a:srgbClr val="FFF3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BE0D-A4FD-FA24-C572-AFB0EDD91D67}"/>
              </a:ext>
            </a:extLst>
          </p:cNvPr>
          <p:cNvSpPr>
            <a:spLocks noGrp="1"/>
          </p:cNvSpPr>
          <p:nvPr>
            <p:ph type="title"/>
          </p:nvPr>
        </p:nvSpPr>
        <p:spPr>
          <a:xfrm>
            <a:off x="457201" y="1849438"/>
            <a:ext cx="5638800" cy="1353027"/>
          </a:xfrm>
        </p:spPr>
        <p:txBody>
          <a:bodyPr anchor="b"/>
          <a:lstStyle>
            <a:lvl1pPr algn="l">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4715F6-C4F6-926F-36B0-6EDB9DB86946}"/>
              </a:ext>
            </a:extLst>
          </p:cNvPr>
          <p:cNvSpPr>
            <a:spLocks noGrp="1"/>
          </p:cNvSpPr>
          <p:nvPr>
            <p:ph type="body" idx="1"/>
          </p:nvPr>
        </p:nvSpPr>
        <p:spPr>
          <a:xfrm>
            <a:off x="457200" y="3671149"/>
            <a:ext cx="5638800" cy="1924049"/>
          </a:xfr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aphic 18" descr="USAFacts logo">
            <a:extLst>
              <a:ext uri="{FF2B5EF4-FFF2-40B4-BE49-F238E27FC236}">
                <a16:creationId xmlns:a16="http://schemas.microsoft.com/office/drawing/2014/main" id="{EC1C8832-2F0A-0C2C-9604-6BE41916525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14" name="Freeform: Shape 13">
              <a:extLst>
                <a:ext uri="{FF2B5EF4-FFF2-40B4-BE49-F238E27FC236}">
                  <a16:creationId xmlns:a16="http://schemas.microsoft.com/office/drawing/2014/main" id="{0A084AAA-AF9C-0375-5A46-A7678A3672E2}"/>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866216-FE55-B588-C55E-514FF3C4EF0B}"/>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F853A6-EFAC-D2BB-DC71-98C1A4E122C6}"/>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0AE5037-60D3-AA53-9A5F-CE2679C5BB3C}"/>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F5DA49-FC3C-2201-C4C0-DF0F6741AFA5}"/>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F332CCF-E04B-A588-B8CF-B781495DF3FA}"/>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1B65C5-8AA1-1570-0814-A1A805F2FB6B}"/>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BF86B85-2C1A-79D9-57B4-219714F19920}"/>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pic>
        <p:nvPicPr>
          <p:cNvPr id="24" name="Picture 23">
            <a:extLst>
              <a:ext uri="{FF2B5EF4-FFF2-40B4-BE49-F238E27FC236}">
                <a16:creationId xmlns:a16="http://schemas.microsoft.com/office/drawing/2014/main" id="{C142D5FB-6234-D01A-292A-5CF6C117A58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33009" y="676075"/>
            <a:ext cx="4300493" cy="5505850"/>
          </a:xfrm>
          <a:prstGeom prst="rect">
            <a:avLst/>
          </a:prstGeom>
        </p:spPr>
      </p:pic>
    </p:spTree>
    <p:extLst>
      <p:ext uri="{BB962C8B-B14F-4D97-AF65-F5344CB8AC3E}">
        <p14:creationId xmlns:p14="http://schemas.microsoft.com/office/powerpoint/2010/main" val="61996174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Cyan">
    <p:bg>
      <p:bgPr>
        <a:solidFill>
          <a:srgbClr val="55B4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BE0D-A4FD-FA24-C572-AFB0EDD91D67}"/>
              </a:ext>
            </a:extLst>
          </p:cNvPr>
          <p:cNvSpPr>
            <a:spLocks noGrp="1"/>
          </p:cNvSpPr>
          <p:nvPr>
            <p:ph type="title"/>
          </p:nvPr>
        </p:nvSpPr>
        <p:spPr>
          <a:xfrm>
            <a:off x="457200" y="2029968"/>
            <a:ext cx="5638800" cy="1172497"/>
          </a:xfrm>
        </p:spPr>
        <p:txBody>
          <a:bodyPr anchor="b"/>
          <a:lstStyle>
            <a:lvl1pPr algn="l">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4715F6-C4F6-926F-36B0-6EDB9DB86946}"/>
              </a:ext>
            </a:extLst>
          </p:cNvPr>
          <p:cNvSpPr>
            <a:spLocks noGrp="1"/>
          </p:cNvSpPr>
          <p:nvPr>
            <p:ph type="body" idx="1"/>
          </p:nvPr>
        </p:nvSpPr>
        <p:spPr>
          <a:xfrm>
            <a:off x="457200" y="3671149"/>
            <a:ext cx="5638800" cy="1924049"/>
          </a:xfr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30" name="Group 29" descr="USAFacts logo">
            <a:extLst>
              <a:ext uri="{FF2B5EF4-FFF2-40B4-BE49-F238E27FC236}">
                <a16:creationId xmlns:a16="http://schemas.microsoft.com/office/drawing/2014/main" id="{3840A7C7-720E-0D95-E97F-E73B541493CE}"/>
              </a:ext>
            </a:extLst>
          </p:cNvPr>
          <p:cNvGrpSpPr/>
          <p:nvPr userDrawn="1"/>
        </p:nvGrpSpPr>
        <p:grpSpPr>
          <a:xfrm>
            <a:off x="457200" y="6241798"/>
            <a:ext cx="1321949" cy="159001"/>
            <a:chOff x="457200" y="6241798"/>
            <a:chExt cx="1321949" cy="159001"/>
          </a:xfrm>
        </p:grpSpPr>
        <p:sp>
          <p:nvSpPr>
            <p:cNvPr id="14" name="Freeform: Shape 13">
              <a:extLst>
                <a:ext uri="{FF2B5EF4-FFF2-40B4-BE49-F238E27FC236}">
                  <a16:creationId xmlns:a16="http://schemas.microsoft.com/office/drawing/2014/main" id="{0A084AAA-AF9C-0375-5A46-A7678A3672E2}"/>
                </a:ext>
              </a:extLst>
            </p:cNvPr>
            <p:cNvSpPr/>
            <p:nvPr/>
          </p:nvSpPr>
          <p:spPr>
            <a:xfrm>
              <a:off x="793284" y="6244985"/>
              <a:ext cx="153258" cy="153375"/>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solidFill>
              <a:schemeClr val="tx1"/>
            </a:solidFill>
            <a:ln w="93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866216-FE55-B588-C55E-514FF3C4EF0B}"/>
                </a:ext>
              </a:extLst>
            </p:cNvPr>
            <p:cNvSpPr/>
            <p:nvPr/>
          </p:nvSpPr>
          <p:spPr>
            <a:xfrm>
              <a:off x="457200" y="6246087"/>
              <a:ext cx="126319" cy="154712"/>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solidFill>
              <a:schemeClr val="tx1"/>
            </a:solidFill>
            <a:ln w="93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F853A6-EFAC-D2BB-DC71-98C1A4E122C6}"/>
                </a:ext>
              </a:extLst>
            </p:cNvPr>
            <p:cNvSpPr/>
            <p:nvPr/>
          </p:nvSpPr>
          <p:spPr>
            <a:xfrm>
              <a:off x="637940" y="6243884"/>
              <a:ext cx="112850" cy="156739"/>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solidFill>
              <a:schemeClr val="tx1"/>
            </a:solidFill>
            <a:ln w="93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0AE5037-60D3-AA53-9A5F-CE2679C5BB3C}"/>
                </a:ext>
              </a:extLst>
            </p:cNvPr>
            <p:cNvSpPr/>
            <p:nvPr/>
          </p:nvSpPr>
          <p:spPr>
            <a:xfrm>
              <a:off x="1012110" y="6244427"/>
              <a:ext cx="115156" cy="151216"/>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solidFill>
              <a:schemeClr val="tx1"/>
            </a:solidFill>
            <a:ln w="937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F5DA49-FC3C-2201-C4C0-DF0F6741AFA5}"/>
                </a:ext>
              </a:extLst>
            </p:cNvPr>
            <p:cNvSpPr/>
            <p:nvPr/>
          </p:nvSpPr>
          <p:spPr>
            <a:xfrm>
              <a:off x="1142616" y="6243340"/>
              <a:ext cx="160294" cy="152303"/>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solidFill>
              <a:schemeClr val="tx1"/>
            </a:solidFill>
            <a:ln w="937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F332CCF-E04B-A588-B8CF-B781495DF3FA}"/>
                </a:ext>
              </a:extLst>
            </p:cNvPr>
            <p:cNvSpPr/>
            <p:nvPr/>
          </p:nvSpPr>
          <p:spPr>
            <a:xfrm>
              <a:off x="1328864" y="6241798"/>
              <a:ext cx="139568" cy="156401"/>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solidFill>
              <a:schemeClr val="tx1"/>
            </a:solidFill>
            <a:ln w="937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1B65C5-8AA1-1570-0814-A1A805F2FB6B}"/>
                </a:ext>
              </a:extLst>
            </p:cNvPr>
            <p:cNvSpPr/>
            <p:nvPr/>
          </p:nvSpPr>
          <p:spPr>
            <a:xfrm>
              <a:off x="1503229" y="6244427"/>
              <a:ext cx="125306" cy="151216"/>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solidFill>
              <a:schemeClr val="tx1"/>
            </a:solid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BF86B85-2C1A-79D9-57B4-219714F19920}"/>
                </a:ext>
              </a:extLst>
            </p:cNvPr>
            <p:cNvSpPr/>
            <p:nvPr/>
          </p:nvSpPr>
          <p:spPr>
            <a:xfrm>
              <a:off x="1659454" y="6242253"/>
              <a:ext cx="119695" cy="155564"/>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solidFill>
              <a:schemeClr val="tx1"/>
            </a:solidFill>
            <a:ln w="9371" cap="flat">
              <a:noFill/>
              <a:prstDash val="solid"/>
              <a:miter/>
            </a:ln>
          </p:spPr>
          <p:txBody>
            <a:bodyPr rtlCol="0" anchor="ctr"/>
            <a:lstStyle/>
            <a:p>
              <a:endParaRPr lang="en-US"/>
            </a:p>
          </p:txBody>
        </p:sp>
      </p:grpSp>
      <p:pic>
        <p:nvPicPr>
          <p:cNvPr id="27" name="Picture 26">
            <a:extLst>
              <a:ext uri="{FF2B5EF4-FFF2-40B4-BE49-F238E27FC236}">
                <a16:creationId xmlns:a16="http://schemas.microsoft.com/office/drawing/2014/main" id="{C1BFDB3D-C132-8E96-D2EC-F1A18E474C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8636" y="1407602"/>
            <a:ext cx="4477833" cy="4042796"/>
          </a:xfrm>
          <a:prstGeom prst="rect">
            <a:avLst/>
          </a:prstGeom>
        </p:spPr>
      </p:pic>
    </p:spTree>
    <p:extLst>
      <p:ext uri="{BB962C8B-B14F-4D97-AF65-F5344CB8AC3E}">
        <p14:creationId xmlns:p14="http://schemas.microsoft.com/office/powerpoint/2010/main" val="24601199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USAFacts 2022 Logo Cover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77D12917-8ACC-AEE2-DBD1-28A959418C98}"/>
              </a:ext>
            </a:extLst>
          </p:cNvPr>
          <p:cNvSpPr>
            <a:spLocks noGrp="1"/>
          </p:cNvSpPr>
          <p:nvPr>
            <p:ph type="title" hasCustomPrompt="1"/>
          </p:nvPr>
        </p:nvSpPr>
        <p:spPr>
          <a:xfrm>
            <a:off x="457200" y="953708"/>
            <a:ext cx="2964559" cy="1169580"/>
          </a:xfrm>
        </p:spPr>
        <p:txBody>
          <a:bodyPr>
            <a:noAutofit/>
          </a:bodyPr>
          <a:lstStyle>
            <a:lvl1pPr algn="r">
              <a:defRPr sz="9400">
                <a:solidFill>
                  <a:schemeClr val="accent2"/>
                </a:solidFill>
              </a:defRPr>
            </a:lvl1pPr>
          </a:lstStyle>
          <a:p>
            <a:r>
              <a:rPr lang="en-US" dirty="0"/>
              <a:t>2023</a:t>
            </a:r>
          </a:p>
        </p:txBody>
      </p:sp>
      <p:sp>
        <p:nvSpPr>
          <p:cNvPr id="4" name="Text Placeholder 3">
            <a:extLst>
              <a:ext uri="{FF2B5EF4-FFF2-40B4-BE49-F238E27FC236}">
                <a16:creationId xmlns:a16="http://schemas.microsoft.com/office/drawing/2014/main" id="{CAD6D334-8EFE-EE2F-4302-EB5DB9885F83}"/>
              </a:ext>
            </a:extLst>
          </p:cNvPr>
          <p:cNvSpPr>
            <a:spLocks noGrp="1"/>
          </p:cNvSpPr>
          <p:nvPr>
            <p:ph type="body" sz="quarter" idx="10" hasCustomPrompt="1"/>
          </p:nvPr>
        </p:nvSpPr>
        <p:spPr>
          <a:xfrm>
            <a:off x="988186" y="2267389"/>
            <a:ext cx="2276475" cy="500062"/>
          </a:xfrm>
        </p:spPr>
        <p:txBody>
          <a:bodyPr/>
          <a:lstStyle>
            <a:lvl1pPr marL="0" indent="0" algn="r">
              <a:lnSpc>
                <a:spcPct val="120000"/>
              </a:lnSpc>
              <a:spcBef>
                <a:spcPts val="0"/>
              </a:spcBef>
              <a:buFontTx/>
              <a:buNone/>
              <a:defRPr sz="1100" b="1" spc="200" baseline="0">
                <a:solidFill>
                  <a:schemeClr val="accent5"/>
                </a:solidFill>
              </a:defRPr>
            </a:lvl1pPr>
            <a:lvl2pPr marL="457200" indent="0" algn="r">
              <a:lnSpc>
                <a:spcPct val="100000"/>
              </a:lnSpc>
              <a:spcBef>
                <a:spcPts val="0"/>
              </a:spcBef>
              <a:buFontTx/>
              <a:buNone/>
              <a:defRPr sz="1100" b="1" spc="300">
                <a:solidFill>
                  <a:schemeClr val="accent5"/>
                </a:solidFill>
              </a:defRPr>
            </a:lvl2pPr>
            <a:lvl3pPr marL="914400" indent="0" algn="r">
              <a:lnSpc>
                <a:spcPct val="100000"/>
              </a:lnSpc>
              <a:spcBef>
                <a:spcPts val="0"/>
              </a:spcBef>
              <a:buFontTx/>
              <a:buNone/>
              <a:defRPr sz="1100" b="1" spc="300">
                <a:solidFill>
                  <a:schemeClr val="accent5"/>
                </a:solidFill>
              </a:defRPr>
            </a:lvl3pPr>
            <a:lvl4pPr marL="1371600" indent="0" algn="r">
              <a:lnSpc>
                <a:spcPct val="100000"/>
              </a:lnSpc>
              <a:spcBef>
                <a:spcPts val="0"/>
              </a:spcBef>
              <a:buFontTx/>
              <a:buNone/>
              <a:defRPr sz="1100" b="1" spc="300">
                <a:solidFill>
                  <a:schemeClr val="accent5"/>
                </a:solidFill>
              </a:defRPr>
            </a:lvl4pPr>
            <a:lvl5pPr marL="1828800" indent="0" algn="r">
              <a:lnSpc>
                <a:spcPct val="100000"/>
              </a:lnSpc>
              <a:spcBef>
                <a:spcPts val="0"/>
              </a:spcBef>
              <a:buFontTx/>
              <a:buNone/>
              <a:defRPr sz="1100" b="1" spc="300">
                <a:solidFill>
                  <a:schemeClr val="accent5"/>
                </a:solidFill>
              </a:defRPr>
            </a:lvl5pPr>
          </a:lstStyle>
          <a:p>
            <a:pPr lvl="0"/>
            <a:r>
              <a:rPr lang="en-US" dirty="0"/>
              <a:t>CLICK TO EDIT MASTER TEXT STYLES</a:t>
            </a:r>
          </a:p>
        </p:txBody>
      </p:sp>
      <p:pic>
        <p:nvPicPr>
          <p:cNvPr id="6" name="Picture 5" descr="A picture containing text, gear&#10;&#10;Description automatically generated">
            <a:extLst>
              <a:ext uri="{FF2B5EF4-FFF2-40B4-BE49-F238E27FC236}">
                <a16:creationId xmlns:a16="http://schemas.microsoft.com/office/drawing/2014/main" id="{8B60C103-FEE6-025F-9CE4-A15CC4C45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7387" y="5672011"/>
            <a:ext cx="6070921" cy="800996"/>
          </a:xfrm>
          <a:prstGeom prst="rect">
            <a:avLst/>
          </a:prstGeom>
        </p:spPr>
      </p:pic>
    </p:spTree>
    <p:extLst>
      <p:ext uri="{BB962C8B-B14F-4D97-AF65-F5344CB8AC3E}">
        <p14:creationId xmlns:p14="http://schemas.microsoft.com/office/powerpoint/2010/main" val="308884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782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itle">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6BEA37-EA5E-FD03-4A1A-010313313597}"/>
              </a:ext>
            </a:extLst>
          </p:cNvPr>
          <p:cNvSpPr>
            <a:spLocks noGrp="1"/>
          </p:cNvSpPr>
          <p:nvPr>
            <p:ph type="pic" sz="quarter" idx="10"/>
          </p:nvPr>
        </p:nvSpPr>
        <p:spPr>
          <a:xfrm>
            <a:off x="457200" y="457201"/>
            <a:ext cx="11264900" cy="5943600"/>
          </a:xfrm>
        </p:spPr>
        <p:txBody>
          <a:bodyPr anchor="ctr"/>
          <a:lstStyle>
            <a:lvl1pPr marL="0" indent="0" algn="ctr">
              <a:buFontTx/>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4767F7-6573-0B4D-C3C2-DA66E2D8A5F5}"/>
              </a:ext>
            </a:extLst>
          </p:cNvPr>
          <p:cNvSpPr>
            <a:spLocks noGrp="1"/>
          </p:cNvSpPr>
          <p:nvPr>
            <p:ph type="title"/>
          </p:nvPr>
        </p:nvSpPr>
        <p:spPr>
          <a:xfrm>
            <a:off x="457200" y="2472856"/>
            <a:ext cx="11264900" cy="1828800"/>
          </a:xfrm>
          <a:solidFill>
            <a:srgbClr val="FFF392">
              <a:alpha val="95000"/>
            </a:srgbClr>
          </a:solidFill>
        </p:spPr>
        <p:txBody>
          <a:bodyPr anchor="ct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945208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pact Statement Magent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65470479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pact Statement Yellow">
    <p:bg>
      <p:bgPr>
        <a:solidFill>
          <a:srgbClr val="FFF3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9734291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pact Statement Cyan">
    <p:bg>
      <p:bgPr>
        <a:solidFill>
          <a:srgbClr val="55B4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59899579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pact Statement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585564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595E-D6E1-2BDF-2E68-A1CADC843D33}"/>
              </a:ext>
            </a:extLst>
          </p:cNvPr>
          <p:cNvSpPr>
            <a:spLocks noGrp="1"/>
          </p:cNvSpPr>
          <p:nvPr>
            <p:ph type="title"/>
          </p:nvPr>
        </p:nvSpPr>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200327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rge Number Magent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6000">
                <a:solidFill>
                  <a:schemeClr val="bg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5626574-A427-C28B-4F12-19DCDC08F943}"/>
              </a:ext>
              <a:ext uri="{C183D7F6-B498-43B3-948B-1728B52AA6E4}">
                <adec:decorative xmlns:adec="http://schemas.microsoft.com/office/drawing/2017/decorative" val="1"/>
              </a:ext>
            </a:extLst>
          </p:cNvPr>
          <p:cNvCxnSpPr>
            <a:cxnSpLocks/>
          </p:cNvCxnSpPr>
          <p:nvPr userDrawn="1"/>
        </p:nvCxnSpPr>
        <p:spPr>
          <a:xfrm flipH="1">
            <a:off x="3944679" y="3918096"/>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974961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arge Number Yellow">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6000">
                <a:solidFill>
                  <a:schemeClr val="bg1"/>
                </a:solidFill>
              </a:defRPr>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D8D831C8-9D7A-E586-5263-972D38AC5284}"/>
              </a:ext>
              <a:ext uri="{C183D7F6-B498-43B3-948B-1728B52AA6E4}">
                <adec:decorative xmlns:adec="http://schemas.microsoft.com/office/drawing/2017/decorative" val="1"/>
              </a:ext>
            </a:extLst>
          </p:cNvPr>
          <p:cNvCxnSpPr>
            <a:cxnSpLocks/>
          </p:cNvCxnSpPr>
          <p:nvPr userDrawn="1"/>
        </p:nvCxnSpPr>
        <p:spPr>
          <a:xfrm flipH="1">
            <a:off x="3944679" y="3918096"/>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53108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arge Number Cyan">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6000">
                <a:solidFill>
                  <a:schemeClr val="bg1"/>
                </a:solidFill>
              </a:defRPr>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AA978638-A2F9-6889-01B3-0DE71E81E926}"/>
              </a:ext>
              <a:ext uri="{C183D7F6-B498-43B3-948B-1728B52AA6E4}">
                <adec:decorative xmlns:adec="http://schemas.microsoft.com/office/drawing/2017/decorative" val="1"/>
              </a:ext>
            </a:extLst>
          </p:cNvPr>
          <p:cNvCxnSpPr>
            <a:cxnSpLocks/>
          </p:cNvCxnSpPr>
          <p:nvPr userDrawn="1"/>
        </p:nvCxnSpPr>
        <p:spPr>
          <a:xfrm flipH="1">
            <a:off x="3944679" y="3918096"/>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71047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USAFacts 2022 Logo Cover 1">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grpSp>
        <p:nvGrpSpPr>
          <p:cNvPr id="12" name="Graphic 44" descr="USAFacts logo&#10;">
            <a:extLst>
              <a:ext uri="{FF2B5EF4-FFF2-40B4-BE49-F238E27FC236}">
                <a16:creationId xmlns:a16="http://schemas.microsoft.com/office/drawing/2014/main" id="{25966DB5-4E12-FCBF-081D-F02EBFADA60C}"/>
              </a:ext>
            </a:extLst>
          </p:cNvPr>
          <p:cNvGrpSpPr>
            <a:grpSpLocks noChangeAspect="1"/>
          </p:cNvGrpSpPr>
          <p:nvPr userDrawn="1"/>
        </p:nvGrpSpPr>
        <p:grpSpPr>
          <a:xfrm>
            <a:off x="5536019" y="393408"/>
            <a:ext cx="1559052" cy="1346921"/>
            <a:chOff x="4405780" y="2028812"/>
            <a:chExt cx="2383555" cy="2059239"/>
          </a:xfrm>
          <a:solidFill>
            <a:schemeClr val="tx2"/>
          </a:solidFill>
        </p:grpSpPr>
        <p:sp>
          <p:nvSpPr>
            <p:cNvPr id="15" name="Freeform: Shape 14">
              <a:extLst>
                <a:ext uri="{FF2B5EF4-FFF2-40B4-BE49-F238E27FC236}">
                  <a16:creationId xmlns:a16="http://schemas.microsoft.com/office/drawing/2014/main" id="{88415CD7-155F-DADC-E5FF-A66C88F9BAEB}"/>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grpFill/>
            <a:ln w="25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736D5CF-758F-8514-AAC7-E34A8EEC44E0}"/>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grpFill/>
            <a:ln w="25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7D5C937-7249-2A4E-509D-86EE0DEFCDF8}"/>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grpFill/>
            <a:ln w="25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6A05E23-C0A8-372B-184E-FFF32380A885}"/>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grpFill/>
            <a:ln w="25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28E0C42-B83F-B58B-F6C5-CEA1F2B012B9}"/>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grpFill/>
            <a:ln w="25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A169FCF-53E4-8D89-5147-82FDC2A621BD}"/>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grpFill/>
            <a:ln w="258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6583CB0-6DC8-593A-EA91-E2FBC8994746}"/>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grpFill/>
            <a:ln w="25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6C19C46-EA39-8C04-7A22-D3775AC65FF6}"/>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grpFill/>
            <a:ln w="25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00F03B6-0ECE-1A8F-6258-29301178C1C2}"/>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grpFill/>
            <a:ln w="2588"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C1158363-DB70-D1C1-EB10-851EB3C2C205}"/>
              </a:ext>
            </a:extLst>
          </p:cNvPr>
          <p:cNvSpPr>
            <a:spLocks noGrp="1"/>
          </p:cNvSpPr>
          <p:nvPr>
            <p:ph type="title"/>
          </p:nvPr>
        </p:nvSpPr>
        <p:spPr>
          <a:xfrm>
            <a:off x="5536018" y="2365252"/>
            <a:ext cx="6186081" cy="1976563"/>
          </a:xfrm>
        </p:spPr>
        <p:txBody>
          <a:bodyPr/>
          <a:lstStyle>
            <a:lvl1pPr>
              <a:defRPr sz="6000"/>
            </a:lvl1pPr>
          </a:lstStyle>
          <a:p>
            <a:r>
              <a:rPr lang="en-US"/>
              <a:t>Click to edit Master title style</a:t>
            </a:r>
            <a:endParaRPr lang="en-US" dirty="0"/>
          </a:p>
        </p:txBody>
      </p:sp>
      <p:sp>
        <p:nvSpPr>
          <p:cNvPr id="25" name="Text Placeholder 24">
            <a:extLst>
              <a:ext uri="{FF2B5EF4-FFF2-40B4-BE49-F238E27FC236}">
                <a16:creationId xmlns:a16="http://schemas.microsoft.com/office/drawing/2014/main" id="{E205A723-886C-7A52-EF03-D5B11D48BDD3}"/>
              </a:ext>
            </a:extLst>
          </p:cNvPr>
          <p:cNvSpPr>
            <a:spLocks noGrp="1"/>
          </p:cNvSpPr>
          <p:nvPr>
            <p:ph type="body" sz="quarter" idx="10"/>
          </p:nvPr>
        </p:nvSpPr>
        <p:spPr>
          <a:xfrm>
            <a:off x="5535613" y="4424239"/>
            <a:ext cx="6186080" cy="197656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Graphical user interface&#10;&#10;Description automatically generated">
            <a:extLst>
              <a:ext uri="{FF2B5EF4-FFF2-40B4-BE49-F238E27FC236}">
                <a16:creationId xmlns:a16="http://schemas.microsoft.com/office/drawing/2014/main" id="{92659B19-7EFF-248B-FD3D-AAD97EA459D1}"/>
              </a:ext>
            </a:extLst>
          </p:cNvPr>
          <p:cNvPicPr>
            <a:picLocks noChangeAspect="1"/>
          </p:cNvPicPr>
          <p:nvPr userDrawn="1"/>
        </p:nvPicPr>
        <p:blipFill>
          <a:blip r:embed="rId3">
            <a:extLst>
              <a:ext uri="{28A0092B-C50C-407E-A947-70E740481C1C}">
                <a14:useLocalDpi xmlns:a14="http://schemas.microsoft.com/office/drawing/2010/main" val="0"/>
              </a:ext>
            </a:extLst>
          </a:blip>
          <a:srcRect l="23488"/>
          <a:stretch>
            <a:fillRect/>
          </a:stretch>
        </p:blipFill>
        <p:spPr>
          <a:xfrm rot="485431">
            <a:off x="1608649" y="2336443"/>
            <a:ext cx="3029604" cy="3983428"/>
          </a:xfrm>
          <a:custGeom>
            <a:avLst/>
            <a:gdLst>
              <a:gd name="connsiteX0" fmla="*/ 0 w 3029604"/>
              <a:gd name="connsiteY0" fmla="*/ 0 h 3983428"/>
              <a:gd name="connsiteX1" fmla="*/ 3029604 w 3029604"/>
              <a:gd name="connsiteY1" fmla="*/ 0 h 3983428"/>
              <a:gd name="connsiteX2" fmla="*/ 3029604 w 3029604"/>
              <a:gd name="connsiteY2" fmla="*/ 3983428 h 3983428"/>
              <a:gd name="connsiteX3" fmla="*/ 566253 w 3029604"/>
              <a:gd name="connsiteY3" fmla="*/ 3983428 h 3983428"/>
            </a:gdLst>
            <a:ahLst/>
            <a:cxnLst>
              <a:cxn ang="0">
                <a:pos x="connsiteX0" y="connsiteY0"/>
              </a:cxn>
              <a:cxn ang="0">
                <a:pos x="connsiteX1" y="connsiteY1"/>
              </a:cxn>
              <a:cxn ang="0">
                <a:pos x="connsiteX2" y="connsiteY2"/>
              </a:cxn>
              <a:cxn ang="0">
                <a:pos x="connsiteX3" y="connsiteY3"/>
              </a:cxn>
            </a:cxnLst>
            <a:rect l="l" t="t" r="r" b="b"/>
            <a:pathLst>
              <a:path w="3029604" h="3983428">
                <a:moveTo>
                  <a:pt x="0" y="0"/>
                </a:moveTo>
                <a:lnTo>
                  <a:pt x="3029604" y="0"/>
                </a:lnTo>
                <a:lnTo>
                  <a:pt x="3029604" y="3983428"/>
                </a:lnTo>
                <a:lnTo>
                  <a:pt x="566253" y="3983428"/>
                </a:lnTo>
                <a:close/>
              </a:path>
            </a:pathLst>
          </a:custGeom>
        </p:spPr>
      </p:pic>
    </p:spTree>
    <p:extLst>
      <p:ext uri="{BB962C8B-B14F-4D97-AF65-F5344CB8AC3E}">
        <p14:creationId xmlns:p14="http://schemas.microsoft.com/office/powerpoint/2010/main" val="222901169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iant Number Magent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14400">
                <a:solidFill>
                  <a:schemeClr val="bg1"/>
                </a:solidFill>
              </a:defRPr>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E62A07B8-6E76-2A05-2ADF-64A3E33C7F70}"/>
              </a:ext>
              <a:ext uri="{C183D7F6-B498-43B3-948B-1728B52AA6E4}">
                <adec:decorative xmlns:adec="http://schemas.microsoft.com/office/drawing/2017/decorative" val="1"/>
              </a:ext>
            </a:extLst>
          </p:cNvPr>
          <p:cNvCxnSpPr>
            <a:cxnSpLocks/>
          </p:cNvCxnSpPr>
          <p:nvPr userDrawn="1"/>
        </p:nvCxnSpPr>
        <p:spPr>
          <a:xfrm flipH="1">
            <a:off x="3944679" y="3918096"/>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907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iant Number Yellow">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16000">
                <a:solidFill>
                  <a:schemeClr val="bg1"/>
                </a:solidFill>
              </a:defRPr>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62AD0704-71A9-0C44-6942-33F5EAA0491D}"/>
              </a:ext>
              <a:ext uri="{C183D7F6-B498-43B3-948B-1728B52AA6E4}">
                <adec:decorative xmlns:adec="http://schemas.microsoft.com/office/drawing/2017/decorative" val="1"/>
              </a:ext>
            </a:extLst>
          </p:cNvPr>
          <p:cNvCxnSpPr>
            <a:cxnSpLocks/>
          </p:cNvCxnSpPr>
          <p:nvPr userDrawn="1"/>
        </p:nvCxnSpPr>
        <p:spPr>
          <a:xfrm flipH="1">
            <a:off x="3944679" y="3918096"/>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60036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iant Number Cyan">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14400">
                <a:solidFill>
                  <a:schemeClr val="bg1"/>
                </a:solidFill>
              </a:defRPr>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C0855796-05FA-40DA-78E2-E66BD19D4433}"/>
              </a:ext>
              <a:ext uri="{C183D7F6-B498-43B3-948B-1728B52AA6E4}">
                <adec:decorative xmlns:adec="http://schemas.microsoft.com/office/drawing/2017/decorative" val="1"/>
              </a:ext>
            </a:extLst>
          </p:cNvPr>
          <p:cNvCxnSpPr>
            <a:cxnSpLocks/>
          </p:cNvCxnSpPr>
          <p:nvPr userDrawn="1"/>
        </p:nvCxnSpPr>
        <p:spPr>
          <a:xfrm flipH="1">
            <a:off x="3944679" y="3918096"/>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02016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0-50 Layout Magen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3D4B7-4DD5-0D89-24DC-DAF7AD1FEBE2}"/>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a:extLst>
              <a:ext uri="{FF2B5EF4-FFF2-40B4-BE49-F238E27FC236}">
                <a16:creationId xmlns:a16="http://schemas.microsoft.com/office/drawing/2014/main" id="{1FEFC909-C359-80CB-A699-23980253ED38}"/>
              </a:ext>
            </a:extLst>
          </p:cNvPr>
          <p:cNvSpPr>
            <a:spLocks noGrp="1"/>
          </p:cNvSpPr>
          <p:nvPr>
            <p:ph type="body" sz="quarter" idx="12"/>
          </p:nvPr>
        </p:nvSpPr>
        <p:spPr>
          <a:xfrm>
            <a:off x="6438900" y="473224"/>
            <a:ext cx="5283200" cy="1153558"/>
          </a:xfrm>
        </p:spPr>
        <p:txBody>
          <a:bodyPr/>
          <a:lstStyle>
            <a:lvl1pPr marL="0" indent="0">
              <a:buFontTx/>
              <a:buNone/>
              <a:defRPr sz="3600">
                <a:solidFill>
                  <a:schemeClr val="bg1"/>
                </a:solidFill>
                <a:latin typeface="+mj-lt"/>
              </a:defRPr>
            </a:lvl1pPr>
            <a:lvl2pPr marL="457200" indent="0">
              <a:buFontTx/>
              <a:buNone/>
              <a:defRPr sz="3600">
                <a:latin typeface="+mj-lt"/>
              </a:defRPr>
            </a:lvl2pPr>
            <a:lvl3pPr marL="914400" indent="0">
              <a:buFontTx/>
              <a:buNone/>
              <a:defRPr sz="3600">
                <a:latin typeface="+mj-lt"/>
              </a:defRPr>
            </a:lvl3pPr>
            <a:lvl4pPr marL="1371600" indent="0">
              <a:buFontTx/>
              <a:buNone/>
              <a:defRPr sz="3600">
                <a:latin typeface="+mj-lt"/>
              </a:defRPr>
            </a:lvl4pPr>
            <a:lvl5pPr marL="1828800" indent="0">
              <a:buFontTx/>
              <a:buNone/>
              <a:defRPr sz="3600">
                <a:latin typeface="+mj-lt"/>
              </a:defRPr>
            </a:lvl5pPr>
          </a:lstStyle>
          <a:p>
            <a:pPr lvl="0"/>
            <a:r>
              <a:rPr lang="en-US"/>
              <a:t>Click to edit Master text styles</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438900" y="1849438"/>
            <a:ext cx="5283200" cy="45513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953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0-50 Layout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4DFF8-EBCF-528F-418A-C8EC7711178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a:extLst>
              <a:ext uri="{FF2B5EF4-FFF2-40B4-BE49-F238E27FC236}">
                <a16:creationId xmlns:a16="http://schemas.microsoft.com/office/drawing/2014/main" id="{1FEFC909-C359-80CB-A699-23980253ED38}"/>
              </a:ext>
            </a:extLst>
          </p:cNvPr>
          <p:cNvSpPr>
            <a:spLocks noGrp="1"/>
          </p:cNvSpPr>
          <p:nvPr>
            <p:ph type="body" sz="quarter" idx="12"/>
          </p:nvPr>
        </p:nvSpPr>
        <p:spPr>
          <a:xfrm>
            <a:off x="6438900" y="473224"/>
            <a:ext cx="5283200" cy="1153558"/>
          </a:xfrm>
        </p:spPr>
        <p:txBody>
          <a:bodyPr/>
          <a:lstStyle>
            <a:lvl1pPr marL="0" indent="0">
              <a:buFontTx/>
              <a:buNone/>
              <a:defRPr sz="3600">
                <a:solidFill>
                  <a:schemeClr val="tx2"/>
                </a:solidFill>
                <a:latin typeface="+mj-lt"/>
              </a:defRPr>
            </a:lvl1pPr>
            <a:lvl2pPr marL="457200" indent="0">
              <a:buFontTx/>
              <a:buNone/>
              <a:defRPr sz="3600">
                <a:latin typeface="+mj-lt"/>
              </a:defRPr>
            </a:lvl2pPr>
            <a:lvl3pPr marL="914400" indent="0">
              <a:buFontTx/>
              <a:buNone/>
              <a:defRPr sz="3600">
                <a:latin typeface="+mj-lt"/>
              </a:defRPr>
            </a:lvl3pPr>
            <a:lvl4pPr marL="1371600" indent="0">
              <a:buFontTx/>
              <a:buNone/>
              <a:defRPr sz="3600">
                <a:latin typeface="+mj-lt"/>
              </a:defRPr>
            </a:lvl4pPr>
            <a:lvl5pPr marL="1828800" indent="0">
              <a:buFontTx/>
              <a:buNone/>
              <a:defRPr sz="3600">
                <a:latin typeface="+mj-lt"/>
              </a:defRPr>
            </a:lvl5pPr>
          </a:lstStyle>
          <a:p>
            <a:pPr lvl="0"/>
            <a:r>
              <a:rPr lang="en-US"/>
              <a:t>Click to edit Master text styles</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438900" y="1849438"/>
            <a:ext cx="5283200" cy="45513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769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0-50 Layout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4DFF8-EBCF-528F-418A-C8EC7711178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a:extLst>
              <a:ext uri="{FF2B5EF4-FFF2-40B4-BE49-F238E27FC236}">
                <a16:creationId xmlns:a16="http://schemas.microsoft.com/office/drawing/2014/main" id="{1FEFC909-C359-80CB-A699-23980253ED38}"/>
              </a:ext>
            </a:extLst>
          </p:cNvPr>
          <p:cNvSpPr>
            <a:spLocks noGrp="1"/>
          </p:cNvSpPr>
          <p:nvPr>
            <p:ph type="body" sz="quarter" idx="12"/>
          </p:nvPr>
        </p:nvSpPr>
        <p:spPr>
          <a:xfrm>
            <a:off x="6438900" y="473224"/>
            <a:ext cx="5283200" cy="1153558"/>
          </a:xfrm>
        </p:spPr>
        <p:txBody>
          <a:bodyPr/>
          <a:lstStyle>
            <a:lvl1pPr marL="0" indent="0">
              <a:buFontTx/>
              <a:buNone/>
              <a:defRPr sz="3600">
                <a:solidFill>
                  <a:schemeClr val="tx2"/>
                </a:solidFill>
                <a:latin typeface="+mj-lt"/>
              </a:defRPr>
            </a:lvl1pPr>
            <a:lvl2pPr marL="457200" indent="0">
              <a:buFontTx/>
              <a:buNone/>
              <a:defRPr sz="3600">
                <a:latin typeface="+mj-lt"/>
              </a:defRPr>
            </a:lvl2pPr>
            <a:lvl3pPr marL="914400" indent="0">
              <a:buFontTx/>
              <a:buNone/>
              <a:defRPr sz="3600">
                <a:latin typeface="+mj-lt"/>
              </a:defRPr>
            </a:lvl3pPr>
            <a:lvl4pPr marL="1371600" indent="0">
              <a:buFontTx/>
              <a:buNone/>
              <a:defRPr sz="3600">
                <a:latin typeface="+mj-lt"/>
              </a:defRPr>
            </a:lvl4pPr>
            <a:lvl5pPr marL="1828800" indent="0">
              <a:buFontTx/>
              <a:buNone/>
              <a:defRPr sz="3600">
                <a:latin typeface="+mj-lt"/>
              </a:defRPr>
            </a:lvl5pPr>
          </a:lstStyle>
          <a:p>
            <a:pPr lvl="0"/>
            <a:r>
              <a:rPr lang="en-US"/>
              <a:t>Click to edit Master text styles</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438900" y="1849438"/>
            <a:ext cx="5283200" cy="45513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50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0-50 Quote Magen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D3967-5666-3287-9D44-D4E32309AD1D}"/>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877050" y="1857038"/>
            <a:ext cx="4406900" cy="3349054"/>
          </a:xfrm>
        </p:spPr>
        <p:txBody>
          <a:bodyPr anchor="t"/>
          <a:lstStyle>
            <a:lvl1pPr marL="0" indent="0">
              <a:buFontTx/>
              <a:buNone/>
              <a:defRPr sz="4000" spc="-100" baseline="0">
                <a:solidFill>
                  <a:schemeClr val="bg1"/>
                </a:solidFill>
                <a:latin typeface="Source Sans Pro Light" panose="020B0403030403020204" pitchFamily="34" charset="0"/>
              </a:defRPr>
            </a:lvl1pPr>
            <a:lvl2pPr marL="457200" indent="0">
              <a:buFontTx/>
              <a:buNone/>
              <a:defRPr sz="3600" spc="-100" baseline="0">
                <a:solidFill>
                  <a:schemeClr val="bg1"/>
                </a:solidFill>
                <a:latin typeface="Source Sans Pro Light" panose="020B0403030403020204" pitchFamily="34" charset="0"/>
              </a:defRPr>
            </a:lvl2pPr>
            <a:lvl3pPr marL="914400" indent="0">
              <a:buFontTx/>
              <a:buNone/>
              <a:defRPr sz="3200" spc="-100" baseline="0">
                <a:solidFill>
                  <a:schemeClr val="bg1"/>
                </a:solidFill>
                <a:latin typeface="Source Sans Pro Light" panose="020B0403030403020204" pitchFamily="34" charset="0"/>
              </a:defRPr>
            </a:lvl3pPr>
            <a:lvl4pPr marL="1371600" indent="0">
              <a:buFontTx/>
              <a:buNone/>
              <a:defRPr sz="2800" spc="-100" baseline="0">
                <a:solidFill>
                  <a:schemeClr val="bg1"/>
                </a:solidFill>
                <a:latin typeface="Source Sans Pro Light" panose="020B0403030403020204" pitchFamily="34" charset="0"/>
              </a:defRPr>
            </a:lvl4pPr>
            <a:lvl5pPr marL="1828800" indent="0">
              <a:buFontTx/>
              <a:buNone/>
              <a:defRPr sz="2800" spc="-100" baseline="0">
                <a:solidFill>
                  <a:schemeClr val="bg1"/>
                </a:solidFill>
                <a:latin typeface="Source Sans Pro Light" panose="020B0403030403020204" pitchFamily="34" charset="0"/>
              </a:defRPr>
            </a:lvl5pPr>
          </a:lstStyle>
          <a:p>
            <a:pPr lvl="0"/>
            <a:r>
              <a:rPr lang="en-US"/>
              <a:t>Click to edit Master text styles</a:t>
            </a:r>
          </a:p>
        </p:txBody>
      </p:sp>
      <p:sp>
        <p:nvSpPr>
          <p:cNvPr id="4" name="Text Placeholder 3">
            <a:extLst>
              <a:ext uri="{FF2B5EF4-FFF2-40B4-BE49-F238E27FC236}">
                <a16:creationId xmlns:a16="http://schemas.microsoft.com/office/drawing/2014/main" id="{176E4B0B-6BFD-E4AA-6C5C-022F303424DC}"/>
              </a:ext>
            </a:extLst>
          </p:cNvPr>
          <p:cNvSpPr>
            <a:spLocks noGrp="1"/>
          </p:cNvSpPr>
          <p:nvPr>
            <p:ph type="body" sz="quarter" idx="12"/>
          </p:nvPr>
        </p:nvSpPr>
        <p:spPr>
          <a:xfrm>
            <a:off x="6877050" y="5248274"/>
            <a:ext cx="4406900" cy="1152525"/>
          </a:xfrm>
        </p:spPr>
        <p:txBody>
          <a:bodyPr/>
          <a:lstStyle>
            <a:lvl1pPr marL="0" indent="0">
              <a:buFontTx/>
              <a:buNone/>
              <a:defRPr sz="2000">
                <a:solidFill>
                  <a:srgbClr val="FFFFFF"/>
                </a:solidFill>
                <a:latin typeface="+mn-lt"/>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a:t>Click to edit Master text styles</a:t>
            </a:r>
          </a:p>
        </p:txBody>
      </p:sp>
      <p:sp>
        <p:nvSpPr>
          <p:cNvPr id="5" name="TextBox 4">
            <a:extLst>
              <a:ext uri="{FF2B5EF4-FFF2-40B4-BE49-F238E27FC236}">
                <a16:creationId xmlns:a16="http://schemas.microsoft.com/office/drawing/2014/main" id="{5CFC89F1-C41B-9A81-E857-A3AA6B68ABFC}"/>
              </a:ext>
              <a:ext uri="{C183D7F6-B498-43B3-948B-1728B52AA6E4}">
                <adec:decorative xmlns:adec="http://schemas.microsoft.com/office/drawing/2017/decorative" val="1"/>
              </a:ext>
            </a:extLst>
          </p:cNvPr>
          <p:cNvSpPr txBox="1"/>
          <p:nvPr userDrawn="1"/>
        </p:nvSpPr>
        <p:spPr>
          <a:xfrm>
            <a:off x="6301363" y="1606188"/>
            <a:ext cx="511679" cy="1015663"/>
          </a:xfrm>
          <a:prstGeom prst="rect">
            <a:avLst/>
          </a:prstGeom>
          <a:noFill/>
        </p:spPr>
        <p:txBody>
          <a:bodyPr wrap="none" rtlCol="0" anchor="b">
            <a:spAutoFit/>
          </a:bodyPr>
          <a:lstStyle/>
          <a:p>
            <a:r>
              <a:rPr lang="en-US" sz="6000" dirty="0">
                <a:solidFill>
                  <a:srgbClr val="FFFFFF"/>
                </a:solidFill>
              </a:rPr>
              <a:t>“</a:t>
            </a:r>
          </a:p>
        </p:txBody>
      </p:sp>
    </p:spTree>
    <p:extLst>
      <p:ext uri="{BB962C8B-B14F-4D97-AF65-F5344CB8AC3E}">
        <p14:creationId xmlns:p14="http://schemas.microsoft.com/office/powerpoint/2010/main" val="3270906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0-50 Quote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D3967-5666-3287-9D44-D4E32309AD1D}"/>
              </a:ext>
            </a:extLst>
          </p:cNvPr>
          <p:cNvSpPr/>
          <p:nvPr userDrawn="1"/>
        </p:nvSpPr>
        <p:spPr>
          <a:xfrm>
            <a:off x="6096000" y="0"/>
            <a:ext cx="6096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877050" y="1857038"/>
            <a:ext cx="4406900" cy="3349054"/>
          </a:xfrm>
        </p:spPr>
        <p:txBody>
          <a:bodyPr anchor="t"/>
          <a:lstStyle>
            <a:lvl1pPr marL="0" indent="0">
              <a:buFontTx/>
              <a:buNone/>
              <a:defRPr sz="4000" spc="-100" baseline="0">
                <a:solidFill>
                  <a:schemeClr val="tx2"/>
                </a:solidFill>
                <a:latin typeface="Source Sans Pro Light" panose="020B0403030403020204" pitchFamily="34" charset="0"/>
              </a:defRPr>
            </a:lvl1pPr>
            <a:lvl2pPr marL="457200" indent="0">
              <a:buFontTx/>
              <a:buNone/>
              <a:defRPr sz="3600" spc="-100" baseline="0">
                <a:solidFill>
                  <a:schemeClr val="bg1"/>
                </a:solidFill>
                <a:latin typeface="Source Sans Pro Light" panose="020B0403030403020204" pitchFamily="34" charset="0"/>
              </a:defRPr>
            </a:lvl2pPr>
            <a:lvl3pPr marL="914400" indent="0">
              <a:buFontTx/>
              <a:buNone/>
              <a:defRPr sz="3200" spc="-100" baseline="0">
                <a:solidFill>
                  <a:schemeClr val="bg1"/>
                </a:solidFill>
                <a:latin typeface="Source Sans Pro Light" panose="020B0403030403020204" pitchFamily="34" charset="0"/>
              </a:defRPr>
            </a:lvl3pPr>
            <a:lvl4pPr marL="1371600" indent="0">
              <a:buFontTx/>
              <a:buNone/>
              <a:defRPr sz="2800" spc="-100" baseline="0">
                <a:solidFill>
                  <a:schemeClr val="bg1"/>
                </a:solidFill>
                <a:latin typeface="Source Sans Pro Light" panose="020B0403030403020204" pitchFamily="34" charset="0"/>
              </a:defRPr>
            </a:lvl4pPr>
            <a:lvl5pPr marL="1828800" indent="0">
              <a:buFontTx/>
              <a:buNone/>
              <a:defRPr sz="2800" spc="-100" baseline="0">
                <a:solidFill>
                  <a:schemeClr val="bg1"/>
                </a:solidFill>
                <a:latin typeface="Source Sans Pro Light" panose="020B0403030403020204" pitchFamily="34" charset="0"/>
              </a:defRPr>
            </a:lvl5pPr>
          </a:lstStyle>
          <a:p>
            <a:pPr lvl="0"/>
            <a:r>
              <a:rPr lang="en-US"/>
              <a:t>Click to edit Master text styles</a:t>
            </a:r>
          </a:p>
        </p:txBody>
      </p:sp>
      <p:sp>
        <p:nvSpPr>
          <p:cNvPr id="4" name="Text Placeholder 3">
            <a:extLst>
              <a:ext uri="{FF2B5EF4-FFF2-40B4-BE49-F238E27FC236}">
                <a16:creationId xmlns:a16="http://schemas.microsoft.com/office/drawing/2014/main" id="{176E4B0B-6BFD-E4AA-6C5C-022F303424DC}"/>
              </a:ext>
            </a:extLst>
          </p:cNvPr>
          <p:cNvSpPr>
            <a:spLocks noGrp="1"/>
          </p:cNvSpPr>
          <p:nvPr>
            <p:ph type="body" sz="quarter" idx="12"/>
          </p:nvPr>
        </p:nvSpPr>
        <p:spPr>
          <a:xfrm>
            <a:off x="6877050" y="5248274"/>
            <a:ext cx="4406900" cy="1152525"/>
          </a:xfrm>
        </p:spPr>
        <p:txBody>
          <a:bodyPr/>
          <a:lstStyle>
            <a:lvl1pPr marL="0" indent="0">
              <a:buFontTx/>
              <a:buNone/>
              <a:defRPr sz="2000">
                <a:solidFill>
                  <a:schemeClr val="tx2"/>
                </a:solidFill>
                <a:latin typeface="+mn-lt"/>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a:t>Click to edit Master text styles</a:t>
            </a:r>
          </a:p>
        </p:txBody>
      </p:sp>
      <p:sp>
        <p:nvSpPr>
          <p:cNvPr id="5" name="TextBox 4">
            <a:extLst>
              <a:ext uri="{FF2B5EF4-FFF2-40B4-BE49-F238E27FC236}">
                <a16:creationId xmlns:a16="http://schemas.microsoft.com/office/drawing/2014/main" id="{5CFC89F1-C41B-9A81-E857-A3AA6B68ABFC}"/>
              </a:ext>
              <a:ext uri="{C183D7F6-B498-43B3-948B-1728B52AA6E4}">
                <adec:decorative xmlns:adec="http://schemas.microsoft.com/office/drawing/2017/decorative" val="1"/>
              </a:ext>
            </a:extLst>
          </p:cNvPr>
          <p:cNvSpPr txBox="1"/>
          <p:nvPr userDrawn="1"/>
        </p:nvSpPr>
        <p:spPr>
          <a:xfrm>
            <a:off x="6301363" y="1606188"/>
            <a:ext cx="511679" cy="1015663"/>
          </a:xfrm>
          <a:prstGeom prst="rect">
            <a:avLst/>
          </a:prstGeom>
          <a:noFill/>
        </p:spPr>
        <p:txBody>
          <a:bodyPr wrap="none" rtlCol="0" anchor="b">
            <a:spAutoFit/>
          </a:bodyPr>
          <a:lstStyle/>
          <a:p>
            <a:r>
              <a:rPr lang="en-US" sz="6000" dirty="0">
                <a:solidFill>
                  <a:schemeClr val="tx2"/>
                </a:solidFill>
              </a:rPr>
              <a:t>“</a:t>
            </a:r>
          </a:p>
        </p:txBody>
      </p:sp>
    </p:spTree>
    <p:extLst>
      <p:ext uri="{BB962C8B-B14F-4D97-AF65-F5344CB8AC3E}">
        <p14:creationId xmlns:p14="http://schemas.microsoft.com/office/powerpoint/2010/main" val="3718078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0-50 Quote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D3967-5666-3287-9D44-D4E32309AD1D}"/>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877050" y="1857038"/>
            <a:ext cx="4406900" cy="3349054"/>
          </a:xfrm>
        </p:spPr>
        <p:txBody>
          <a:bodyPr anchor="t"/>
          <a:lstStyle>
            <a:lvl1pPr marL="0" indent="0">
              <a:buFontTx/>
              <a:buNone/>
              <a:defRPr sz="4000" spc="-100" baseline="0">
                <a:solidFill>
                  <a:schemeClr val="tx2"/>
                </a:solidFill>
                <a:latin typeface="Source Sans Pro Light" panose="020B0403030403020204" pitchFamily="34" charset="0"/>
              </a:defRPr>
            </a:lvl1pPr>
            <a:lvl2pPr marL="457200" indent="0">
              <a:buFontTx/>
              <a:buNone/>
              <a:defRPr sz="3600" spc="-100" baseline="0">
                <a:solidFill>
                  <a:schemeClr val="bg1"/>
                </a:solidFill>
                <a:latin typeface="Source Sans Pro Light" panose="020B0403030403020204" pitchFamily="34" charset="0"/>
              </a:defRPr>
            </a:lvl2pPr>
            <a:lvl3pPr marL="914400" indent="0">
              <a:buFontTx/>
              <a:buNone/>
              <a:defRPr sz="3200" spc="-100" baseline="0">
                <a:solidFill>
                  <a:schemeClr val="bg1"/>
                </a:solidFill>
                <a:latin typeface="Source Sans Pro Light" panose="020B0403030403020204" pitchFamily="34" charset="0"/>
              </a:defRPr>
            </a:lvl3pPr>
            <a:lvl4pPr marL="1371600" indent="0">
              <a:buFontTx/>
              <a:buNone/>
              <a:defRPr sz="2800" spc="-100" baseline="0">
                <a:solidFill>
                  <a:schemeClr val="bg1"/>
                </a:solidFill>
                <a:latin typeface="Source Sans Pro Light" panose="020B0403030403020204" pitchFamily="34" charset="0"/>
              </a:defRPr>
            </a:lvl4pPr>
            <a:lvl5pPr marL="1828800" indent="0">
              <a:buFontTx/>
              <a:buNone/>
              <a:defRPr sz="2800" spc="-100" baseline="0">
                <a:solidFill>
                  <a:schemeClr val="bg1"/>
                </a:solidFill>
                <a:latin typeface="Source Sans Pro Light" panose="020B0403030403020204" pitchFamily="34" charset="0"/>
              </a:defRPr>
            </a:lvl5pPr>
          </a:lstStyle>
          <a:p>
            <a:pPr lvl="0"/>
            <a:r>
              <a:rPr lang="en-US"/>
              <a:t>Click to edit Master text styles</a:t>
            </a:r>
          </a:p>
        </p:txBody>
      </p:sp>
      <p:sp>
        <p:nvSpPr>
          <p:cNvPr id="4" name="Text Placeholder 3">
            <a:extLst>
              <a:ext uri="{FF2B5EF4-FFF2-40B4-BE49-F238E27FC236}">
                <a16:creationId xmlns:a16="http://schemas.microsoft.com/office/drawing/2014/main" id="{176E4B0B-6BFD-E4AA-6C5C-022F303424DC}"/>
              </a:ext>
            </a:extLst>
          </p:cNvPr>
          <p:cNvSpPr>
            <a:spLocks noGrp="1"/>
          </p:cNvSpPr>
          <p:nvPr>
            <p:ph type="body" sz="quarter" idx="12"/>
          </p:nvPr>
        </p:nvSpPr>
        <p:spPr>
          <a:xfrm>
            <a:off x="6877050" y="5248274"/>
            <a:ext cx="4406900" cy="1152525"/>
          </a:xfrm>
        </p:spPr>
        <p:txBody>
          <a:bodyPr/>
          <a:lstStyle>
            <a:lvl1pPr marL="0" indent="0">
              <a:buFontTx/>
              <a:buNone/>
              <a:defRPr sz="2000">
                <a:solidFill>
                  <a:schemeClr val="tx2"/>
                </a:solidFill>
                <a:latin typeface="+mn-lt"/>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a:t>Click to edit Master text styles</a:t>
            </a:r>
          </a:p>
        </p:txBody>
      </p:sp>
      <p:sp>
        <p:nvSpPr>
          <p:cNvPr id="5" name="TextBox 4">
            <a:extLst>
              <a:ext uri="{FF2B5EF4-FFF2-40B4-BE49-F238E27FC236}">
                <a16:creationId xmlns:a16="http://schemas.microsoft.com/office/drawing/2014/main" id="{5CFC89F1-C41B-9A81-E857-A3AA6B68ABFC}"/>
              </a:ext>
              <a:ext uri="{C183D7F6-B498-43B3-948B-1728B52AA6E4}">
                <adec:decorative xmlns:adec="http://schemas.microsoft.com/office/drawing/2017/decorative" val="1"/>
              </a:ext>
            </a:extLst>
          </p:cNvPr>
          <p:cNvSpPr txBox="1"/>
          <p:nvPr userDrawn="1"/>
        </p:nvSpPr>
        <p:spPr>
          <a:xfrm>
            <a:off x="6301363" y="1606188"/>
            <a:ext cx="511679" cy="1015663"/>
          </a:xfrm>
          <a:prstGeom prst="rect">
            <a:avLst/>
          </a:prstGeom>
          <a:noFill/>
        </p:spPr>
        <p:txBody>
          <a:bodyPr wrap="none" rtlCol="0" anchor="b">
            <a:spAutoFit/>
          </a:bodyPr>
          <a:lstStyle/>
          <a:p>
            <a:r>
              <a:rPr lang="en-US" sz="6000" dirty="0">
                <a:solidFill>
                  <a:schemeClr val="tx2"/>
                </a:solidFill>
              </a:rPr>
              <a:t>“</a:t>
            </a:r>
          </a:p>
        </p:txBody>
      </p:sp>
    </p:spTree>
    <p:extLst>
      <p:ext uri="{BB962C8B-B14F-4D97-AF65-F5344CB8AC3E}">
        <p14:creationId xmlns:p14="http://schemas.microsoft.com/office/powerpoint/2010/main" val="3099362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ree Squar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1289437" y="1849438"/>
            <a:ext cx="2743200" cy="2743200"/>
          </a:xfrm>
        </p:spPr>
        <p:txBody>
          <a:bodyPr anchor="ctr"/>
          <a:lstStyle>
            <a:lvl1pPr marL="0" indent="0" algn="ctr">
              <a:buFontTx/>
              <a:buNone/>
              <a:defRPr/>
            </a:lvl1pPr>
          </a:lstStyle>
          <a:p>
            <a:r>
              <a:rPr lang="en-US"/>
              <a:t>Click icon to add picture</a:t>
            </a:r>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1289437"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4724400" y="1849438"/>
            <a:ext cx="2743200" cy="2743200"/>
          </a:xfrm>
        </p:spPr>
        <p:txBody>
          <a:bodyPr anchor="ctr"/>
          <a:lstStyle>
            <a:lvl1pPr marL="0" indent="0" algn="ctr">
              <a:buFontTx/>
              <a:buNone/>
              <a:defRPr/>
            </a:lvl1pPr>
          </a:lstStyle>
          <a:p>
            <a:r>
              <a:rPr lang="en-US"/>
              <a:t>Click icon to add picture</a:t>
            </a:r>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4724399" y="4592638"/>
            <a:ext cx="2743201"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8159363" y="1849438"/>
            <a:ext cx="2743200" cy="2743200"/>
          </a:xfrm>
        </p:spPr>
        <p:txBody>
          <a:bodyPr anchor="ctr"/>
          <a:lstStyle>
            <a:lvl1pPr marL="0" indent="0" algn="ctr">
              <a:buFontTx/>
              <a:buNone/>
              <a:defRPr/>
            </a:lvl1pPr>
          </a:lstStyle>
          <a:p>
            <a:r>
              <a:rPr lang="en-US"/>
              <a:t>Click icon to add picture</a:t>
            </a:r>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8159362"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Tree>
    <p:extLst>
      <p:ext uri="{BB962C8B-B14F-4D97-AF65-F5344CB8AC3E}">
        <p14:creationId xmlns:p14="http://schemas.microsoft.com/office/powerpoint/2010/main" val="36629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USAFacts 2022 Logo Cover 1">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6" cy="6857998"/>
          </a:xfrm>
          <a:prstGeom prst="rect">
            <a:avLst/>
          </a:prstGeom>
        </p:spPr>
      </p:pic>
      <p:grpSp>
        <p:nvGrpSpPr>
          <p:cNvPr id="3" name="Graphic 18" descr="USAFacts logo&#10;">
            <a:extLst>
              <a:ext uri="{FF2B5EF4-FFF2-40B4-BE49-F238E27FC236}">
                <a16:creationId xmlns:a16="http://schemas.microsoft.com/office/drawing/2014/main" id="{1D1D25AA-5C1F-EEF4-6BBD-123BF511E0D4}"/>
              </a:ext>
            </a:extLst>
          </p:cNvPr>
          <p:cNvGrpSpPr>
            <a:grpSpLocks noChangeAspect="1"/>
          </p:cNvGrpSpPr>
          <p:nvPr userDrawn="1"/>
        </p:nvGrpSpPr>
        <p:grpSpPr>
          <a:xfrm>
            <a:off x="7619999" y="1855819"/>
            <a:ext cx="1321949" cy="159001"/>
            <a:chOff x="1883621" y="2942350"/>
            <a:chExt cx="8434127" cy="1014438"/>
          </a:xfrm>
          <a:solidFill>
            <a:schemeClr val="accent5"/>
          </a:solidFill>
        </p:grpSpPr>
        <p:sp>
          <p:nvSpPr>
            <p:cNvPr id="4" name="Freeform: Shape 3">
              <a:extLst>
                <a:ext uri="{FF2B5EF4-FFF2-40B4-BE49-F238E27FC236}">
                  <a16:creationId xmlns:a16="http://schemas.microsoft.com/office/drawing/2014/main" id="{E252AC92-6620-6E3C-9CB2-948E2B431933}"/>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AE40433-6DC3-9A54-E114-4638884B5435}"/>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B780109-297E-81F1-FC8B-24A65B0902D0}"/>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3414224-187B-13C4-0674-9ADE07F7F51B}"/>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C0C02B4-6331-A0C8-B759-F16D183B909E}"/>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65CF14A-0D9F-99C2-22CA-5261F9F8CADA}"/>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6B8CB2-0458-4E88-DD40-7590AA19D670}"/>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0DD5D96-4A54-57B7-FBD8-3E1B41279941}"/>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71A16EA-FD7A-2F6A-B2A8-CB227BE08BC2}"/>
              </a:ext>
            </a:extLst>
          </p:cNvPr>
          <p:cNvSpPr>
            <a:spLocks noGrp="1"/>
          </p:cNvSpPr>
          <p:nvPr>
            <p:ph type="title"/>
          </p:nvPr>
        </p:nvSpPr>
        <p:spPr>
          <a:xfrm>
            <a:off x="7619999" y="2608520"/>
            <a:ext cx="4102101" cy="3792279"/>
          </a:xfrm>
        </p:spPr>
        <p:txBody>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283163089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ur Squar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457200" y="1849438"/>
            <a:ext cx="2596896" cy="2743200"/>
          </a:xfrm>
        </p:spPr>
        <p:txBody>
          <a:bodyPr anchor="ctr"/>
          <a:lstStyle>
            <a:lvl1pPr marL="0" indent="0" algn="ctr">
              <a:buFontTx/>
              <a:buNone/>
              <a:defRPr/>
            </a:lvl1pPr>
          </a:lstStyle>
          <a:p>
            <a:r>
              <a:rPr lang="en-US"/>
              <a:t>Click icon to add picture</a:t>
            </a:r>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457200"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3346043" y="1849438"/>
            <a:ext cx="2596896" cy="2743200"/>
          </a:xfrm>
        </p:spPr>
        <p:txBody>
          <a:bodyPr anchor="ctr"/>
          <a:lstStyle>
            <a:lvl1pPr marL="0" indent="0" algn="ctr">
              <a:buFontTx/>
              <a:buNone/>
              <a:defRPr/>
            </a:lvl1pPr>
          </a:lstStyle>
          <a:p>
            <a:r>
              <a:rPr lang="en-US"/>
              <a:t>Click icon to add picture</a:t>
            </a:r>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3346043"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6234886" y="1849438"/>
            <a:ext cx="2596896" cy="2743200"/>
          </a:xfrm>
        </p:spPr>
        <p:txBody>
          <a:bodyPr anchor="ctr"/>
          <a:lstStyle>
            <a:lvl1pPr marL="0" indent="0" algn="ctr">
              <a:buFontTx/>
              <a:buNone/>
              <a:defRPr/>
            </a:lvl1pPr>
          </a:lstStyle>
          <a:p>
            <a:r>
              <a:rPr lang="en-US"/>
              <a:t>Click icon to add picture</a:t>
            </a:r>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6234886"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8" name="Picture Placeholder 8">
            <a:extLst>
              <a:ext uri="{FF2B5EF4-FFF2-40B4-BE49-F238E27FC236}">
                <a16:creationId xmlns:a16="http://schemas.microsoft.com/office/drawing/2014/main" id="{2CED3AF8-0ED3-3129-59A7-76561B309AA5}"/>
              </a:ext>
            </a:extLst>
          </p:cNvPr>
          <p:cNvSpPr>
            <a:spLocks noGrp="1"/>
          </p:cNvSpPr>
          <p:nvPr>
            <p:ph type="pic" sz="quarter" idx="16"/>
          </p:nvPr>
        </p:nvSpPr>
        <p:spPr>
          <a:xfrm>
            <a:off x="9123730" y="1849438"/>
            <a:ext cx="2596896" cy="2743200"/>
          </a:xfrm>
        </p:spPr>
        <p:txBody>
          <a:bodyPr anchor="ctr"/>
          <a:lstStyle>
            <a:lvl1pPr marL="0" indent="0" algn="ctr">
              <a:buFontTx/>
              <a:buNone/>
              <a:defRPr/>
            </a:lvl1pPr>
          </a:lstStyle>
          <a:p>
            <a:r>
              <a:rPr lang="en-US"/>
              <a:t>Click icon to add picture</a:t>
            </a:r>
          </a:p>
        </p:txBody>
      </p:sp>
      <p:sp>
        <p:nvSpPr>
          <p:cNvPr id="19" name="Text Placeholder 14">
            <a:extLst>
              <a:ext uri="{FF2B5EF4-FFF2-40B4-BE49-F238E27FC236}">
                <a16:creationId xmlns:a16="http://schemas.microsoft.com/office/drawing/2014/main" id="{EE899D5D-35DE-B572-7E06-D90EDB5AA714}"/>
              </a:ext>
            </a:extLst>
          </p:cNvPr>
          <p:cNvSpPr>
            <a:spLocks noGrp="1"/>
          </p:cNvSpPr>
          <p:nvPr>
            <p:ph type="body" sz="quarter" idx="17"/>
          </p:nvPr>
        </p:nvSpPr>
        <p:spPr>
          <a:xfrm>
            <a:off x="9123730" y="4592638"/>
            <a:ext cx="2596896"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Tree>
    <p:extLst>
      <p:ext uri="{BB962C8B-B14F-4D97-AF65-F5344CB8AC3E}">
        <p14:creationId xmlns:p14="http://schemas.microsoft.com/office/powerpoint/2010/main" val="167409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ree Rou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1289437" y="1849438"/>
            <a:ext cx="2743200" cy="2743200"/>
          </a:xfrm>
          <a:prstGeom prst="ellipse">
            <a:avLst/>
          </a:prstGeom>
        </p:spPr>
        <p:txBody>
          <a:bodyPr anchor="ctr"/>
          <a:lstStyle>
            <a:lvl1pPr marL="0" indent="0" algn="ctr">
              <a:buFontTx/>
              <a:buNone/>
              <a:defRPr/>
            </a:lvl1pPr>
          </a:lstStyle>
          <a:p>
            <a:r>
              <a:rPr lang="en-US"/>
              <a:t>Click icon to add picture</a:t>
            </a:r>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1289437"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4724400" y="1849438"/>
            <a:ext cx="2743200" cy="2743200"/>
          </a:xfrm>
          <a:prstGeom prst="ellipse">
            <a:avLst/>
          </a:prstGeom>
        </p:spPr>
        <p:txBody>
          <a:bodyPr anchor="ctr"/>
          <a:lstStyle>
            <a:lvl1pPr marL="0" indent="0" algn="ctr">
              <a:buFontTx/>
              <a:buNone/>
              <a:defRPr/>
            </a:lvl1pPr>
          </a:lstStyle>
          <a:p>
            <a:r>
              <a:rPr lang="en-US"/>
              <a:t>Click icon to add picture</a:t>
            </a:r>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4724399" y="4592638"/>
            <a:ext cx="2743201"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8159363" y="1849438"/>
            <a:ext cx="2743200" cy="2743200"/>
          </a:xfrm>
          <a:prstGeom prst="ellipse">
            <a:avLst/>
          </a:prstGeom>
        </p:spPr>
        <p:txBody>
          <a:bodyPr anchor="ctr"/>
          <a:lstStyle>
            <a:lvl1pPr marL="0" indent="0" algn="ctr">
              <a:buFontTx/>
              <a:buNone/>
              <a:defRPr/>
            </a:lvl1pPr>
          </a:lstStyle>
          <a:p>
            <a:r>
              <a:rPr lang="en-US"/>
              <a:t>Click icon to add picture</a:t>
            </a:r>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8159362" y="4592638"/>
            <a:ext cx="2743200"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Tree>
    <p:extLst>
      <p:ext uri="{BB962C8B-B14F-4D97-AF65-F5344CB8AC3E}">
        <p14:creationId xmlns:p14="http://schemas.microsoft.com/office/powerpoint/2010/main" val="4270818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our Rou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85-5004-9B7A-7096-84D51572D04D}"/>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AFCB30DA-9FD8-E8A9-ED34-3FE058A59C60}"/>
              </a:ext>
            </a:extLst>
          </p:cNvPr>
          <p:cNvSpPr>
            <a:spLocks noGrp="1"/>
          </p:cNvSpPr>
          <p:nvPr>
            <p:ph type="pic" sz="quarter" idx="10"/>
          </p:nvPr>
        </p:nvSpPr>
        <p:spPr>
          <a:xfrm>
            <a:off x="469900" y="1849438"/>
            <a:ext cx="2587752" cy="2587752"/>
          </a:xfrm>
          <a:prstGeom prst="ellipse">
            <a:avLst/>
          </a:prstGeom>
        </p:spPr>
        <p:txBody>
          <a:bodyPr anchor="ctr"/>
          <a:lstStyle>
            <a:lvl1pPr marL="0" indent="0" algn="ctr">
              <a:buFontTx/>
              <a:buNone/>
              <a:defRPr/>
            </a:lvl1pPr>
          </a:lstStyle>
          <a:p>
            <a:r>
              <a:rPr lang="en-US"/>
              <a:t>Click icon to add picture</a:t>
            </a:r>
          </a:p>
        </p:txBody>
      </p:sp>
      <p:sp>
        <p:nvSpPr>
          <p:cNvPr id="15" name="Text Placeholder 14">
            <a:extLst>
              <a:ext uri="{FF2B5EF4-FFF2-40B4-BE49-F238E27FC236}">
                <a16:creationId xmlns:a16="http://schemas.microsoft.com/office/drawing/2014/main" id="{6FC73F76-C3D6-E1C1-1B6B-3BADEE7879CC}"/>
              </a:ext>
            </a:extLst>
          </p:cNvPr>
          <p:cNvSpPr>
            <a:spLocks noGrp="1"/>
          </p:cNvSpPr>
          <p:nvPr>
            <p:ph type="body" sz="quarter" idx="13"/>
          </p:nvPr>
        </p:nvSpPr>
        <p:spPr>
          <a:xfrm>
            <a:off x="469900"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0" name="Picture Placeholder 8">
            <a:extLst>
              <a:ext uri="{FF2B5EF4-FFF2-40B4-BE49-F238E27FC236}">
                <a16:creationId xmlns:a16="http://schemas.microsoft.com/office/drawing/2014/main" id="{98C54A62-4534-0D85-CCF1-F02EF2184060}"/>
              </a:ext>
            </a:extLst>
          </p:cNvPr>
          <p:cNvSpPr>
            <a:spLocks noGrp="1"/>
          </p:cNvSpPr>
          <p:nvPr>
            <p:ph type="pic" sz="quarter" idx="11"/>
          </p:nvPr>
        </p:nvSpPr>
        <p:spPr>
          <a:xfrm>
            <a:off x="3358049" y="1849438"/>
            <a:ext cx="2587752" cy="2587752"/>
          </a:xfrm>
          <a:prstGeom prst="ellipse">
            <a:avLst/>
          </a:prstGeom>
        </p:spPr>
        <p:txBody>
          <a:bodyPr anchor="ctr"/>
          <a:lstStyle>
            <a:lvl1pPr marL="0" indent="0" algn="ctr">
              <a:buFontTx/>
              <a:buNone/>
              <a:defRPr/>
            </a:lvl1pPr>
          </a:lstStyle>
          <a:p>
            <a:r>
              <a:rPr lang="en-US"/>
              <a:t>Click icon to add picture</a:t>
            </a:r>
          </a:p>
        </p:txBody>
      </p:sp>
      <p:sp>
        <p:nvSpPr>
          <p:cNvPr id="17" name="Text Placeholder 14">
            <a:extLst>
              <a:ext uri="{FF2B5EF4-FFF2-40B4-BE49-F238E27FC236}">
                <a16:creationId xmlns:a16="http://schemas.microsoft.com/office/drawing/2014/main" id="{3837085E-D463-4D84-7595-39B79D4BF704}"/>
              </a:ext>
            </a:extLst>
          </p:cNvPr>
          <p:cNvSpPr>
            <a:spLocks noGrp="1"/>
          </p:cNvSpPr>
          <p:nvPr>
            <p:ph type="body" sz="quarter" idx="15"/>
          </p:nvPr>
        </p:nvSpPr>
        <p:spPr>
          <a:xfrm>
            <a:off x="6246198"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1" name="Picture Placeholder 8">
            <a:extLst>
              <a:ext uri="{FF2B5EF4-FFF2-40B4-BE49-F238E27FC236}">
                <a16:creationId xmlns:a16="http://schemas.microsoft.com/office/drawing/2014/main" id="{465A5223-C93C-24E3-29FF-92FBC944F67C}"/>
              </a:ext>
            </a:extLst>
          </p:cNvPr>
          <p:cNvSpPr>
            <a:spLocks noGrp="1"/>
          </p:cNvSpPr>
          <p:nvPr>
            <p:ph type="pic" sz="quarter" idx="12"/>
          </p:nvPr>
        </p:nvSpPr>
        <p:spPr>
          <a:xfrm>
            <a:off x="6246198" y="1849438"/>
            <a:ext cx="2587752" cy="2587752"/>
          </a:xfrm>
          <a:prstGeom prst="ellipse">
            <a:avLst/>
          </a:prstGeom>
        </p:spPr>
        <p:txBody>
          <a:bodyPr anchor="ctr"/>
          <a:lstStyle>
            <a:lvl1pPr marL="0" indent="0" algn="ctr">
              <a:buFontTx/>
              <a:buNone/>
              <a:defRPr/>
            </a:lvl1pPr>
          </a:lstStyle>
          <a:p>
            <a:r>
              <a:rPr lang="en-US"/>
              <a:t>Click icon to add picture</a:t>
            </a:r>
          </a:p>
        </p:txBody>
      </p:sp>
      <p:sp>
        <p:nvSpPr>
          <p:cNvPr id="16" name="Text Placeholder 14">
            <a:extLst>
              <a:ext uri="{FF2B5EF4-FFF2-40B4-BE49-F238E27FC236}">
                <a16:creationId xmlns:a16="http://schemas.microsoft.com/office/drawing/2014/main" id="{68FE4AF2-3D75-AB9B-7DFE-A070B62D4684}"/>
              </a:ext>
            </a:extLst>
          </p:cNvPr>
          <p:cNvSpPr>
            <a:spLocks noGrp="1"/>
          </p:cNvSpPr>
          <p:nvPr>
            <p:ph type="body" sz="quarter" idx="14"/>
          </p:nvPr>
        </p:nvSpPr>
        <p:spPr>
          <a:xfrm>
            <a:off x="3358049"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
        <p:nvSpPr>
          <p:cNvPr id="18" name="Picture Placeholder 8">
            <a:extLst>
              <a:ext uri="{FF2B5EF4-FFF2-40B4-BE49-F238E27FC236}">
                <a16:creationId xmlns:a16="http://schemas.microsoft.com/office/drawing/2014/main" id="{23ED315E-25F7-CA31-0CB6-1B62E1308BE6}"/>
              </a:ext>
            </a:extLst>
          </p:cNvPr>
          <p:cNvSpPr>
            <a:spLocks noGrp="1"/>
          </p:cNvSpPr>
          <p:nvPr>
            <p:ph type="pic" sz="quarter" idx="16"/>
          </p:nvPr>
        </p:nvSpPr>
        <p:spPr>
          <a:xfrm>
            <a:off x="9134348" y="1849438"/>
            <a:ext cx="2587752" cy="2587752"/>
          </a:xfrm>
          <a:prstGeom prst="ellipse">
            <a:avLst/>
          </a:prstGeom>
        </p:spPr>
        <p:txBody>
          <a:bodyPr anchor="ctr"/>
          <a:lstStyle>
            <a:lvl1pPr marL="0" indent="0" algn="ctr">
              <a:buFontTx/>
              <a:buNone/>
              <a:defRPr/>
            </a:lvl1pPr>
          </a:lstStyle>
          <a:p>
            <a:r>
              <a:rPr lang="en-US"/>
              <a:t>Click icon to add picture</a:t>
            </a:r>
          </a:p>
        </p:txBody>
      </p:sp>
      <p:sp>
        <p:nvSpPr>
          <p:cNvPr id="19" name="Text Placeholder 14">
            <a:extLst>
              <a:ext uri="{FF2B5EF4-FFF2-40B4-BE49-F238E27FC236}">
                <a16:creationId xmlns:a16="http://schemas.microsoft.com/office/drawing/2014/main" id="{357123B7-A1E6-3290-E50E-21F77CE4978E}"/>
              </a:ext>
            </a:extLst>
          </p:cNvPr>
          <p:cNvSpPr>
            <a:spLocks noGrp="1"/>
          </p:cNvSpPr>
          <p:nvPr>
            <p:ph type="body" sz="quarter" idx="17"/>
          </p:nvPr>
        </p:nvSpPr>
        <p:spPr>
          <a:xfrm>
            <a:off x="9134347" y="4592638"/>
            <a:ext cx="2587752" cy="1808162"/>
          </a:xfrm>
        </p:spPr>
        <p:txBody>
          <a:bodyPr tIns="182880"/>
          <a:lstStyle>
            <a:lvl1pPr marL="0" indent="0" algn="ctr">
              <a:buFontTx/>
              <a:buNone/>
              <a:defRPr sz="2000">
                <a:solidFill>
                  <a:schemeClr val="tx1"/>
                </a:solidFill>
                <a:latin typeface="+mj-lt"/>
              </a:defRPr>
            </a:lvl1pPr>
            <a:lvl2pPr marL="457200" indent="0" algn="ctr">
              <a:buFontTx/>
              <a:buNone/>
              <a:defRPr sz="1800"/>
            </a:lvl2pPr>
            <a:lvl3pPr marL="914400" indent="0" algn="ctr">
              <a:buFontTx/>
              <a:buNone/>
              <a:defRPr sz="1800"/>
            </a:lvl3pPr>
            <a:lvl4pPr marL="1371600" indent="0" algn="ctr">
              <a:buFontTx/>
              <a:buNone/>
              <a:defRPr sz="1800"/>
            </a:lvl4pPr>
            <a:lvl5pPr marL="1828800" indent="0" algn="ctr">
              <a:buFontTx/>
              <a:buNone/>
              <a:defRPr sz="1800"/>
            </a:lvl5pPr>
          </a:lstStyle>
          <a:p>
            <a:pPr lvl="0"/>
            <a:r>
              <a:rPr lang="en-US"/>
              <a:t>Click to edit Master text styles</a:t>
            </a:r>
          </a:p>
        </p:txBody>
      </p:sp>
    </p:spTree>
    <p:extLst>
      <p:ext uri="{BB962C8B-B14F-4D97-AF65-F5344CB8AC3E}">
        <p14:creationId xmlns:p14="http://schemas.microsoft.com/office/powerpoint/2010/main" val="4181885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ur Boxes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F320CE77-E029-88A4-D427-FDDA3FCCD320}"/>
              </a:ext>
            </a:extLst>
          </p:cNvPr>
          <p:cNvSpPr>
            <a:spLocks noGrp="1"/>
          </p:cNvSpPr>
          <p:nvPr>
            <p:ph sz="quarter" idx="14"/>
          </p:nvPr>
        </p:nvSpPr>
        <p:spPr>
          <a:xfrm>
            <a:off x="457200" y="1849439"/>
            <a:ext cx="11264900" cy="127653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3429000"/>
            <a:ext cx="2770632" cy="2971798"/>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172BA8DB-F06D-14D0-6AD9-2013712A979E}"/>
              </a:ext>
            </a:extLst>
          </p:cNvPr>
          <p:cNvSpPr>
            <a:spLocks noGrp="1"/>
          </p:cNvSpPr>
          <p:nvPr>
            <p:ph type="body" sz="quarter" idx="11"/>
          </p:nvPr>
        </p:nvSpPr>
        <p:spPr>
          <a:xfrm>
            <a:off x="3287084" y="3429000"/>
            <a:ext cx="2770632" cy="2971798"/>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BF285B04-42CB-BE25-EAA8-FC587DD09775}"/>
              </a:ext>
            </a:extLst>
          </p:cNvPr>
          <p:cNvSpPr>
            <a:spLocks noGrp="1"/>
          </p:cNvSpPr>
          <p:nvPr>
            <p:ph type="body" sz="quarter" idx="12"/>
          </p:nvPr>
        </p:nvSpPr>
        <p:spPr>
          <a:xfrm>
            <a:off x="6116968" y="3429000"/>
            <a:ext cx="2770632" cy="2971798"/>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a:extLst>
              <a:ext uri="{FF2B5EF4-FFF2-40B4-BE49-F238E27FC236}">
                <a16:creationId xmlns:a16="http://schemas.microsoft.com/office/drawing/2014/main" id="{3361BEB8-AFE9-5868-14B7-449D50A7498E}"/>
              </a:ext>
            </a:extLst>
          </p:cNvPr>
          <p:cNvSpPr>
            <a:spLocks noGrp="1"/>
          </p:cNvSpPr>
          <p:nvPr>
            <p:ph type="body" sz="quarter" idx="13"/>
          </p:nvPr>
        </p:nvSpPr>
        <p:spPr>
          <a:xfrm>
            <a:off x="8946852" y="3429000"/>
            <a:ext cx="2770632" cy="2971798"/>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9294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our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1849438"/>
            <a:ext cx="2770632" cy="4551360"/>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172BA8DB-F06D-14D0-6AD9-2013712A979E}"/>
              </a:ext>
            </a:extLst>
          </p:cNvPr>
          <p:cNvSpPr>
            <a:spLocks noGrp="1"/>
          </p:cNvSpPr>
          <p:nvPr>
            <p:ph type="body" sz="quarter" idx="11"/>
          </p:nvPr>
        </p:nvSpPr>
        <p:spPr>
          <a:xfrm>
            <a:off x="3288623" y="1849438"/>
            <a:ext cx="2770632" cy="4551360"/>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BF285B04-42CB-BE25-EAA8-FC587DD09775}"/>
              </a:ext>
            </a:extLst>
          </p:cNvPr>
          <p:cNvSpPr>
            <a:spLocks noGrp="1"/>
          </p:cNvSpPr>
          <p:nvPr>
            <p:ph type="body" sz="quarter" idx="12"/>
          </p:nvPr>
        </p:nvSpPr>
        <p:spPr>
          <a:xfrm>
            <a:off x="6120046" y="1849438"/>
            <a:ext cx="2770632" cy="4551360"/>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a:extLst>
              <a:ext uri="{FF2B5EF4-FFF2-40B4-BE49-F238E27FC236}">
                <a16:creationId xmlns:a16="http://schemas.microsoft.com/office/drawing/2014/main" id="{3361BEB8-AFE9-5868-14B7-449D50A7498E}"/>
              </a:ext>
            </a:extLst>
          </p:cNvPr>
          <p:cNvSpPr>
            <a:spLocks noGrp="1"/>
          </p:cNvSpPr>
          <p:nvPr>
            <p:ph type="body" sz="quarter" idx="13"/>
          </p:nvPr>
        </p:nvSpPr>
        <p:spPr>
          <a:xfrm>
            <a:off x="8951468" y="1849438"/>
            <a:ext cx="2770632" cy="4551360"/>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5168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ur Boxes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1849438"/>
            <a:ext cx="5586984"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tabLst>
                <a:tab pos="4457700" algn="l"/>
              </a:tabLst>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0897A29C-4BCC-4D48-5706-ABEFA0CA4520}"/>
              </a:ext>
            </a:extLst>
          </p:cNvPr>
          <p:cNvSpPr>
            <a:spLocks noGrp="1"/>
          </p:cNvSpPr>
          <p:nvPr>
            <p:ph type="body" sz="quarter" idx="11"/>
          </p:nvPr>
        </p:nvSpPr>
        <p:spPr>
          <a:xfrm>
            <a:off x="6135116" y="1849438"/>
            <a:ext cx="5586984"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B1AEBAA2-113A-1E7E-0D8C-3B85972605E9}"/>
              </a:ext>
            </a:extLst>
          </p:cNvPr>
          <p:cNvSpPr>
            <a:spLocks noGrp="1"/>
          </p:cNvSpPr>
          <p:nvPr>
            <p:ph type="body" sz="quarter" idx="13"/>
          </p:nvPr>
        </p:nvSpPr>
        <p:spPr>
          <a:xfrm>
            <a:off x="457200" y="4169663"/>
            <a:ext cx="5586984"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FD8DC5DB-728D-EFED-BAA7-3FA5BA062241}"/>
              </a:ext>
            </a:extLst>
          </p:cNvPr>
          <p:cNvSpPr>
            <a:spLocks noGrp="1"/>
          </p:cNvSpPr>
          <p:nvPr>
            <p:ph type="body" sz="quarter" idx="14"/>
          </p:nvPr>
        </p:nvSpPr>
        <p:spPr>
          <a:xfrm>
            <a:off x="6135116" y="4169663"/>
            <a:ext cx="5586984"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163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i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A656-F559-58D0-17A8-885D82AF326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8" name="Text Placeholder 7">
            <a:extLst>
              <a:ext uri="{FF2B5EF4-FFF2-40B4-BE49-F238E27FC236}">
                <a16:creationId xmlns:a16="http://schemas.microsoft.com/office/drawing/2014/main" id="{41FA7BC8-A3BC-9308-C8C5-63DFBDCD8D41}"/>
              </a:ext>
            </a:extLst>
          </p:cNvPr>
          <p:cNvSpPr>
            <a:spLocks noGrp="1"/>
          </p:cNvSpPr>
          <p:nvPr>
            <p:ph type="body" sz="quarter" idx="10"/>
          </p:nvPr>
        </p:nvSpPr>
        <p:spPr>
          <a:xfrm>
            <a:off x="457200" y="1849438"/>
            <a:ext cx="3703320"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0897A29C-4BCC-4D48-5706-ABEFA0CA4520}"/>
              </a:ext>
            </a:extLst>
          </p:cNvPr>
          <p:cNvSpPr>
            <a:spLocks noGrp="1"/>
          </p:cNvSpPr>
          <p:nvPr>
            <p:ph type="body" sz="quarter" idx="11"/>
          </p:nvPr>
        </p:nvSpPr>
        <p:spPr>
          <a:xfrm>
            <a:off x="4235831" y="1849438"/>
            <a:ext cx="3703320"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7">
            <a:extLst>
              <a:ext uri="{FF2B5EF4-FFF2-40B4-BE49-F238E27FC236}">
                <a16:creationId xmlns:a16="http://schemas.microsoft.com/office/drawing/2014/main" id="{36E1C8BD-B3C0-BBAA-AF31-B62124BBE3C5}"/>
              </a:ext>
            </a:extLst>
          </p:cNvPr>
          <p:cNvSpPr>
            <a:spLocks noGrp="1"/>
          </p:cNvSpPr>
          <p:nvPr>
            <p:ph type="body" sz="quarter" idx="12"/>
          </p:nvPr>
        </p:nvSpPr>
        <p:spPr>
          <a:xfrm>
            <a:off x="8014462" y="1849438"/>
            <a:ext cx="3703320"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B1AEBAA2-113A-1E7E-0D8C-3B85972605E9}"/>
              </a:ext>
            </a:extLst>
          </p:cNvPr>
          <p:cNvSpPr>
            <a:spLocks noGrp="1"/>
          </p:cNvSpPr>
          <p:nvPr>
            <p:ph type="body" sz="quarter" idx="13"/>
          </p:nvPr>
        </p:nvSpPr>
        <p:spPr>
          <a:xfrm>
            <a:off x="457200" y="4169663"/>
            <a:ext cx="3703320"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FD8DC5DB-728D-EFED-BAA7-3FA5BA062241}"/>
              </a:ext>
            </a:extLst>
          </p:cNvPr>
          <p:cNvSpPr>
            <a:spLocks noGrp="1"/>
          </p:cNvSpPr>
          <p:nvPr>
            <p:ph type="body" sz="quarter" idx="14"/>
          </p:nvPr>
        </p:nvSpPr>
        <p:spPr>
          <a:xfrm>
            <a:off x="4235831" y="4169663"/>
            <a:ext cx="3703320"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a:extLst>
              <a:ext uri="{FF2B5EF4-FFF2-40B4-BE49-F238E27FC236}">
                <a16:creationId xmlns:a16="http://schemas.microsoft.com/office/drawing/2014/main" id="{404F80EB-80A3-9096-6348-73090D90C112}"/>
              </a:ext>
            </a:extLst>
          </p:cNvPr>
          <p:cNvSpPr>
            <a:spLocks noGrp="1"/>
          </p:cNvSpPr>
          <p:nvPr>
            <p:ph type="body" sz="quarter" idx="15"/>
          </p:nvPr>
        </p:nvSpPr>
        <p:spPr>
          <a:xfrm>
            <a:off x="8014462" y="4169663"/>
            <a:ext cx="3703320" cy="2231136"/>
          </a:xfrm>
          <a:solidFill>
            <a:schemeClr val="bg1">
              <a:lumMod val="95000"/>
            </a:schemeClr>
          </a:solidFill>
        </p:spPr>
        <p:txBody>
          <a:bodyPr lIns="182880" tIns="182880" rIns="182880" bIns="182880"/>
          <a:lstStyle>
            <a:lvl1pPr marL="0" indent="0">
              <a:buFontTx/>
              <a:buNone/>
              <a:defRPr sz="2000">
                <a:solidFill>
                  <a:schemeClr val="tx1"/>
                </a:solidFill>
              </a:defRPr>
            </a:lvl1pPr>
            <a:lvl2pPr marL="457200" indent="0">
              <a:buFontTx/>
              <a:buNone/>
              <a:defRPr sz="1800">
                <a:solidFill>
                  <a:schemeClr val="tx1"/>
                </a:solidFill>
              </a:defRPr>
            </a:lvl2pPr>
            <a:lvl3pPr marL="914400" indent="0">
              <a:buFontTx/>
              <a:buNone/>
              <a:defRPr sz="16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9743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2-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B938-D44C-71B2-D050-9554C9AD0F7A}"/>
              </a:ext>
            </a:extLst>
          </p:cNvPr>
          <p:cNvSpPr>
            <a:spLocks noGrp="1"/>
          </p:cNvSpPr>
          <p:nvPr>
            <p:ph type="title"/>
          </p:nvPr>
        </p:nvSpPr>
        <p:spPr/>
        <p:txBody>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1E27C034-408A-8A46-CAAB-448FB8FA493F}"/>
              </a:ext>
            </a:extLst>
          </p:cNvPr>
          <p:cNvSpPr>
            <a:spLocks noGrp="1"/>
          </p:cNvSpPr>
          <p:nvPr>
            <p:ph type="body" sz="quarter" idx="10" hasCustomPrompt="1"/>
          </p:nvPr>
        </p:nvSpPr>
        <p:spPr>
          <a:xfrm>
            <a:off x="457200"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1</a:t>
            </a:r>
          </a:p>
        </p:txBody>
      </p:sp>
      <p:sp>
        <p:nvSpPr>
          <p:cNvPr id="12" name="Text Placeholder 11">
            <a:extLst>
              <a:ext uri="{FF2B5EF4-FFF2-40B4-BE49-F238E27FC236}">
                <a16:creationId xmlns:a16="http://schemas.microsoft.com/office/drawing/2014/main" id="{9A196731-E480-DB21-3A34-43F86E68CDEE}"/>
              </a:ext>
            </a:extLst>
          </p:cNvPr>
          <p:cNvSpPr>
            <a:spLocks noGrp="1"/>
          </p:cNvSpPr>
          <p:nvPr>
            <p:ph type="body" sz="quarter" idx="11"/>
          </p:nvPr>
        </p:nvSpPr>
        <p:spPr>
          <a:xfrm>
            <a:off x="457199"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6">
            <a:extLst>
              <a:ext uri="{FF2B5EF4-FFF2-40B4-BE49-F238E27FC236}">
                <a16:creationId xmlns:a16="http://schemas.microsoft.com/office/drawing/2014/main" id="{C5B7B613-A9F0-B862-2BDC-3AA474CAFCD7}"/>
              </a:ext>
            </a:extLst>
          </p:cNvPr>
          <p:cNvSpPr>
            <a:spLocks noGrp="1"/>
          </p:cNvSpPr>
          <p:nvPr>
            <p:ph type="body" sz="quarter" idx="12" hasCustomPrompt="1"/>
          </p:nvPr>
        </p:nvSpPr>
        <p:spPr>
          <a:xfrm>
            <a:off x="3288623"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2</a:t>
            </a:r>
          </a:p>
        </p:txBody>
      </p:sp>
      <p:sp>
        <p:nvSpPr>
          <p:cNvPr id="16" name="Text Placeholder 11">
            <a:extLst>
              <a:ext uri="{FF2B5EF4-FFF2-40B4-BE49-F238E27FC236}">
                <a16:creationId xmlns:a16="http://schemas.microsoft.com/office/drawing/2014/main" id="{C2E961CB-9D43-29A8-304B-CB70F8ECDEE9}"/>
              </a:ext>
            </a:extLst>
          </p:cNvPr>
          <p:cNvSpPr>
            <a:spLocks noGrp="1"/>
          </p:cNvSpPr>
          <p:nvPr>
            <p:ph type="body" sz="quarter" idx="13"/>
          </p:nvPr>
        </p:nvSpPr>
        <p:spPr>
          <a:xfrm>
            <a:off x="3288622"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15FA84CD-8241-76A6-1F51-FF2FEC1FC2F9}"/>
              </a:ext>
            </a:extLst>
          </p:cNvPr>
          <p:cNvSpPr>
            <a:spLocks noGrp="1"/>
          </p:cNvSpPr>
          <p:nvPr>
            <p:ph type="body" sz="quarter" idx="14" hasCustomPrompt="1"/>
          </p:nvPr>
        </p:nvSpPr>
        <p:spPr>
          <a:xfrm>
            <a:off x="6120046"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3</a:t>
            </a:r>
          </a:p>
        </p:txBody>
      </p:sp>
      <p:sp>
        <p:nvSpPr>
          <p:cNvPr id="19" name="Text Placeholder 11">
            <a:extLst>
              <a:ext uri="{FF2B5EF4-FFF2-40B4-BE49-F238E27FC236}">
                <a16:creationId xmlns:a16="http://schemas.microsoft.com/office/drawing/2014/main" id="{3DB6AB45-AA2A-0E6C-5491-3CB5CA9B4D81}"/>
              </a:ext>
            </a:extLst>
          </p:cNvPr>
          <p:cNvSpPr>
            <a:spLocks noGrp="1"/>
          </p:cNvSpPr>
          <p:nvPr>
            <p:ph type="body" sz="quarter" idx="15"/>
          </p:nvPr>
        </p:nvSpPr>
        <p:spPr>
          <a:xfrm>
            <a:off x="6120045"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6">
            <a:extLst>
              <a:ext uri="{FF2B5EF4-FFF2-40B4-BE49-F238E27FC236}">
                <a16:creationId xmlns:a16="http://schemas.microsoft.com/office/drawing/2014/main" id="{E4D19CD2-A0E4-AAAA-A656-D125CEF4FCB4}"/>
              </a:ext>
            </a:extLst>
          </p:cNvPr>
          <p:cNvSpPr>
            <a:spLocks noGrp="1"/>
          </p:cNvSpPr>
          <p:nvPr>
            <p:ph type="body" sz="quarter" idx="16" hasCustomPrompt="1"/>
          </p:nvPr>
        </p:nvSpPr>
        <p:spPr>
          <a:xfrm>
            <a:off x="8951468" y="1849439"/>
            <a:ext cx="2770632"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4</a:t>
            </a:r>
          </a:p>
        </p:txBody>
      </p:sp>
      <p:sp>
        <p:nvSpPr>
          <p:cNvPr id="22" name="Text Placeholder 11">
            <a:extLst>
              <a:ext uri="{FF2B5EF4-FFF2-40B4-BE49-F238E27FC236}">
                <a16:creationId xmlns:a16="http://schemas.microsoft.com/office/drawing/2014/main" id="{A8DB7E01-544F-3050-1DF3-8AA3C98B0F73}"/>
              </a:ext>
            </a:extLst>
          </p:cNvPr>
          <p:cNvSpPr>
            <a:spLocks noGrp="1"/>
          </p:cNvSpPr>
          <p:nvPr>
            <p:ph type="body" sz="quarter" idx="17"/>
          </p:nvPr>
        </p:nvSpPr>
        <p:spPr>
          <a:xfrm>
            <a:off x="8951467" y="2925763"/>
            <a:ext cx="2770632" cy="347503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D900582-EF80-3D9E-8249-37EDD1469648}"/>
              </a:ext>
              <a:ext uri="{C183D7F6-B498-43B3-948B-1728B52AA6E4}">
                <adec:decorative xmlns:adec="http://schemas.microsoft.com/office/drawing/2017/decorative" val="1"/>
              </a:ext>
            </a:extLst>
          </p:cNvPr>
          <p:cNvCxnSpPr>
            <a:cxnSpLocks/>
          </p:cNvCxnSpPr>
          <p:nvPr userDrawn="1"/>
        </p:nvCxnSpPr>
        <p:spPr>
          <a:xfrm flipH="1">
            <a:off x="457200"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839787-0EEE-E859-3114-6DC397D778FC}"/>
              </a:ext>
              <a:ext uri="{C183D7F6-B498-43B3-948B-1728B52AA6E4}">
                <adec:decorative xmlns:adec="http://schemas.microsoft.com/office/drawing/2017/decorative" val="1"/>
              </a:ext>
            </a:extLst>
          </p:cNvPr>
          <p:cNvCxnSpPr>
            <a:cxnSpLocks/>
          </p:cNvCxnSpPr>
          <p:nvPr userDrawn="1"/>
        </p:nvCxnSpPr>
        <p:spPr>
          <a:xfrm flipH="1">
            <a:off x="3288623"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F11787-C87B-D9ED-1007-57D4074EF4C0}"/>
              </a:ext>
              <a:ext uri="{C183D7F6-B498-43B3-948B-1728B52AA6E4}">
                <adec:decorative xmlns:adec="http://schemas.microsoft.com/office/drawing/2017/decorative" val="1"/>
              </a:ext>
            </a:extLst>
          </p:cNvPr>
          <p:cNvCxnSpPr>
            <a:cxnSpLocks/>
          </p:cNvCxnSpPr>
          <p:nvPr userDrawn="1"/>
        </p:nvCxnSpPr>
        <p:spPr>
          <a:xfrm flipH="1">
            <a:off x="6120046"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38D226-D2D2-7307-CB01-84DC68BCD125}"/>
              </a:ext>
              <a:ext uri="{C183D7F6-B498-43B3-948B-1728B52AA6E4}">
                <adec:decorative xmlns:adec="http://schemas.microsoft.com/office/drawing/2017/decorative" val="1"/>
              </a:ext>
            </a:extLst>
          </p:cNvPr>
          <p:cNvCxnSpPr>
            <a:cxnSpLocks/>
          </p:cNvCxnSpPr>
          <p:nvPr userDrawn="1"/>
        </p:nvCxnSpPr>
        <p:spPr>
          <a:xfrm flipH="1">
            <a:off x="8951468" y="2709498"/>
            <a:ext cx="27706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781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2-3-4-5-6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B938-D44C-71B2-D050-9554C9AD0F7A}"/>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1E27C034-408A-8A46-CAAB-448FB8FA493F}"/>
              </a:ext>
            </a:extLst>
          </p:cNvPr>
          <p:cNvSpPr>
            <a:spLocks noGrp="1"/>
          </p:cNvSpPr>
          <p:nvPr>
            <p:ph type="body" sz="quarter" idx="10" hasCustomPrompt="1"/>
          </p:nvPr>
        </p:nvSpPr>
        <p:spPr>
          <a:xfrm>
            <a:off x="457200" y="1849439"/>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1</a:t>
            </a:r>
          </a:p>
        </p:txBody>
      </p:sp>
      <p:cxnSp>
        <p:nvCxnSpPr>
          <p:cNvPr id="9" name="Straight Connector 8">
            <a:extLst>
              <a:ext uri="{FF2B5EF4-FFF2-40B4-BE49-F238E27FC236}">
                <a16:creationId xmlns:a16="http://schemas.microsoft.com/office/drawing/2014/main" id="{BE40F50E-10A9-7CE3-417A-FA24FF99BDE9}"/>
              </a:ext>
              <a:ext uri="{C183D7F6-B498-43B3-948B-1728B52AA6E4}">
                <adec:decorative xmlns:adec="http://schemas.microsoft.com/office/drawing/2017/decorative" val="1"/>
              </a:ext>
            </a:extLst>
          </p:cNvPr>
          <p:cNvCxnSpPr>
            <a:cxnSpLocks/>
          </p:cNvCxnSpPr>
          <p:nvPr userDrawn="1"/>
        </p:nvCxnSpPr>
        <p:spPr>
          <a:xfrm flipH="1">
            <a:off x="457200" y="2709498"/>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A196731-E480-DB21-3A34-43F86E68CDEE}"/>
              </a:ext>
            </a:extLst>
          </p:cNvPr>
          <p:cNvSpPr>
            <a:spLocks noGrp="1"/>
          </p:cNvSpPr>
          <p:nvPr>
            <p:ph type="body" sz="quarter" idx="11"/>
          </p:nvPr>
        </p:nvSpPr>
        <p:spPr>
          <a:xfrm>
            <a:off x="457199" y="2765287"/>
            <a:ext cx="3703320" cy="1315287"/>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4" name="Text Placeholder 6">
            <a:extLst>
              <a:ext uri="{FF2B5EF4-FFF2-40B4-BE49-F238E27FC236}">
                <a16:creationId xmlns:a16="http://schemas.microsoft.com/office/drawing/2014/main" id="{C5B7B613-A9F0-B862-2BDC-3AA474CAFCD7}"/>
              </a:ext>
            </a:extLst>
          </p:cNvPr>
          <p:cNvSpPr>
            <a:spLocks noGrp="1"/>
          </p:cNvSpPr>
          <p:nvPr>
            <p:ph type="body" sz="quarter" idx="12" hasCustomPrompt="1"/>
          </p:nvPr>
        </p:nvSpPr>
        <p:spPr>
          <a:xfrm>
            <a:off x="4235830" y="1849439"/>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2</a:t>
            </a:r>
          </a:p>
        </p:txBody>
      </p:sp>
      <p:cxnSp>
        <p:nvCxnSpPr>
          <p:cNvPr id="15" name="Straight Connector 14">
            <a:extLst>
              <a:ext uri="{FF2B5EF4-FFF2-40B4-BE49-F238E27FC236}">
                <a16:creationId xmlns:a16="http://schemas.microsoft.com/office/drawing/2014/main" id="{78C9A16F-E95E-67EE-7767-DC8ADD640ACA}"/>
              </a:ext>
              <a:ext uri="{C183D7F6-B498-43B3-948B-1728B52AA6E4}">
                <adec:decorative xmlns:adec="http://schemas.microsoft.com/office/drawing/2017/decorative" val="1"/>
              </a:ext>
            </a:extLst>
          </p:cNvPr>
          <p:cNvCxnSpPr>
            <a:cxnSpLocks/>
          </p:cNvCxnSpPr>
          <p:nvPr userDrawn="1"/>
        </p:nvCxnSpPr>
        <p:spPr>
          <a:xfrm flipH="1">
            <a:off x="4235830" y="2709498"/>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1">
            <a:extLst>
              <a:ext uri="{FF2B5EF4-FFF2-40B4-BE49-F238E27FC236}">
                <a16:creationId xmlns:a16="http://schemas.microsoft.com/office/drawing/2014/main" id="{C2E961CB-9D43-29A8-304B-CB70F8ECDEE9}"/>
              </a:ext>
            </a:extLst>
          </p:cNvPr>
          <p:cNvSpPr>
            <a:spLocks noGrp="1"/>
          </p:cNvSpPr>
          <p:nvPr>
            <p:ph type="body" sz="quarter" idx="13"/>
          </p:nvPr>
        </p:nvSpPr>
        <p:spPr>
          <a:xfrm>
            <a:off x="4235829" y="2765287"/>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Text Placeholder 6">
            <a:extLst>
              <a:ext uri="{FF2B5EF4-FFF2-40B4-BE49-F238E27FC236}">
                <a16:creationId xmlns:a16="http://schemas.microsoft.com/office/drawing/2014/main" id="{15FA84CD-8241-76A6-1F51-FF2FEC1FC2F9}"/>
              </a:ext>
            </a:extLst>
          </p:cNvPr>
          <p:cNvSpPr>
            <a:spLocks noGrp="1"/>
          </p:cNvSpPr>
          <p:nvPr>
            <p:ph type="body" sz="quarter" idx="14" hasCustomPrompt="1"/>
          </p:nvPr>
        </p:nvSpPr>
        <p:spPr>
          <a:xfrm>
            <a:off x="8014461" y="1849439"/>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3</a:t>
            </a:r>
          </a:p>
        </p:txBody>
      </p:sp>
      <p:cxnSp>
        <p:nvCxnSpPr>
          <p:cNvPr id="18" name="Straight Connector 17">
            <a:extLst>
              <a:ext uri="{FF2B5EF4-FFF2-40B4-BE49-F238E27FC236}">
                <a16:creationId xmlns:a16="http://schemas.microsoft.com/office/drawing/2014/main" id="{ACB0D88E-4825-5142-F14E-BE8B751F568C}"/>
              </a:ext>
              <a:ext uri="{C183D7F6-B498-43B3-948B-1728B52AA6E4}">
                <adec:decorative xmlns:adec="http://schemas.microsoft.com/office/drawing/2017/decorative" val="1"/>
              </a:ext>
            </a:extLst>
          </p:cNvPr>
          <p:cNvCxnSpPr>
            <a:cxnSpLocks/>
          </p:cNvCxnSpPr>
          <p:nvPr userDrawn="1"/>
        </p:nvCxnSpPr>
        <p:spPr>
          <a:xfrm flipH="1">
            <a:off x="8014461" y="2709498"/>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1">
            <a:extLst>
              <a:ext uri="{FF2B5EF4-FFF2-40B4-BE49-F238E27FC236}">
                <a16:creationId xmlns:a16="http://schemas.microsoft.com/office/drawing/2014/main" id="{3DB6AB45-AA2A-0E6C-5491-3CB5CA9B4D81}"/>
              </a:ext>
            </a:extLst>
          </p:cNvPr>
          <p:cNvSpPr>
            <a:spLocks noGrp="1"/>
          </p:cNvSpPr>
          <p:nvPr>
            <p:ph type="body" sz="quarter" idx="15"/>
          </p:nvPr>
        </p:nvSpPr>
        <p:spPr>
          <a:xfrm>
            <a:off x="8014460" y="2765287"/>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33A67B84-1C7F-3FAC-E8B9-2091C7DE0BDA}"/>
              </a:ext>
            </a:extLst>
          </p:cNvPr>
          <p:cNvSpPr>
            <a:spLocks noGrp="1"/>
          </p:cNvSpPr>
          <p:nvPr>
            <p:ph type="body" sz="quarter" idx="18" hasCustomPrompt="1"/>
          </p:nvPr>
        </p:nvSpPr>
        <p:spPr>
          <a:xfrm>
            <a:off x="457200" y="4159740"/>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4</a:t>
            </a:r>
          </a:p>
        </p:txBody>
      </p:sp>
      <p:cxnSp>
        <p:nvCxnSpPr>
          <p:cNvPr id="4" name="Straight Connector 3">
            <a:extLst>
              <a:ext uri="{FF2B5EF4-FFF2-40B4-BE49-F238E27FC236}">
                <a16:creationId xmlns:a16="http://schemas.microsoft.com/office/drawing/2014/main" id="{23B59B45-D48E-4EA1-F69C-778B3455E293}"/>
              </a:ext>
              <a:ext uri="{C183D7F6-B498-43B3-948B-1728B52AA6E4}">
                <adec:decorative xmlns:adec="http://schemas.microsoft.com/office/drawing/2017/decorative" val="1"/>
              </a:ext>
            </a:extLst>
          </p:cNvPr>
          <p:cNvCxnSpPr>
            <a:cxnSpLocks/>
          </p:cNvCxnSpPr>
          <p:nvPr userDrawn="1"/>
        </p:nvCxnSpPr>
        <p:spPr>
          <a:xfrm flipH="1">
            <a:off x="457200" y="5019799"/>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11">
            <a:extLst>
              <a:ext uri="{FF2B5EF4-FFF2-40B4-BE49-F238E27FC236}">
                <a16:creationId xmlns:a16="http://schemas.microsoft.com/office/drawing/2014/main" id="{FDE258A8-DC7B-B3B7-BB71-1CB1E77CC541}"/>
              </a:ext>
            </a:extLst>
          </p:cNvPr>
          <p:cNvSpPr>
            <a:spLocks noGrp="1"/>
          </p:cNvSpPr>
          <p:nvPr>
            <p:ph type="body" sz="quarter" idx="19"/>
          </p:nvPr>
        </p:nvSpPr>
        <p:spPr>
          <a:xfrm>
            <a:off x="457199" y="5075681"/>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Text Placeholder 6">
            <a:extLst>
              <a:ext uri="{FF2B5EF4-FFF2-40B4-BE49-F238E27FC236}">
                <a16:creationId xmlns:a16="http://schemas.microsoft.com/office/drawing/2014/main" id="{4EF50A89-D46E-9127-0543-59843B892CCE}"/>
              </a:ext>
            </a:extLst>
          </p:cNvPr>
          <p:cNvSpPr>
            <a:spLocks noGrp="1"/>
          </p:cNvSpPr>
          <p:nvPr>
            <p:ph type="body" sz="quarter" idx="20" hasCustomPrompt="1"/>
          </p:nvPr>
        </p:nvSpPr>
        <p:spPr>
          <a:xfrm>
            <a:off x="4235830" y="4159740"/>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5</a:t>
            </a:r>
          </a:p>
        </p:txBody>
      </p:sp>
      <p:cxnSp>
        <p:nvCxnSpPr>
          <p:cNvPr id="8" name="Straight Connector 7">
            <a:extLst>
              <a:ext uri="{FF2B5EF4-FFF2-40B4-BE49-F238E27FC236}">
                <a16:creationId xmlns:a16="http://schemas.microsoft.com/office/drawing/2014/main" id="{5FE6E1C1-CA72-988D-2EA0-3B96D298BBC4}"/>
              </a:ext>
              <a:ext uri="{C183D7F6-B498-43B3-948B-1728B52AA6E4}">
                <adec:decorative xmlns:adec="http://schemas.microsoft.com/office/drawing/2017/decorative" val="1"/>
              </a:ext>
            </a:extLst>
          </p:cNvPr>
          <p:cNvCxnSpPr>
            <a:cxnSpLocks/>
          </p:cNvCxnSpPr>
          <p:nvPr userDrawn="1"/>
        </p:nvCxnSpPr>
        <p:spPr>
          <a:xfrm flipH="1">
            <a:off x="4235830" y="5019799"/>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11">
            <a:extLst>
              <a:ext uri="{FF2B5EF4-FFF2-40B4-BE49-F238E27FC236}">
                <a16:creationId xmlns:a16="http://schemas.microsoft.com/office/drawing/2014/main" id="{4750B0C4-254C-9665-756D-C6494072EFC7}"/>
              </a:ext>
            </a:extLst>
          </p:cNvPr>
          <p:cNvSpPr>
            <a:spLocks noGrp="1"/>
          </p:cNvSpPr>
          <p:nvPr>
            <p:ph type="body" sz="quarter" idx="21"/>
          </p:nvPr>
        </p:nvSpPr>
        <p:spPr>
          <a:xfrm>
            <a:off x="4235829" y="5075681"/>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E5A1B220-288A-5CC4-9263-30DCA9F79B0B}"/>
              </a:ext>
            </a:extLst>
          </p:cNvPr>
          <p:cNvSpPr>
            <a:spLocks noGrp="1"/>
          </p:cNvSpPr>
          <p:nvPr>
            <p:ph type="body" sz="quarter" idx="22" hasCustomPrompt="1"/>
          </p:nvPr>
        </p:nvSpPr>
        <p:spPr>
          <a:xfrm>
            <a:off x="8014461" y="4159740"/>
            <a:ext cx="3703320" cy="822200"/>
          </a:xfrm>
        </p:spPr>
        <p:txBody>
          <a:bodyPr anchor="b"/>
          <a:lstStyle>
            <a:lvl1pPr marL="0" indent="0" algn="l">
              <a:buFontTx/>
              <a:buNone/>
              <a:defRPr sz="5400">
                <a:solidFill>
                  <a:schemeClr val="accent2"/>
                </a:solidFill>
                <a:latin typeface="Source Sans Pro Light" panose="020B0403030403020204" pitchFamily="34" charset="0"/>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en-US" dirty="0"/>
              <a:t>6</a:t>
            </a:r>
          </a:p>
        </p:txBody>
      </p:sp>
      <p:cxnSp>
        <p:nvCxnSpPr>
          <p:cNvPr id="13" name="Straight Connector 12">
            <a:extLst>
              <a:ext uri="{FF2B5EF4-FFF2-40B4-BE49-F238E27FC236}">
                <a16:creationId xmlns:a16="http://schemas.microsoft.com/office/drawing/2014/main" id="{5BDA1188-8A19-0A25-3285-D2ED86464113}"/>
              </a:ext>
              <a:ext uri="{C183D7F6-B498-43B3-948B-1728B52AA6E4}">
                <adec:decorative xmlns:adec="http://schemas.microsoft.com/office/drawing/2017/decorative" val="1"/>
              </a:ext>
            </a:extLst>
          </p:cNvPr>
          <p:cNvCxnSpPr>
            <a:cxnSpLocks/>
          </p:cNvCxnSpPr>
          <p:nvPr userDrawn="1"/>
        </p:nvCxnSpPr>
        <p:spPr>
          <a:xfrm flipH="1">
            <a:off x="8014461" y="5019799"/>
            <a:ext cx="37033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11">
            <a:extLst>
              <a:ext uri="{FF2B5EF4-FFF2-40B4-BE49-F238E27FC236}">
                <a16:creationId xmlns:a16="http://schemas.microsoft.com/office/drawing/2014/main" id="{2FB0A2F2-8DFD-0588-EEA4-A739EF3725AA}"/>
              </a:ext>
            </a:extLst>
          </p:cNvPr>
          <p:cNvSpPr>
            <a:spLocks noGrp="1"/>
          </p:cNvSpPr>
          <p:nvPr>
            <p:ph type="body" sz="quarter" idx="23"/>
          </p:nvPr>
        </p:nvSpPr>
        <p:spPr>
          <a:xfrm>
            <a:off x="8014460" y="5075681"/>
            <a:ext cx="3703320" cy="1316736"/>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15344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creenshot Widescreen 16:9">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06530C-5D80-F52B-0C40-035BC623AE00}"/>
              </a:ext>
              <a:ext uri="{C183D7F6-B498-43B3-948B-1728B52AA6E4}">
                <adec:decorative xmlns:adec="http://schemas.microsoft.com/office/drawing/2017/decorative" val="1"/>
              </a:ext>
            </a:extLst>
          </p:cNvPr>
          <p:cNvSpPr/>
          <p:nvPr userDrawn="1"/>
        </p:nvSpPr>
        <p:spPr>
          <a:xfrm>
            <a:off x="4901225" y="1107216"/>
            <a:ext cx="7622080" cy="4434844"/>
          </a:xfrm>
          <a:prstGeom prst="roundRect">
            <a:avLst>
              <a:gd name="adj" fmla="val 1691"/>
            </a:avLst>
          </a:prstGeom>
          <a:solidFill>
            <a:schemeClr val="tx1"/>
          </a:solidFill>
          <a:ln>
            <a:noFill/>
          </a:ln>
          <a:effectLst>
            <a:outerShdw blurRad="190500" dist="50800" dir="738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15" name="Rectangle 14">
            <a:extLst>
              <a:ext uri="{FF2B5EF4-FFF2-40B4-BE49-F238E27FC236}">
                <a16:creationId xmlns:a16="http://schemas.microsoft.com/office/drawing/2014/main" id="{88795664-4AC6-FF8D-8805-DDE9C1B26218}"/>
              </a:ext>
              <a:ext uri="{C183D7F6-B498-43B3-948B-1728B52AA6E4}">
                <adec:decorative xmlns:adec="http://schemas.microsoft.com/office/drawing/2017/decorative" val="1"/>
              </a:ext>
            </a:extLst>
          </p:cNvPr>
          <p:cNvSpPr/>
          <p:nvPr userDrawn="1"/>
        </p:nvSpPr>
        <p:spPr>
          <a:xfrm>
            <a:off x="5054665" y="1267239"/>
            <a:ext cx="7315200" cy="4114800"/>
          </a:xfrm>
          <a:prstGeom prst="rect">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82880" rtlCol="0" anchor="t">
            <a:noAutofit/>
          </a:bodyPr>
          <a:lstStyle/>
          <a:p>
            <a:pPr lvl="0"/>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340B3-7739-A255-82EB-4F41DFD95383}"/>
              </a:ext>
            </a:extLst>
          </p:cNvPr>
          <p:cNvSpPr>
            <a:spLocks noGrp="1"/>
          </p:cNvSpPr>
          <p:nvPr>
            <p:ph type="pic" sz="quarter" idx="10"/>
          </p:nvPr>
        </p:nvSpPr>
        <p:spPr>
          <a:xfrm>
            <a:off x="5054665" y="1267238"/>
            <a:ext cx="7315200" cy="4114800"/>
          </a:xfrm>
        </p:spPr>
        <p:txBody>
          <a:bodyPr anchor="ctr"/>
          <a:lstStyle>
            <a:lvl1pPr marL="0" indent="0" algn="ctr">
              <a:buFontTx/>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48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9CFB-C06B-7204-FB35-A72132AB67D7}"/>
              </a:ext>
            </a:extLst>
          </p:cNvPr>
          <p:cNvSpPr>
            <a:spLocks noGrp="1"/>
          </p:cNvSpPr>
          <p:nvPr>
            <p:ph type="ctrTitle"/>
          </p:nvPr>
        </p:nvSpPr>
        <p:spPr>
          <a:xfrm>
            <a:off x="457201" y="2032034"/>
            <a:ext cx="11264900" cy="1170432"/>
          </a:xfrm>
        </p:spPr>
        <p:txBody>
          <a:bodyPr anchor="b"/>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B7332B-C507-921D-5F58-F6466CA6E361}"/>
              </a:ext>
            </a:extLst>
          </p:cNvPr>
          <p:cNvSpPr>
            <a:spLocks noGrp="1"/>
          </p:cNvSpPr>
          <p:nvPr>
            <p:ph type="subTitle" idx="1"/>
          </p:nvPr>
        </p:nvSpPr>
        <p:spPr>
          <a:xfrm>
            <a:off x="457201" y="3671149"/>
            <a:ext cx="11264900" cy="117043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4" name="Graphic 18" descr="USAFacts logo">
            <a:extLst>
              <a:ext uri="{FF2B5EF4-FFF2-40B4-BE49-F238E27FC236}">
                <a16:creationId xmlns:a16="http://schemas.microsoft.com/office/drawing/2014/main" id="{BC5635BA-3A12-1885-216C-E51A3A40EEAD}"/>
              </a:ext>
            </a:extLst>
          </p:cNvPr>
          <p:cNvGrpSpPr>
            <a:grpSpLocks noChangeAspect="1"/>
          </p:cNvGrpSpPr>
          <p:nvPr userDrawn="1"/>
        </p:nvGrpSpPr>
        <p:grpSpPr>
          <a:xfrm>
            <a:off x="457200" y="6241798"/>
            <a:ext cx="1321949" cy="159001"/>
            <a:chOff x="1883621" y="2942350"/>
            <a:chExt cx="8434127" cy="1014438"/>
          </a:xfrm>
          <a:solidFill>
            <a:schemeClr val="accent2"/>
          </a:solidFill>
        </p:grpSpPr>
        <p:sp>
          <p:nvSpPr>
            <p:cNvPr id="5" name="Freeform: Shape 4">
              <a:extLst>
                <a:ext uri="{FF2B5EF4-FFF2-40B4-BE49-F238E27FC236}">
                  <a16:creationId xmlns:a16="http://schemas.microsoft.com/office/drawing/2014/main" id="{7F75D4E2-C0E8-4320-489C-231C7CDA496B}"/>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BF7A21E-0840-BFA6-471F-2DFF8AEC8F9C}"/>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A688047-0C6E-A4E3-F0AD-41AA8DC2E9AF}"/>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D4DB2A5-A6E4-1736-48F9-485CA71151D9}"/>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7B8A85-3775-9843-3586-02C90256B201}"/>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84B4464-4A82-362C-0B4F-4D8D25C2F2A9}"/>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17FA7F1-5223-8F66-A3C9-83745652DB8B}"/>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10A772-EE47-6ADE-7977-D5A0F841634D}"/>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3269266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creenshot 4:3">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06530C-5D80-F52B-0C40-035BC623AE00}"/>
              </a:ext>
              <a:ext uri="{C183D7F6-B498-43B3-948B-1728B52AA6E4}">
                <adec:decorative xmlns:adec="http://schemas.microsoft.com/office/drawing/2017/decorative" val="1"/>
              </a:ext>
            </a:extLst>
          </p:cNvPr>
          <p:cNvSpPr/>
          <p:nvPr userDrawn="1"/>
        </p:nvSpPr>
        <p:spPr>
          <a:xfrm>
            <a:off x="5946925" y="1107216"/>
            <a:ext cx="5775175" cy="4434844"/>
          </a:xfrm>
          <a:prstGeom prst="roundRect">
            <a:avLst>
              <a:gd name="adj" fmla="val 1691"/>
            </a:avLst>
          </a:prstGeom>
          <a:solidFill>
            <a:schemeClr val="tx1"/>
          </a:solidFill>
          <a:ln>
            <a:noFill/>
          </a:ln>
          <a:effectLst>
            <a:outerShdw blurRad="190500" dist="50800" dir="738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15" name="Rectangle 14">
            <a:extLst>
              <a:ext uri="{FF2B5EF4-FFF2-40B4-BE49-F238E27FC236}">
                <a16:creationId xmlns:a16="http://schemas.microsoft.com/office/drawing/2014/main" id="{88795664-4AC6-FF8D-8805-DDE9C1B26218}"/>
              </a:ext>
              <a:ext uri="{C183D7F6-B498-43B3-948B-1728B52AA6E4}">
                <adec:decorative xmlns:adec="http://schemas.microsoft.com/office/drawing/2017/decorative" val="1"/>
              </a:ext>
            </a:extLst>
          </p:cNvPr>
          <p:cNvSpPr/>
          <p:nvPr userDrawn="1"/>
        </p:nvSpPr>
        <p:spPr>
          <a:xfrm>
            <a:off x="6088693" y="1268667"/>
            <a:ext cx="5479968" cy="4114800"/>
          </a:xfrm>
          <a:prstGeom prst="rect">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82880" rtlCol="0" anchor="t">
            <a:noAutofit/>
          </a:bodyPr>
          <a:lstStyle/>
          <a:p>
            <a:pPr lvl="0"/>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340B3-7739-A255-82EB-4F41DFD95383}"/>
              </a:ext>
            </a:extLst>
          </p:cNvPr>
          <p:cNvSpPr>
            <a:spLocks noGrp="1"/>
          </p:cNvSpPr>
          <p:nvPr>
            <p:ph type="pic" sz="quarter" idx="10"/>
          </p:nvPr>
        </p:nvSpPr>
        <p:spPr>
          <a:xfrm>
            <a:off x="6088694" y="1267238"/>
            <a:ext cx="5479967" cy="4109975"/>
          </a:xfrm>
        </p:spPr>
        <p:txBody>
          <a:bodyPr anchor="ctr"/>
          <a:lstStyle>
            <a:lvl1pPr marL="0" indent="0" algn="ctr">
              <a:buFontTx/>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26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creenshot Tablet Portrait 3:4">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06530C-5D80-F52B-0C40-035BC623AE00}"/>
              </a:ext>
              <a:ext uri="{C183D7F6-B498-43B3-948B-1728B52AA6E4}">
                <adec:decorative xmlns:adec="http://schemas.microsoft.com/office/drawing/2017/decorative" val="1"/>
              </a:ext>
            </a:extLst>
          </p:cNvPr>
          <p:cNvSpPr/>
          <p:nvPr userDrawn="1"/>
        </p:nvSpPr>
        <p:spPr>
          <a:xfrm rot="5400000">
            <a:off x="6549436" y="1211578"/>
            <a:ext cx="5775175" cy="4434844"/>
          </a:xfrm>
          <a:prstGeom prst="roundRect">
            <a:avLst>
              <a:gd name="adj" fmla="val 1691"/>
            </a:avLst>
          </a:prstGeom>
          <a:solidFill>
            <a:schemeClr val="tx1"/>
          </a:solidFill>
          <a:ln>
            <a:noFill/>
          </a:ln>
          <a:effectLst>
            <a:outerShdw blurRad="190500" dist="50800" dir="738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15" name="Rectangle 14">
            <a:extLst>
              <a:ext uri="{FF2B5EF4-FFF2-40B4-BE49-F238E27FC236}">
                <a16:creationId xmlns:a16="http://schemas.microsoft.com/office/drawing/2014/main" id="{88795664-4AC6-FF8D-8805-DDE9C1B26218}"/>
              </a:ext>
              <a:ext uri="{C183D7F6-B498-43B3-948B-1728B52AA6E4}">
                <adec:decorative xmlns:adec="http://schemas.microsoft.com/office/drawing/2017/decorative" val="1"/>
              </a:ext>
            </a:extLst>
          </p:cNvPr>
          <p:cNvSpPr/>
          <p:nvPr userDrawn="1"/>
        </p:nvSpPr>
        <p:spPr>
          <a:xfrm>
            <a:off x="7379623" y="690372"/>
            <a:ext cx="4114800" cy="5477256"/>
          </a:xfrm>
          <a:prstGeom prst="rect">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82880" rtlCol="0" anchor="t">
            <a:noAutofit/>
          </a:bodyPr>
          <a:lstStyle/>
          <a:p>
            <a:pPr lvl="0"/>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340B3-7739-A255-82EB-4F41DFD95383}"/>
              </a:ext>
            </a:extLst>
          </p:cNvPr>
          <p:cNvSpPr>
            <a:spLocks noGrp="1"/>
          </p:cNvSpPr>
          <p:nvPr>
            <p:ph type="pic" sz="quarter" idx="10"/>
          </p:nvPr>
        </p:nvSpPr>
        <p:spPr>
          <a:xfrm>
            <a:off x="7379623" y="690372"/>
            <a:ext cx="4114800" cy="5477256"/>
          </a:xfrm>
        </p:spPr>
        <p:txBody>
          <a:bodyPr anchor="ctr"/>
          <a:lstStyle>
            <a:lvl1pPr marL="0" indent="0" algn="ctr">
              <a:buFontTx/>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962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hone Device">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4C5FD07-0326-2FFF-8275-1E5C0B243CC5}"/>
              </a:ext>
              <a:ext uri="{C183D7F6-B498-43B3-948B-1728B52AA6E4}">
                <adec:decorative xmlns:adec="http://schemas.microsoft.com/office/drawing/2017/decorative" val="1"/>
              </a:ext>
            </a:extLst>
          </p:cNvPr>
          <p:cNvSpPr/>
          <p:nvPr userDrawn="1"/>
        </p:nvSpPr>
        <p:spPr>
          <a:xfrm>
            <a:off x="7855887" y="1272210"/>
            <a:ext cx="2321781" cy="5041126"/>
          </a:xfrm>
          <a:prstGeom prst="roundRect">
            <a:avLst>
              <a:gd name="adj" fmla="val 11188"/>
            </a:avLst>
          </a:prstGeom>
          <a:gradFill>
            <a:gsLst>
              <a:gs pos="64000">
                <a:schemeClr val="bg1">
                  <a:lumMod val="85000"/>
                </a:schemeClr>
              </a:gs>
              <a:gs pos="70000">
                <a:srgbClr val="96969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D8E89DF6-7BB2-2E29-9379-0326F8AC10BC}"/>
              </a:ext>
            </a:extLst>
          </p:cNvPr>
          <p:cNvSpPr>
            <a:spLocks noGrp="1"/>
          </p:cNvSpPr>
          <p:nvPr>
            <p:ph type="title"/>
          </p:nvPr>
        </p:nvSpPr>
        <p:spPr>
          <a:xfrm>
            <a:off x="457200" y="1107216"/>
            <a:ext cx="4003482" cy="1169580"/>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58AC84A-9D97-04AE-A107-7DE054CA3F8E}"/>
              </a:ext>
            </a:extLst>
          </p:cNvPr>
          <p:cNvSpPr>
            <a:spLocks noGrp="1"/>
          </p:cNvSpPr>
          <p:nvPr>
            <p:ph type="body" sz="quarter" idx="11"/>
          </p:nvPr>
        </p:nvSpPr>
        <p:spPr>
          <a:xfrm>
            <a:off x="457200" y="2748429"/>
            <a:ext cx="4003675" cy="365237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5" name="Picture Placeholder 14">
            <a:extLst>
              <a:ext uri="{FF2B5EF4-FFF2-40B4-BE49-F238E27FC236}">
                <a16:creationId xmlns:a16="http://schemas.microsoft.com/office/drawing/2014/main" id="{5E24F30C-E843-359F-4CA9-E2AB5DB538BD}"/>
              </a:ext>
            </a:extLst>
          </p:cNvPr>
          <p:cNvSpPr>
            <a:spLocks noGrp="1"/>
          </p:cNvSpPr>
          <p:nvPr>
            <p:ph type="pic" sz="quarter" idx="10"/>
          </p:nvPr>
        </p:nvSpPr>
        <p:spPr>
          <a:xfrm>
            <a:off x="7899364" y="1299631"/>
            <a:ext cx="2267712" cy="4937760"/>
          </a:xfrm>
          <a:custGeom>
            <a:avLst/>
            <a:gdLst>
              <a:gd name="connsiteX0" fmla="*/ 234277 w 2267712"/>
              <a:gd name="connsiteY0" fmla="*/ 0 h 4937760"/>
              <a:gd name="connsiteX1" fmla="*/ 503803 w 2267712"/>
              <a:gd name="connsiteY1" fmla="*/ 0 h 4937760"/>
              <a:gd name="connsiteX2" fmla="*/ 503803 w 2267712"/>
              <a:gd name="connsiteY2" fmla="*/ 29632 h 4937760"/>
              <a:gd name="connsiteX3" fmla="*/ 660440 w 2267712"/>
              <a:gd name="connsiteY3" fmla="*/ 186269 h 4937760"/>
              <a:gd name="connsiteX4" fmla="*/ 1604466 w 2267712"/>
              <a:gd name="connsiteY4" fmla="*/ 186269 h 4937760"/>
              <a:gd name="connsiteX5" fmla="*/ 1761103 w 2267712"/>
              <a:gd name="connsiteY5" fmla="*/ 29632 h 4937760"/>
              <a:gd name="connsiteX6" fmla="*/ 1761103 w 2267712"/>
              <a:gd name="connsiteY6" fmla="*/ 0 h 4937760"/>
              <a:gd name="connsiteX7" fmla="*/ 2033435 w 2267712"/>
              <a:gd name="connsiteY7" fmla="*/ 0 h 4937760"/>
              <a:gd name="connsiteX8" fmla="*/ 2267712 w 2267712"/>
              <a:gd name="connsiteY8" fmla="*/ 234277 h 4937760"/>
              <a:gd name="connsiteX9" fmla="*/ 2267712 w 2267712"/>
              <a:gd name="connsiteY9" fmla="*/ 4703483 h 4937760"/>
              <a:gd name="connsiteX10" fmla="*/ 2033435 w 2267712"/>
              <a:gd name="connsiteY10" fmla="*/ 4937760 h 4937760"/>
              <a:gd name="connsiteX11" fmla="*/ 234277 w 2267712"/>
              <a:gd name="connsiteY11" fmla="*/ 4937760 h 4937760"/>
              <a:gd name="connsiteX12" fmla="*/ 0 w 2267712"/>
              <a:gd name="connsiteY12" fmla="*/ 4703483 h 4937760"/>
              <a:gd name="connsiteX13" fmla="*/ 0 w 2267712"/>
              <a:gd name="connsiteY13" fmla="*/ 234277 h 4937760"/>
              <a:gd name="connsiteX14" fmla="*/ 234277 w 2267712"/>
              <a:gd name="connsiteY14" fmla="*/ 0 h 49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7712" h="4937760">
                <a:moveTo>
                  <a:pt x="234277" y="0"/>
                </a:moveTo>
                <a:lnTo>
                  <a:pt x="503803" y="0"/>
                </a:lnTo>
                <a:lnTo>
                  <a:pt x="503803" y="29632"/>
                </a:lnTo>
                <a:cubicBezTo>
                  <a:pt x="503803" y="116140"/>
                  <a:pt x="573932" y="186269"/>
                  <a:pt x="660440" y="186269"/>
                </a:cubicBezTo>
                <a:lnTo>
                  <a:pt x="1604466" y="186269"/>
                </a:lnTo>
                <a:cubicBezTo>
                  <a:pt x="1690974" y="186269"/>
                  <a:pt x="1761103" y="116140"/>
                  <a:pt x="1761103" y="29632"/>
                </a:cubicBezTo>
                <a:lnTo>
                  <a:pt x="1761103" y="0"/>
                </a:lnTo>
                <a:lnTo>
                  <a:pt x="2033435" y="0"/>
                </a:lnTo>
                <a:cubicBezTo>
                  <a:pt x="2162823" y="0"/>
                  <a:pt x="2267712" y="104889"/>
                  <a:pt x="2267712" y="234277"/>
                </a:cubicBezTo>
                <a:lnTo>
                  <a:pt x="2267712" y="4703483"/>
                </a:lnTo>
                <a:cubicBezTo>
                  <a:pt x="2267712" y="4832871"/>
                  <a:pt x="2162823" y="4937760"/>
                  <a:pt x="2033435" y="4937760"/>
                </a:cubicBezTo>
                <a:lnTo>
                  <a:pt x="234277" y="4937760"/>
                </a:lnTo>
                <a:cubicBezTo>
                  <a:pt x="104889" y="4937760"/>
                  <a:pt x="0" y="4832871"/>
                  <a:pt x="0" y="4703483"/>
                </a:cubicBezTo>
                <a:lnTo>
                  <a:pt x="0" y="234277"/>
                </a:lnTo>
                <a:cubicBezTo>
                  <a:pt x="0" y="104889"/>
                  <a:pt x="104889" y="0"/>
                  <a:pt x="234277" y="0"/>
                </a:cubicBezTo>
                <a:close/>
              </a:path>
            </a:pathLst>
          </a:custGeom>
          <a:ln>
            <a:noFill/>
          </a:ln>
        </p:spPr>
        <p:txBody>
          <a:bodyPr wrap="square" anchor="ctr">
            <a:noAutofit/>
          </a:bodyPr>
          <a:lstStyle>
            <a:lvl1pPr marL="0" indent="0" algn="ctr">
              <a:buFontTx/>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140B093C-575C-6DB4-82FE-9F0CDE41AB33}"/>
              </a:ext>
              <a:ext uri="{C183D7F6-B498-43B3-948B-1728B52AA6E4}">
                <adec:decorative xmlns:adec="http://schemas.microsoft.com/office/drawing/2017/decorative" val="1"/>
              </a:ext>
            </a:extLst>
          </p:cNvPr>
          <p:cNvCxnSpPr>
            <a:cxnSpLocks/>
          </p:cNvCxnSpPr>
          <p:nvPr userDrawn="1"/>
        </p:nvCxnSpPr>
        <p:spPr>
          <a:xfrm>
            <a:off x="457200" y="2512612"/>
            <a:ext cx="9819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34C9CC9-8D20-FA7A-A069-51C04FE758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499" y="1123118"/>
            <a:ext cx="5631865" cy="5283641"/>
          </a:xfrm>
          <a:prstGeom prst="rect">
            <a:avLst/>
          </a:prstGeom>
        </p:spPr>
      </p:pic>
    </p:spTree>
    <p:extLst>
      <p:ext uri="{BB962C8B-B14F-4D97-AF65-F5344CB8AC3E}">
        <p14:creationId xmlns:p14="http://schemas.microsoft.com/office/powerpoint/2010/main" val="532560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7258FD-2E6C-8E53-560D-8B96D2CE19CF}"/>
              </a:ext>
            </a:extLst>
          </p:cNvPr>
          <p:cNvSpPr/>
          <p:nvPr userDrawn="1"/>
        </p:nvSpPr>
        <p:spPr>
          <a:xfrm>
            <a:off x="6690167" y="1"/>
            <a:ext cx="5501833"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noAutofit/>
          </a:bodyPr>
          <a:lstStyle/>
          <a:p>
            <a:pPr algn="l"/>
            <a:endParaRPr lang="en-US" dirty="0" err="1"/>
          </a:p>
        </p:txBody>
      </p:sp>
      <p:sp>
        <p:nvSpPr>
          <p:cNvPr id="2" name="Title 1">
            <a:extLst>
              <a:ext uri="{FF2B5EF4-FFF2-40B4-BE49-F238E27FC236}">
                <a16:creationId xmlns:a16="http://schemas.microsoft.com/office/drawing/2014/main" id="{C91EEAF5-E9BC-3112-0393-131F3D28E21A}"/>
              </a:ext>
            </a:extLst>
          </p:cNvPr>
          <p:cNvSpPr>
            <a:spLocks noGrp="1"/>
          </p:cNvSpPr>
          <p:nvPr>
            <p:ph type="title"/>
          </p:nvPr>
        </p:nvSpPr>
        <p:spPr>
          <a:xfrm>
            <a:off x="457200" y="457200"/>
            <a:ext cx="5638800" cy="1170432"/>
          </a:xfrm>
        </p:spPr>
        <p:txBody>
          <a:bodyPr anchor="t"/>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72248C5-4B87-BE6B-91D4-DB343CD7E5CA}"/>
              </a:ext>
            </a:extLst>
          </p:cNvPr>
          <p:cNvSpPr>
            <a:spLocks noGrp="1"/>
          </p:cNvSpPr>
          <p:nvPr>
            <p:ph type="body" sz="half" idx="2"/>
          </p:nvPr>
        </p:nvSpPr>
        <p:spPr>
          <a:xfrm>
            <a:off x="457200" y="1860308"/>
            <a:ext cx="5283200" cy="454049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170CD8B-872C-5A36-0921-C966535934CF}"/>
              </a:ext>
            </a:extLst>
          </p:cNvPr>
          <p:cNvSpPr>
            <a:spLocks noGrp="1" noChangeAspect="1"/>
          </p:cNvSpPr>
          <p:nvPr>
            <p:ph idx="1"/>
          </p:nvPr>
        </p:nvSpPr>
        <p:spPr>
          <a:xfrm>
            <a:off x="7176304" y="1855004"/>
            <a:ext cx="4545796" cy="4545796"/>
          </a:xfrm>
          <a:ln>
            <a:noFill/>
          </a:ln>
        </p:spPr>
        <p:txBody>
          <a:bodyPr/>
          <a:lstStyle>
            <a:lvl1pPr marL="0" indent="0">
              <a:buNone/>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768230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EAF5-E9BC-3112-0393-131F3D28E21A}"/>
              </a:ext>
            </a:extLst>
          </p:cNvPr>
          <p:cNvSpPr>
            <a:spLocks noGrp="1"/>
          </p:cNvSpPr>
          <p:nvPr>
            <p:ph type="title"/>
          </p:nvPr>
        </p:nvSpPr>
        <p:spPr>
          <a:xfrm>
            <a:off x="457200" y="457200"/>
            <a:ext cx="11264900" cy="1170432"/>
          </a:xfrm>
        </p:spPr>
        <p:txBody>
          <a:bodyPr anchor="t"/>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72248C5-4B87-BE6B-91D4-DB343CD7E5CA}"/>
              </a:ext>
            </a:extLst>
          </p:cNvPr>
          <p:cNvSpPr>
            <a:spLocks noGrp="1"/>
          </p:cNvSpPr>
          <p:nvPr>
            <p:ph type="body" sz="half" idx="2"/>
          </p:nvPr>
        </p:nvSpPr>
        <p:spPr>
          <a:xfrm>
            <a:off x="457200" y="1860308"/>
            <a:ext cx="5283200" cy="454049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170CD8B-872C-5A36-0921-C966535934CF}"/>
              </a:ext>
            </a:extLst>
          </p:cNvPr>
          <p:cNvSpPr>
            <a:spLocks noGrp="1" noChangeAspect="1"/>
          </p:cNvSpPr>
          <p:nvPr>
            <p:ph idx="1"/>
          </p:nvPr>
        </p:nvSpPr>
        <p:spPr>
          <a:xfrm>
            <a:off x="7176304" y="1855004"/>
            <a:ext cx="4545796" cy="4545796"/>
          </a:xfrm>
          <a:ln>
            <a:noFill/>
          </a:ln>
        </p:spPr>
        <p:txBody>
          <a:bodyPr/>
          <a:lstStyle>
            <a:lvl1pPr marL="0" indent="0">
              <a:buNone/>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2326256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1BE3-F5C1-2606-1A62-9AD7412E235B}"/>
              </a:ext>
            </a:extLst>
          </p:cNvPr>
          <p:cNvSpPr>
            <a:spLocks noGrp="1"/>
          </p:cNvSpPr>
          <p:nvPr>
            <p:ph type="title"/>
          </p:nvPr>
        </p:nvSpPr>
        <p:spPr>
          <a:xfrm>
            <a:off x="457200" y="457200"/>
            <a:ext cx="5295900" cy="1170432"/>
          </a:xfrm>
        </p:spPr>
        <p:txBody>
          <a:bodyPr anchor="t"/>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F0551A3-70C9-B8CF-2B21-7D59C81319C6}"/>
              </a:ext>
            </a:extLst>
          </p:cNvPr>
          <p:cNvSpPr>
            <a:spLocks noGrp="1"/>
          </p:cNvSpPr>
          <p:nvPr>
            <p:ph type="body" sz="half" idx="2"/>
          </p:nvPr>
        </p:nvSpPr>
        <p:spPr>
          <a:xfrm>
            <a:off x="457200" y="1860309"/>
            <a:ext cx="5295900" cy="454049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CE93862-024F-A572-8F2F-4C1FA21FBB16}"/>
              </a:ext>
            </a:extLst>
          </p:cNvPr>
          <p:cNvSpPr>
            <a:spLocks noGrp="1"/>
          </p:cNvSpPr>
          <p:nvPr>
            <p:ph type="pic" idx="1"/>
          </p:nvPr>
        </p:nvSpPr>
        <p:spPr>
          <a:xfrm>
            <a:off x="6096000" y="0"/>
            <a:ext cx="6096000" cy="6858000"/>
          </a:xfrm>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998399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eft Conten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63B8-8D8F-250A-1B97-F70C41AD9630}"/>
              </a:ext>
            </a:extLst>
          </p:cNvPr>
          <p:cNvSpPr>
            <a:spLocks noGrp="1"/>
          </p:cNvSpPr>
          <p:nvPr>
            <p:ph type="title"/>
          </p:nvPr>
        </p:nvSpPr>
        <p:spPr>
          <a:xfrm>
            <a:off x="457200" y="457201"/>
            <a:ext cx="5295900" cy="1169580"/>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8F43E187-7043-9C26-01D8-3B171795F405}"/>
              </a:ext>
            </a:extLst>
          </p:cNvPr>
          <p:cNvSpPr>
            <a:spLocks noGrp="1"/>
          </p:cNvSpPr>
          <p:nvPr>
            <p:ph type="body" sz="quarter" idx="10"/>
          </p:nvPr>
        </p:nvSpPr>
        <p:spPr>
          <a:xfrm>
            <a:off x="457200" y="1849438"/>
            <a:ext cx="5295899" cy="455136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6773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hart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63B8-8D8F-250A-1B97-F70C41AD9630}"/>
              </a:ext>
            </a:extLst>
          </p:cNvPr>
          <p:cNvSpPr>
            <a:spLocks noGrp="1"/>
          </p:cNvSpPr>
          <p:nvPr>
            <p:ph type="title"/>
          </p:nvPr>
        </p:nvSpPr>
        <p:spPr>
          <a:xfrm>
            <a:off x="457200" y="457201"/>
            <a:ext cx="11264900" cy="1169580"/>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8F43E187-7043-9C26-01D8-3B171795F405}"/>
              </a:ext>
            </a:extLst>
          </p:cNvPr>
          <p:cNvSpPr>
            <a:spLocks noGrp="1"/>
          </p:cNvSpPr>
          <p:nvPr>
            <p:ph type="body" sz="quarter" idx="10"/>
          </p:nvPr>
        </p:nvSpPr>
        <p:spPr>
          <a:xfrm>
            <a:off x="457201" y="1849438"/>
            <a:ext cx="3758184" cy="455136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2D49321D-ED1E-4F8E-BF70-E624D112ED6D}"/>
              </a:ext>
            </a:extLst>
          </p:cNvPr>
          <p:cNvSpPr>
            <a:spLocks noGrp="1"/>
          </p:cNvSpPr>
          <p:nvPr>
            <p:ph type="body" sz="quarter" idx="12"/>
          </p:nvPr>
        </p:nvSpPr>
        <p:spPr>
          <a:xfrm>
            <a:off x="4864099" y="1849439"/>
            <a:ext cx="6870699" cy="681036"/>
          </a:xfrm>
        </p:spPr>
        <p:txBody>
          <a:bodyPr lIns="91440"/>
          <a:lstStyle>
            <a:lvl1pPr marL="0" indent="0">
              <a:buFontTx/>
              <a:buNone/>
              <a:defRPr sz="2000">
                <a:solidFill>
                  <a:schemeClr val="tx2"/>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4D3E8ABA-48CE-6047-DE66-0C8613EC862F}"/>
              </a:ext>
            </a:extLst>
          </p:cNvPr>
          <p:cNvSpPr>
            <a:spLocks noGrp="1"/>
          </p:cNvSpPr>
          <p:nvPr>
            <p:ph sz="quarter" idx="11" hasCustomPrompt="1"/>
          </p:nvPr>
        </p:nvSpPr>
        <p:spPr>
          <a:xfrm>
            <a:off x="4864100" y="2530474"/>
            <a:ext cx="6858000" cy="3657600"/>
          </a:xfr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Chart placeholder</a:t>
            </a:r>
          </a:p>
        </p:txBody>
      </p:sp>
      <p:sp>
        <p:nvSpPr>
          <p:cNvPr id="21" name="Text Placeholder 20">
            <a:extLst>
              <a:ext uri="{FF2B5EF4-FFF2-40B4-BE49-F238E27FC236}">
                <a16:creationId xmlns:a16="http://schemas.microsoft.com/office/drawing/2014/main" id="{17B3539D-0563-7720-72C4-15866DC0156B}"/>
              </a:ext>
            </a:extLst>
          </p:cNvPr>
          <p:cNvSpPr>
            <a:spLocks noGrp="1"/>
          </p:cNvSpPr>
          <p:nvPr>
            <p:ph type="body" sz="quarter" idx="13"/>
          </p:nvPr>
        </p:nvSpPr>
        <p:spPr>
          <a:xfrm>
            <a:off x="4864100" y="6188075"/>
            <a:ext cx="6858000" cy="212725"/>
          </a:xfrm>
        </p:spPr>
        <p:txBody>
          <a:bodyPr lIns="91440" anchor="ctr"/>
          <a:lstStyle>
            <a:lvl1pPr marL="0" indent="0" algn="l">
              <a:buFontTx/>
              <a:buNone/>
              <a:defRPr sz="1000">
                <a:solidFill>
                  <a:schemeClr val="accent6"/>
                </a:solidFill>
              </a:defRPr>
            </a:lvl1pPr>
            <a:lvl2pPr marL="457200" indent="0" algn="r">
              <a:buFontTx/>
              <a:buNone/>
              <a:defRPr sz="1000">
                <a:solidFill>
                  <a:schemeClr val="accent6"/>
                </a:solidFill>
              </a:defRPr>
            </a:lvl2pPr>
            <a:lvl3pPr marL="914400" indent="0" algn="r">
              <a:buFontTx/>
              <a:buNone/>
              <a:defRPr sz="1000">
                <a:solidFill>
                  <a:schemeClr val="accent6"/>
                </a:solidFill>
              </a:defRPr>
            </a:lvl3pPr>
            <a:lvl4pPr marL="1371600" indent="0" algn="r">
              <a:buFontTx/>
              <a:buNone/>
              <a:defRPr sz="1000">
                <a:solidFill>
                  <a:schemeClr val="accent6"/>
                </a:solidFill>
              </a:defRPr>
            </a:lvl4pPr>
            <a:lvl5pPr marL="1828800" indent="0" algn="r">
              <a:buFontTx/>
              <a:buNone/>
              <a:defRPr sz="1000">
                <a:solidFill>
                  <a:schemeClr val="accent6"/>
                </a:solidFill>
              </a:defRPr>
            </a:lvl5pPr>
          </a:lstStyle>
          <a:p>
            <a:pPr lvl="0"/>
            <a:r>
              <a:rPr lang="en-US"/>
              <a:t>Click to edit Master text styles</a:t>
            </a:r>
          </a:p>
        </p:txBody>
      </p:sp>
    </p:spTree>
    <p:extLst>
      <p:ext uri="{BB962C8B-B14F-4D97-AF65-F5344CB8AC3E}">
        <p14:creationId xmlns:p14="http://schemas.microsoft.com/office/powerpoint/2010/main" val="2111458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 Yellow">
    <p:bg>
      <p:bgPr>
        <a:solidFill>
          <a:srgbClr val="FFF3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0754-F0BF-F686-5C78-5467D6678A21}"/>
              </a:ext>
            </a:extLst>
          </p:cNvPr>
          <p:cNvSpPr>
            <a:spLocks noGrp="1"/>
          </p:cNvSpPr>
          <p:nvPr>
            <p:ph type="title" hasCustomPrompt="1"/>
          </p:nvPr>
        </p:nvSpPr>
        <p:spPr>
          <a:xfrm>
            <a:off x="457200" y="2528298"/>
            <a:ext cx="11264900" cy="837133"/>
          </a:xfrm>
        </p:spPr>
        <p:txBody>
          <a:bodyPr/>
          <a:lstStyle>
            <a:lvl1pPr>
              <a:defRPr/>
            </a:lvl1pPr>
          </a:lstStyle>
          <a:p>
            <a:r>
              <a:rPr lang="en-US" dirty="0"/>
              <a:t>Thank you!</a:t>
            </a:r>
          </a:p>
        </p:txBody>
      </p:sp>
      <p:grpSp>
        <p:nvGrpSpPr>
          <p:cNvPr id="6" name="Graphic 44" descr="USAFacts logo">
            <a:extLst>
              <a:ext uri="{FF2B5EF4-FFF2-40B4-BE49-F238E27FC236}">
                <a16:creationId xmlns:a16="http://schemas.microsoft.com/office/drawing/2014/main" id="{E1AB88A6-E13B-7FCA-17B4-3891BB1F99CF}"/>
              </a:ext>
            </a:extLst>
          </p:cNvPr>
          <p:cNvGrpSpPr>
            <a:grpSpLocks noChangeAspect="1"/>
          </p:cNvGrpSpPr>
          <p:nvPr userDrawn="1"/>
        </p:nvGrpSpPr>
        <p:grpSpPr>
          <a:xfrm>
            <a:off x="457200" y="4757004"/>
            <a:ext cx="1898081" cy="1639820"/>
            <a:chOff x="4405780" y="2028812"/>
            <a:chExt cx="2383555" cy="2059239"/>
          </a:xfrm>
          <a:solidFill>
            <a:schemeClr val="tx2"/>
          </a:solidFill>
        </p:grpSpPr>
        <p:sp>
          <p:nvSpPr>
            <p:cNvPr id="7" name="Freeform: Shape 6">
              <a:extLst>
                <a:ext uri="{FF2B5EF4-FFF2-40B4-BE49-F238E27FC236}">
                  <a16:creationId xmlns:a16="http://schemas.microsoft.com/office/drawing/2014/main" id="{813A9155-7331-570F-851B-33C20F4285E8}"/>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grpFill/>
            <a:ln w="258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8ED41A0-CB39-9A41-12AE-173BBF1A8576}"/>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grpFill/>
            <a:ln w="258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FF85D2A-F65D-1268-E7F2-866896447F35}"/>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grpFill/>
            <a:ln w="258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D4DC271-6A06-69BD-8188-66DF35B7A112}"/>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grpFill/>
            <a:ln w="258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AC3E044-F069-C423-CE43-205265A2EE14}"/>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grpFill/>
            <a:ln w="258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F5CD40C-C062-0545-2FDB-51D6C3F28C45}"/>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grpFill/>
            <a:ln w="25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B03BB5A-310E-1A45-6D36-9DE3ABA7325C}"/>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grpFill/>
            <a:ln w="25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5B2F8A1-B0F8-61A9-E6D5-06F6C7EA2118}"/>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grpFill/>
            <a:ln w="25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7743B31-0EDB-7D0C-2425-5D8F85E042AE}"/>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grpFill/>
            <a:ln w="2588" cap="flat">
              <a:noFill/>
              <a:prstDash val="solid"/>
              <a:miter/>
            </a:ln>
          </p:spPr>
          <p:txBody>
            <a:bodyPr rtlCol="0" anchor="ctr"/>
            <a:lstStyle/>
            <a:p>
              <a:endParaRPr lang="en-US"/>
            </a:p>
          </p:txBody>
        </p:sp>
      </p:grpSp>
      <p:sp>
        <p:nvSpPr>
          <p:cNvPr id="17" name="Text Placeholder 16">
            <a:extLst>
              <a:ext uri="{FF2B5EF4-FFF2-40B4-BE49-F238E27FC236}">
                <a16:creationId xmlns:a16="http://schemas.microsoft.com/office/drawing/2014/main" id="{F93991AC-6C88-86C4-E389-36A1BE48B031}"/>
              </a:ext>
            </a:extLst>
          </p:cNvPr>
          <p:cNvSpPr>
            <a:spLocks noGrp="1"/>
          </p:cNvSpPr>
          <p:nvPr>
            <p:ph type="body" sz="quarter" idx="10"/>
          </p:nvPr>
        </p:nvSpPr>
        <p:spPr>
          <a:xfrm>
            <a:off x="457200" y="3697878"/>
            <a:ext cx="11264900" cy="631825"/>
          </a:xfrm>
        </p:spPr>
        <p:txBody>
          <a:bodyPr/>
          <a:lstStyle>
            <a:lvl1pPr marL="0" indent="0">
              <a:buFontTx/>
              <a:buNone/>
              <a:defRPr sz="18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Master text styles</a:t>
            </a:r>
          </a:p>
        </p:txBody>
      </p:sp>
    </p:spTree>
    <p:extLst>
      <p:ext uri="{BB962C8B-B14F-4D97-AF65-F5344CB8AC3E}">
        <p14:creationId xmlns:p14="http://schemas.microsoft.com/office/powerpoint/2010/main" val="1412080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 Magent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0754-F0BF-F686-5C78-5467D6678A21}"/>
              </a:ext>
            </a:extLst>
          </p:cNvPr>
          <p:cNvSpPr>
            <a:spLocks noGrp="1"/>
          </p:cNvSpPr>
          <p:nvPr>
            <p:ph type="title" hasCustomPrompt="1"/>
          </p:nvPr>
        </p:nvSpPr>
        <p:spPr>
          <a:xfrm>
            <a:off x="457200" y="2528297"/>
            <a:ext cx="11264900" cy="837133"/>
          </a:xfrm>
        </p:spPr>
        <p:txBody>
          <a:bodyPr/>
          <a:lstStyle>
            <a:lvl1pPr>
              <a:defRPr/>
            </a:lvl1pPr>
          </a:lstStyle>
          <a:p>
            <a:r>
              <a:rPr lang="en-US" dirty="0"/>
              <a:t>Thank you!</a:t>
            </a:r>
          </a:p>
        </p:txBody>
      </p:sp>
      <p:grpSp>
        <p:nvGrpSpPr>
          <p:cNvPr id="6" name="Graphic 44" descr="USAFacts logo">
            <a:extLst>
              <a:ext uri="{FF2B5EF4-FFF2-40B4-BE49-F238E27FC236}">
                <a16:creationId xmlns:a16="http://schemas.microsoft.com/office/drawing/2014/main" id="{E1AB88A6-E13B-7FCA-17B4-3891BB1F99CF}"/>
              </a:ext>
            </a:extLst>
          </p:cNvPr>
          <p:cNvGrpSpPr>
            <a:grpSpLocks noChangeAspect="1"/>
          </p:cNvGrpSpPr>
          <p:nvPr userDrawn="1"/>
        </p:nvGrpSpPr>
        <p:grpSpPr>
          <a:xfrm>
            <a:off x="457200" y="4757004"/>
            <a:ext cx="1898081" cy="1639820"/>
            <a:chOff x="4405780" y="2028812"/>
            <a:chExt cx="2383555" cy="2059239"/>
          </a:xfrm>
          <a:solidFill>
            <a:schemeClr val="tx2"/>
          </a:solidFill>
        </p:grpSpPr>
        <p:sp>
          <p:nvSpPr>
            <p:cNvPr id="7" name="Freeform: Shape 6">
              <a:extLst>
                <a:ext uri="{FF2B5EF4-FFF2-40B4-BE49-F238E27FC236}">
                  <a16:creationId xmlns:a16="http://schemas.microsoft.com/office/drawing/2014/main" id="{813A9155-7331-570F-851B-33C20F4285E8}"/>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grpFill/>
            <a:ln w="258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8ED41A0-CB39-9A41-12AE-173BBF1A8576}"/>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grpFill/>
            <a:ln w="258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FF85D2A-F65D-1268-E7F2-866896447F35}"/>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grpFill/>
            <a:ln w="258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D4DC271-6A06-69BD-8188-66DF35B7A112}"/>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grpFill/>
            <a:ln w="258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AC3E044-F069-C423-CE43-205265A2EE14}"/>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grpFill/>
            <a:ln w="258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F5CD40C-C062-0545-2FDB-51D6C3F28C45}"/>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grpFill/>
            <a:ln w="25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B03BB5A-310E-1A45-6D36-9DE3ABA7325C}"/>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grpFill/>
            <a:ln w="25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5B2F8A1-B0F8-61A9-E6D5-06F6C7EA2118}"/>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grpFill/>
            <a:ln w="25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7743B31-0EDB-7D0C-2425-5D8F85E042AE}"/>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grpFill/>
            <a:ln w="2588" cap="flat">
              <a:noFill/>
              <a:prstDash val="solid"/>
              <a:miter/>
            </a:ln>
          </p:spPr>
          <p:txBody>
            <a:bodyPr rtlCol="0" anchor="ctr"/>
            <a:lstStyle/>
            <a:p>
              <a:endParaRPr lang="en-US"/>
            </a:p>
          </p:txBody>
        </p:sp>
      </p:grpSp>
      <p:sp>
        <p:nvSpPr>
          <p:cNvPr id="17" name="Text Placeholder 16">
            <a:extLst>
              <a:ext uri="{FF2B5EF4-FFF2-40B4-BE49-F238E27FC236}">
                <a16:creationId xmlns:a16="http://schemas.microsoft.com/office/drawing/2014/main" id="{F93991AC-6C88-86C4-E389-36A1BE48B031}"/>
              </a:ext>
            </a:extLst>
          </p:cNvPr>
          <p:cNvSpPr>
            <a:spLocks noGrp="1"/>
          </p:cNvSpPr>
          <p:nvPr>
            <p:ph type="body" sz="quarter" idx="10"/>
          </p:nvPr>
        </p:nvSpPr>
        <p:spPr>
          <a:xfrm>
            <a:off x="457200" y="3697878"/>
            <a:ext cx="11264900" cy="631825"/>
          </a:xfrm>
        </p:spPr>
        <p:txBody>
          <a:bodyPr/>
          <a:lstStyle>
            <a:lvl1pPr marL="0" indent="0">
              <a:buFontTx/>
              <a:buNone/>
              <a:defRPr sz="18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Master text styles</a:t>
            </a:r>
          </a:p>
        </p:txBody>
      </p:sp>
      <p:cxnSp>
        <p:nvCxnSpPr>
          <p:cNvPr id="3" name="Straight Connector 2">
            <a:extLst>
              <a:ext uri="{FF2B5EF4-FFF2-40B4-BE49-F238E27FC236}">
                <a16:creationId xmlns:a16="http://schemas.microsoft.com/office/drawing/2014/main" id="{F91F8B6C-8D83-77C0-2256-BE5B8B2E9D91}"/>
              </a:ext>
              <a:ext uri="{C183D7F6-B498-43B3-948B-1728B52AA6E4}">
                <adec:decorative xmlns:adec="http://schemas.microsoft.com/office/drawing/2017/decorative" val="1"/>
              </a:ext>
            </a:extLst>
          </p:cNvPr>
          <p:cNvCxnSpPr>
            <a:cxnSpLocks/>
          </p:cNvCxnSpPr>
          <p:nvPr userDrawn="1"/>
        </p:nvCxnSpPr>
        <p:spPr>
          <a:xfrm flipH="1">
            <a:off x="457200" y="3365432"/>
            <a:ext cx="2373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0722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Magent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1C2B-3AEF-5A2B-3F93-8D7BD02AB679}"/>
              </a:ext>
            </a:extLst>
          </p:cNvPr>
          <p:cNvSpPr>
            <a:spLocks noGrp="1"/>
          </p:cNvSpPr>
          <p:nvPr>
            <p:ph type="title"/>
          </p:nvPr>
        </p:nvSpPr>
        <p:spPr>
          <a:xfrm>
            <a:off x="457200" y="2032034"/>
            <a:ext cx="11264900" cy="1170432"/>
          </a:xfrm>
        </p:spPr>
        <p:txBody>
          <a:bodyPr anchor="b"/>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880E2BDB-E86E-B2E5-B7DD-40AB4714C30F}"/>
              </a:ext>
            </a:extLst>
          </p:cNvPr>
          <p:cNvSpPr>
            <a:spLocks noGrp="1"/>
          </p:cNvSpPr>
          <p:nvPr>
            <p:ph type="body" sz="quarter" idx="10"/>
          </p:nvPr>
        </p:nvSpPr>
        <p:spPr>
          <a:xfrm>
            <a:off x="457200" y="3671149"/>
            <a:ext cx="11264900" cy="1924050"/>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grpSp>
        <p:nvGrpSpPr>
          <p:cNvPr id="22" name="Graphic 18" descr="USAFacts logo">
            <a:extLst>
              <a:ext uri="{FF2B5EF4-FFF2-40B4-BE49-F238E27FC236}">
                <a16:creationId xmlns:a16="http://schemas.microsoft.com/office/drawing/2014/main" id="{FE89A961-F271-072B-B1FC-8F17D634973C}"/>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23" name="Freeform: Shape 22">
              <a:extLst>
                <a:ext uri="{FF2B5EF4-FFF2-40B4-BE49-F238E27FC236}">
                  <a16:creationId xmlns:a16="http://schemas.microsoft.com/office/drawing/2014/main" id="{25059D13-3A3C-EFC9-C2EA-BB465E68362D}"/>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396CA43-32D0-9ED7-1C78-6E611A106E18}"/>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FB8BB7D-0DAA-40B9-CD74-BD16EB8E5CC0}"/>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4E61B8B-1161-A14E-6985-4FE33985E896}"/>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EE132D2-C3DA-BF96-807D-F6835FC4D71A}"/>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1F21683-4FF9-9055-9670-3662EFC89E03}"/>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1D562BF-B47D-68BC-7A27-9A16499C2B82}"/>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EA2F47A-C3BD-FB17-39C7-D68D6319F2A6}"/>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4290180660"/>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 Cyan">
    <p:bg>
      <p:bgPr>
        <a:solidFill>
          <a:srgbClr val="57A7D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0754-F0BF-F686-5C78-5467D6678A21}"/>
              </a:ext>
            </a:extLst>
          </p:cNvPr>
          <p:cNvSpPr>
            <a:spLocks noGrp="1"/>
          </p:cNvSpPr>
          <p:nvPr>
            <p:ph type="title" hasCustomPrompt="1"/>
          </p:nvPr>
        </p:nvSpPr>
        <p:spPr>
          <a:xfrm>
            <a:off x="457200" y="2528298"/>
            <a:ext cx="11264900" cy="837133"/>
          </a:xfrm>
        </p:spPr>
        <p:txBody>
          <a:bodyPr/>
          <a:lstStyle>
            <a:lvl1pPr>
              <a:defRPr/>
            </a:lvl1pPr>
          </a:lstStyle>
          <a:p>
            <a:r>
              <a:rPr lang="en-US" dirty="0"/>
              <a:t>Thank you!</a:t>
            </a:r>
          </a:p>
        </p:txBody>
      </p:sp>
      <p:grpSp>
        <p:nvGrpSpPr>
          <p:cNvPr id="6" name="Graphic 44" descr="USAFacts logo">
            <a:extLst>
              <a:ext uri="{FF2B5EF4-FFF2-40B4-BE49-F238E27FC236}">
                <a16:creationId xmlns:a16="http://schemas.microsoft.com/office/drawing/2014/main" id="{E1AB88A6-E13B-7FCA-17B4-3891BB1F99CF}"/>
              </a:ext>
            </a:extLst>
          </p:cNvPr>
          <p:cNvGrpSpPr>
            <a:grpSpLocks noChangeAspect="1"/>
          </p:cNvGrpSpPr>
          <p:nvPr userDrawn="1"/>
        </p:nvGrpSpPr>
        <p:grpSpPr>
          <a:xfrm>
            <a:off x="457200" y="4757004"/>
            <a:ext cx="1898081" cy="1639820"/>
            <a:chOff x="4405780" y="2028812"/>
            <a:chExt cx="2383555" cy="2059239"/>
          </a:xfrm>
          <a:solidFill>
            <a:schemeClr val="tx2"/>
          </a:solidFill>
        </p:grpSpPr>
        <p:sp>
          <p:nvSpPr>
            <p:cNvPr id="7" name="Freeform: Shape 6">
              <a:extLst>
                <a:ext uri="{FF2B5EF4-FFF2-40B4-BE49-F238E27FC236}">
                  <a16:creationId xmlns:a16="http://schemas.microsoft.com/office/drawing/2014/main" id="{813A9155-7331-570F-851B-33C20F4285E8}"/>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grpFill/>
            <a:ln w="258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8ED41A0-CB39-9A41-12AE-173BBF1A8576}"/>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grpFill/>
            <a:ln w="258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FF85D2A-F65D-1268-E7F2-866896447F35}"/>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grpFill/>
            <a:ln w="258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D4DC271-6A06-69BD-8188-66DF35B7A112}"/>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grpFill/>
            <a:ln w="258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AC3E044-F069-C423-CE43-205265A2EE14}"/>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grpFill/>
            <a:ln w="258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F5CD40C-C062-0545-2FDB-51D6C3F28C45}"/>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grpFill/>
            <a:ln w="25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B03BB5A-310E-1A45-6D36-9DE3ABA7325C}"/>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grpFill/>
            <a:ln w="25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5B2F8A1-B0F8-61A9-E6D5-06F6C7EA2118}"/>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grpFill/>
            <a:ln w="25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7743B31-0EDB-7D0C-2425-5D8F85E042AE}"/>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grpFill/>
            <a:ln w="2588" cap="flat">
              <a:noFill/>
              <a:prstDash val="solid"/>
              <a:miter/>
            </a:ln>
          </p:spPr>
          <p:txBody>
            <a:bodyPr rtlCol="0" anchor="ctr"/>
            <a:lstStyle/>
            <a:p>
              <a:endParaRPr lang="en-US"/>
            </a:p>
          </p:txBody>
        </p:sp>
      </p:grpSp>
      <p:sp>
        <p:nvSpPr>
          <p:cNvPr id="17" name="Text Placeholder 16">
            <a:extLst>
              <a:ext uri="{FF2B5EF4-FFF2-40B4-BE49-F238E27FC236}">
                <a16:creationId xmlns:a16="http://schemas.microsoft.com/office/drawing/2014/main" id="{F93991AC-6C88-86C4-E389-36A1BE48B031}"/>
              </a:ext>
            </a:extLst>
          </p:cNvPr>
          <p:cNvSpPr>
            <a:spLocks noGrp="1"/>
          </p:cNvSpPr>
          <p:nvPr>
            <p:ph type="body" sz="quarter" idx="10"/>
          </p:nvPr>
        </p:nvSpPr>
        <p:spPr>
          <a:xfrm>
            <a:off x="457200" y="3697878"/>
            <a:ext cx="11264900" cy="631825"/>
          </a:xfrm>
        </p:spPr>
        <p:txBody>
          <a:bodyPr/>
          <a:lstStyle>
            <a:lvl1pPr marL="0" indent="0">
              <a:buFontTx/>
              <a:buNone/>
              <a:defRPr sz="1800"/>
            </a:lvl1pPr>
            <a:lvl2pPr marL="457200" indent="0">
              <a:buFontTx/>
              <a:buNone/>
              <a:defRPr sz="18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Master text styles</a:t>
            </a:r>
          </a:p>
        </p:txBody>
      </p:sp>
      <p:cxnSp>
        <p:nvCxnSpPr>
          <p:cNvPr id="3" name="Straight Connector 2">
            <a:extLst>
              <a:ext uri="{FF2B5EF4-FFF2-40B4-BE49-F238E27FC236}">
                <a16:creationId xmlns:a16="http://schemas.microsoft.com/office/drawing/2014/main" id="{037D5173-27AE-1F08-6FED-BB3A5748EF88}"/>
              </a:ext>
              <a:ext uri="{C183D7F6-B498-43B3-948B-1728B52AA6E4}">
                <adec:decorative xmlns:adec="http://schemas.microsoft.com/office/drawing/2017/decorative" val="1"/>
              </a:ext>
            </a:extLst>
          </p:cNvPr>
          <p:cNvCxnSpPr>
            <a:cxnSpLocks/>
          </p:cNvCxnSpPr>
          <p:nvPr userDrawn="1"/>
        </p:nvCxnSpPr>
        <p:spPr>
          <a:xfrm flipH="1">
            <a:off x="457200" y="3365432"/>
            <a:ext cx="2373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98549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SAFacts Logo Magen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F011F-1ADC-3A6D-DEE3-44B5676E449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grpSp>
        <p:nvGrpSpPr>
          <p:cNvPr id="46" name="Graphic 44" descr="USAFacts logo">
            <a:extLst>
              <a:ext uri="{FF2B5EF4-FFF2-40B4-BE49-F238E27FC236}">
                <a16:creationId xmlns:a16="http://schemas.microsoft.com/office/drawing/2014/main" id="{3825E04D-424F-A741-2CB5-122AD4217449}"/>
              </a:ext>
            </a:extLst>
          </p:cNvPr>
          <p:cNvGrpSpPr>
            <a:grpSpLocks noChangeAspect="1"/>
          </p:cNvGrpSpPr>
          <p:nvPr/>
        </p:nvGrpSpPr>
        <p:grpSpPr>
          <a:xfrm>
            <a:off x="4536948" y="2172460"/>
            <a:ext cx="3118104" cy="2693842"/>
            <a:chOff x="4405780" y="2028812"/>
            <a:chExt cx="2383555" cy="2059239"/>
          </a:xfrm>
          <a:solidFill>
            <a:srgbClr val="FFFFFF"/>
          </a:solidFill>
        </p:grpSpPr>
        <p:sp>
          <p:nvSpPr>
            <p:cNvPr id="47" name="Freeform: Shape 46">
              <a:extLst>
                <a:ext uri="{FF2B5EF4-FFF2-40B4-BE49-F238E27FC236}">
                  <a16:creationId xmlns:a16="http://schemas.microsoft.com/office/drawing/2014/main" id="{53377CAB-4249-3C19-0603-EE8D18149ADF}"/>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solidFill>
              <a:srgbClr val="FFFFFF"/>
            </a:solidFill>
            <a:ln w="258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EC4496E-4FEC-DCDD-5A1B-21444966AB54}"/>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solidFill>
              <a:srgbClr val="FFFFFF"/>
            </a:solidFill>
            <a:ln w="258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02C80EA-404C-1BAC-AA24-DF286A214D4E}"/>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solidFill>
              <a:srgbClr val="FFFFFF"/>
            </a:solidFill>
            <a:ln w="258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34BD6FC-F49E-084A-29DE-76D5D43B8931}"/>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solidFill>
              <a:srgbClr val="FFFFFF"/>
            </a:solidFill>
            <a:ln w="2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E535CB1-CC3E-543E-2524-FB09F430CDE5}"/>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solidFill>
              <a:srgbClr val="FFFFFF"/>
            </a:solidFill>
            <a:ln w="2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F34D2BF-769B-8A06-E6DB-A8E0A5F014DF}"/>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solidFill>
              <a:srgbClr val="FFFFFF"/>
            </a:solidFill>
            <a:ln w="2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0CE1B72-70E7-000F-C711-299CC1906095}"/>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solidFill>
              <a:srgbClr val="FFFFFF"/>
            </a:solidFill>
            <a:ln w="2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13BBE4C-F656-DC4B-A214-761D54DD0394}"/>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solidFill>
              <a:srgbClr val="FFFFFF"/>
            </a:solidFill>
            <a:ln w="2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AB1F61D-6217-D4B9-12AA-59C1FBE77CF4}"/>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solidFill>
              <a:srgbClr val="FFFFFF"/>
            </a:solidFill>
            <a:ln w="2588" cap="flat">
              <a:noFill/>
              <a:prstDash val="solid"/>
              <a:miter/>
            </a:ln>
          </p:spPr>
          <p:txBody>
            <a:bodyPr rtlCol="0" anchor="ctr"/>
            <a:lstStyle/>
            <a:p>
              <a:endParaRPr lang="en-US"/>
            </a:p>
          </p:txBody>
        </p:sp>
      </p:grpSp>
    </p:spTree>
    <p:extLst>
      <p:ext uri="{BB962C8B-B14F-4D97-AF65-F5344CB8AC3E}">
        <p14:creationId xmlns:p14="http://schemas.microsoft.com/office/powerpoint/2010/main" val="3665551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SAFacts Logo 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F011F-1ADC-3A6D-DEE3-44B5676E449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grpSp>
        <p:nvGrpSpPr>
          <p:cNvPr id="46" name="Graphic 44" descr="USAFacts logo">
            <a:extLst>
              <a:ext uri="{FF2B5EF4-FFF2-40B4-BE49-F238E27FC236}">
                <a16:creationId xmlns:a16="http://schemas.microsoft.com/office/drawing/2014/main" id="{3825E04D-424F-A741-2CB5-122AD4217449}"/>
              </a:ext>
            </a:extLst>
          </p:cNvPr>
          <p:cNvGrpSpPr>
            <a:grpSpLocks noChangeAspect="1"/>
          </p:cNvGrpSpPr>
          <p:nvPr/>
        </p:nvGrpSpPr>
        <p:grpSpPr>
          <a:xfrm>
            <a:off x="4536948" y="2172460"/>
            <a:ext cx="3118104" cy="2693842"/>
            <a:chOff x="4405780" y="2028812"/>
            <a:chExt cx="2383555" cy="2059239"/>
          </a:xfrm>
          <a:solidFill>
            <a:schemeClr val="tx2"/>
          </a:solidFill>
        </p:grpSpPr>
        <p:sp>
          <p:nvSpPr>
            <p:cNvPr id="47" name="Freeform: Shape 46">
              <a:extLst>
                <a:ext uri="{FF2B5EF4-FFF2-40B4-BE49-F238E27FC236}">
                  <a16:creationId xmlns:a16="http://schemas.microsoft.com/office/drawing/2014/main" id="{53377CAB-4249-3C19-0603-EE8D18149ADF}"/>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grpFill/>
            <a:ln w="258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EC4496E-4FEC-DCDD-5A1B-21444966AB54}"/>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grpFill/>
            <a:ln w="258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02C80EA-404C-1BAC-AA24-DF286A214D4E}"/>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grpFill/>
            <a:ln w="258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34BD6FC-F49E-084A-29DE-76D5D43B8931}"/>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grpFill/>
            <a:ln w="2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E535CB1-CC3E-543E-2524-FB09F430CDE5}"/>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grpFill/>
            <a:ln w="2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F34D2BF-769B-8A06-E6DB-A8E0A5F014DF}"/>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grpFill/>
            <a:ln w="2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0CE1B72-70E7-000F-C711-299CC1906095}"/>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grpFill/>
            <a:ln w="2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13BBE4C-F656-DC4B-A214-761D54DD0394}"/>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grpFill/>
            <a:ln w="2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AB1F61D-6217-D4B9-12AA-59C1FBE77CF4}"/>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grpFill/>
            <a:ln w="2588" cap="flat">
              <a:noFill/>
              <a:prstDash val="solid"/>
              <a:miter/>
            </a:ln>
          </p:spPr>
          <p:txBody>
            <a:bodyPr rtlCol="0" anchor="ctr"/>
            <a:lstStyle/>
            <a:p>
              <a:endParaRPr lang="en-US"/>
            </a:p>
          </p:txBody>
        </p:sp>
      </p:grpSp>
    </p:spTree>
    <p:extLst>
      <p:ext uri="{BB962C8B-B14F-4D97-AF65-F5344CB8AC3E}">
        <p14:creationId xmlns:p14="http://schemas.microsoft.com/office/powerpoint/2010/main" val="2059549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SAFacts Logo Cya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832605-D813-687E-8E26-A7D459EC70A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grpSp>
        <p:nvGrpSpPr>
          <p:cNvPr id="41" name="Group 40" descr="USAFacts logo">
            <a:extLst>
              <a:ext uri="{FF2B5EF4-FFF2-40B4-BE49-F238E27FC236}">
                <a16:creationId xmlns:a16="http://schemas.microsoft.com/office/drawing/2014/main" id="{73BB7CB0-4066-AEF5-42F1-E9CD195CDAF0}"/>
              </a:ext>
            </a:extLst>
          </p:cNvPr>
          <p:cNvGrpSpPr>
            <a:grpSpLocks noChangeAspect="1"/>
          </p:cNvGrpSpPr>
          <p:nvPr userDrawn="1"/>
        </p:nvGrpSpPr>
        <p:grpSpPr>
          <a:xfrm>
            <a:off x="4535918" y="2171700"/>
            <a:ext cx="3120163" cy="2514600"/>
            <a:chOff x="-1474075" y="1442293"/>
            <a:chExt cx="4520550" cy="3643199"/>
          </a:xfrm>
          <a:solidFill>
            <a:schemeClr val="tx2"/>
          </a:solidFill>
        </p:grpSpPr>
        <p:sp>
          <p:nvSpPr>
            <p:cNvPr id="22" name="Freeform: Shape 21">
              <a:extLst>
                <a:ext uri="{FF2B5EF4-FFF2-40B4-BE49-F238E27FC236}">
                  <a16:creationId xmlns:a16="http://schemas.microsoft.com/office/drawing/2014/main" id="{A867748A-FB55-7C78-7089-3F876731C032}"/>
                </a:ext>
              </a:extLst>
            </p:cNvPr>
            <p:cNvSpPr/>
            <p:nvPr/>
          </p:nvSpPr>
          <p:spPr>
            <a:xfrm>
              <a:off x="-1474075" y="1442293"/>
              <a:ext cx="4520550" cy="2959399"/>
            </a:xfrm>
            <a:custGeom>
              <a:avLst/>
              <a:gdLst>
                <a:gd name="connsiteX0" fmla="*/ 4519822 w 4520550"/>
                <a:gd name="connsiteY0" fmla="*/ 267406 h 2959399"/>
                <a:gd name="connsiteX1" fmla="*/ 4458672 w 4520550"/>
                <a:gd name="connsiteY1" fmla="*/ 192825 h 2959399"/>
                <a:gd name="connsiteX2" fmla="*/ 4393807 w 4520550"/>
                <a:gd name="connsiteY2" fmla="*/ 96984 h 2959399"/>
                <a:gd name="connsiteX3" fmla="*/ 4317683 w 4520550"/>
                <a:gd name="connsiteY3" fmla="*/ 5201 h 2959399"/>
                <a:gd name="connsiteX4" fmla="*/ 4183952 w 4520550"/>
                <a:gd name="connsiteY4" fmla="*/ 33662 h 2959399"/>
                <a:gd name="connsiteX5" fmla="*/ 4152462 w 4520550"/>
                <a:gd name="connsiteY5" fmla="*/ 122930 h 2959399"/>
                <a:gd name="connsiteX6" fmla="*/ 4050392 w 4520550"/>
                <a:gd name="connsiteY6" fmla="*/ 381991 h 2959399"/>
                <a:gd name="connsiteX7" fmla="*/ 3887572 w 4520550"/>
                <a:gd name="connsiteY7" fmla="*/ 453486 h 2959399"/>
                <a:gd name="connsiteX8" fmla="*/ 3886429 w 4520550"/>
                <a:gd name="connsiteY8" fmla="*/ 454400 h 2959399"/>
                <a:gd name="connsiteX9" fmla="*/ 3764013 w 4520550"/>
                <a:gd name="connsiteY9" fmla="*/ 648482 h 2959399"/>
                <a:gd name="connsiteX10" fmla="*/ 3724351 w 4520550"/>
                <a:gd name="connsiteY10" fmla="*/ 728434 h 2959399"/>
                <a:gd name="connsiteX11" fmla="*/ 3357963 w 4520550"/>
                <a:gd name="connsiteY11" fmla="*/ 954406 h 2959399"/>
                <a:gd name="connsiteX12" fmla="*/ 3162910 w 4520550"/>
                <a:gd name="connsiteY12" fmla="*/ 750780 h 2959399"/>
                <a:gd name="connsiteX13" fmla="*/ 3108560 w 4520550"/>
                <a:gd name="connsiteY13" fmla="*/ 677285 h 2959399"/>
                <a:gd name="connsiteX14" fmla="*/ 3104102 w 4520550"/>
                <a:gd name="connsiteY14" fmla="*/ 668884 h 2959399"/>
                <a:gd name="connsiteX15" fmla="*/ 2620156 w 4520550"/>
                <a:gd name="connsiteY15" fmla="*/ 339872 h 2959399"/>
                <a:gd name="connsiteX16" fmla="*/ 2135524 w 4520550"/>
                <a:gd name="connsiteY16" fmla="*/ 571844 h 2959399"/>
                <a:gd name="connsiteX17" fmla="*/ 1615973 w 4520550"/>
                <a:gd name="connsiteY17" fmla="*/ 341072 h 2959399"/>
                <a:gd name="connsiteX18" fmla="*/ 959491 w 4520550"/>
                <a:gd name="connsiteY18" fmla="*/ 343415 h 2959399"/>
                <a:gd name="connsiteX19" fmla="*/ 603733 w 4520550"/>
                <a:gd name="connsiteY19" fmla="*/ 318383 h 2959399"/>
                <a:gd name="connsiteX20" fmla="*/ 412337 w 4520550"/>
                <a:gd name="connsiteY20" fmla="*/ 295752 h 2959399"/>
                <a:gd name="connsiteX21" fmla="*/ 281521 w 4520550"/>
                <a:gd name="connsiteY21" fmla="*/ 318326 h 2959399"/>
                <a:gd name="connsiteX22" fmla="*/ 265119 w 4520550"/>
                <a:gd name="connsiteY22" fmla="*/ 386277 h 2959399"/>
                <a:gd name="connsiteX23" fmla="*/ 218999 w 4520550"/>
                <a:gd name="connsiteY23" fmla="*/ 432169 h 2959399"/>
                <a:gd name="connsiteX24" fmla="*/ 74181 w 4520550"/>
                <a:gd name="connsiteY24" fmla="*/ 697974 h 2959399"/>
                <a:gd name="connsiteX25" fmla="*/ 80124 w 4520550"/>
                <a:gd name="connsiteY25" fmla="*/ 720662 h 2959399"/>
                <a:gd name="connsiteX26" fmla="*/ 101384 w 4520550"/>
                <a:gd name="connsiteY26" fmla="*/ 730606 h 2959399"/>
                <a:gd name="connsiteX27" fmla="*/ 824617 w 4520550"/>
                <a:gd name="connsiteY27" fmla="*/ 925659 h 2959399"/>
                <a:gd name="connsiteX28" fmla="*/ 804843 w 4520550"/>
                <a:gd name="connsiteY28" fmla="*/ 939832 h 2959399"/>
                <a:gd name="connsiteX29" fmla="*/ 578529 w 4520550"/>
                <a:gd name="connsiteY29" fmla="*/ 1084708 h 2959399"/>
                <a:gd name="connsiteX30" fmla="*/ 34690 w 4520550"/>
                <a:gd name="connsiteY30" fmla="*/ 919316 h 2959399"/>
                <a:gd name="connsiteX31" fmla="*/ 7258 w 4520550"/>
                <a:gd name="connsiteY31" fmla="*/ 946748 h 2959399"/>
                <a:gd name="connsiteX32" fmla="*/ 34690 w 4520550"/>
                <a:gd name="connsiteY32" fmla="*/ 974179 h 2959399"/>
                <a:gd name="connsiteX33" fmla="*/ 521551 w 4520550"/>
                <a:gd name="connsiteY33" fmla="*/ 1111911 h 2959399"/>
                <a:gd name="connsiteX34" fmla="*/ 27432 w 4520550"/>
                <a:gd name="connsiteY34" fmla="*/ 1205694 h 2959399"/>
                <a:gd name="connsiteX35" fmla="*/ 0 w 4520550"/>
                <a:gd name="connsiteY35" fmla="*/ 1233126 h 2959399"/>
                <a:gd name="connsiteX36" fmla="*/ 27432 w 4520550"/>
                <a:gd name="connsiteY36" fmla="*/ 1260558 h 2959399"/>
                <a:gd name="connsiteX37" fmla="*/ 574929 w 4520550"/>
                <a:gd name="connsiteY37" fmla="*/ 1147344 h 2959399"/>
                <a:gd name="connsiteX38" fmla="*/ 812387 w 4520550"/>
                <a:gd name="connsiteY38" fmla="*/ 1365714 h 2959399"/>
                <a:gd name="connsiteX39" fmla="*/ 53207 w 4520550"/>
                <a:gd name="connsiteY39" fmla="*/ 1504017 h 2959399"/>
                <a:gd name="connsiteX40" fmla="*/ 25546 w 4520550"/>
                <a:gd name="connsiteY40" fmla="*/ 1531678 h 2959399"/>
                <a:gd name="connsiteX41" fmla="*/ 53207 w 4520550"/>
                <a:gd name="connsiteY41" fmla="*/ 1559338 h 2959399"/>
                <a:gd name="connsiteX42" fmla="*/ 851249 w 4520550"/>
                <a:gd name="connsiteY42" fmla="*/ 1410634 h 2959399"/>
                <a:gd name="connsiteX43" fmla="*/ 1015327 w 4520550"/>
                <a:gd name="connsiteY43" fmla="*/ 1621632 h 2959399"/>
                <a:gd name="connsiteX44" fmla="*/ 177851 w 4520550"/>
                <a:gd name="connsiteY44" fmla="*/ 1784338 h 2959399"/>
                <a:gd name="connsiteX45" fmla="*/ 175450 w 4520550"/>
                <a:gd name="connsiteY45" fmla="*/ 1784452 h 2959399"/>
                <a:gd name="connsiteX46" fmla="*/ 160134 w 4520550"/>
                <a:gd name="connsiteY46" fmla="*/ 1785824 h 2959399"/>
                <a:gd name="connsiteX47" fmla="*/ 137446 w 4520550"/>
                <a:gd name="connsiteY47" fmla="*/ 1801769 h 2959399"/>
                <a:gd name="connsiteX48" fmla="*/ 139960 w 4520550"/>
                <a:gd name="connsiteY48" fmla="*/ 1829372 h 2959399"/>
                <a:gd name="connsiteX49" fmla="*/ 411194 w 4520550"/>
                <a:gd name="connsiteY49" fmla="*/ 2099635 h 2959399"/>
                <a:gd name="connsiteX50" fmla="*/ 1163803 w 4520550"/>
                <a:gd name="connsiteY50" fmla="*/ 2371954 h 2959399"/>
                <a:gd name="connsiteX51" fmla="*/ 1202665 w 4520550"/>
                <a:gd name="connsiteY51" fmla="*/ 2371726 h 2959399"/>
                <a:gd name="connsiteX52" fmla="*/ 1420692 w 4520550"/>
                <a:gd name="connsiteY52" fmla="*/ 2407902 h 2959399"/>
                <a:gd name="connsiteX53" fmla="*/ 1479614 w 4520550"/>
                <a:gd name="connsiteY53" fmla="*/ 2456365 h 2959399"/>
                <a:gd name="connsiteX54" fmla="*/ 1554937 w 4520550"/>
                <a:gd name="connsiteY54" fmla="*/ 2527802 h 2959399"/>
                <a:gd name="connsiteX55" fmla="*/ 1681067 w 4520550"/>
                <a:gd name="connsiteY55" fmla="*/ 2616042 h 2959399"/>
                <a:gd name="connsiteX56" fmla="*/ 1814055 w 4520550"/>
                <a:gd name="connsiteY56" fmla="*/ 2566550 h 2959399"/>
                <a:gd name="connsiteX57" fmla="*/ 1888865 w 4520550"/>
                <a:gd name="connsiteY57" fmla="*/ 2549691 h 2959399"/>
                <a:gd name="connsiteX58" fmla="*/ 1958245 w 4520550"/>
                <a:gd name="connsiteY58" fmla="*/ 2584267 h 2959399"/>
                <a:gd name="connsiteX59" fmla="*/ 1997050 w 4520550"/>
                <a:gd name="connsiteY59" fmla="*/ 2630444 h 2959399"/>
                <a:gd name="connsiteX60" fmla="*/ 2091576 w 4520550"/>
                <a:gd name="connsiteY60" fmla="*/ 2767489 h 2959399"/>
                <a:gd name="connsiteX61" fmla="*/ 2290286 w 4520550"/>
                <a:gd name="connsiteY61" fmla="*/ 2939511 h 2959399"/>
                <a:gd name="connsiteX62" fmla="*/ 2304745 w 4520550"/>
                <a:gd name="connsiteY62" fmla="*/ 2945283 h 2959399"/>
                <a:gd name="connsiteX63" fmla="*/ 2358638 w 4520550"/>
                <a:gd name="connsiteY63" fmla="*/ 2959399 h 2959399"/>
                <a:gd name="connsiteX64" fmla="*/ 2410016 w 4520550"/>
                <a:gd name="connsiteY64" fmla="*/ 2937111 h 2959399"/>
                <a:gd name="connsiteX65" fmla="*/ 2417559 w 4520550"/>
                <a:gd name="connsiteY65" fmla="*/ 2843385 h 2959399"/>
                <a:gd name="connsiteX66" fmla="*/ 2415045 w 4520550"/>
                <a:gd name="connsiteY66" fmla="*/ 2834355 h 2959399"/>
                <a:gd name="connsiteX67" fmla="*/ 2517458 w 4520550"/>
                <a:gd name="connsiteY67" fmla="*/ 2605241 h 2959399"/>
                <a:gd name="connsiteX68" fmla="*/ 2620156 w 4520550"/>
                <a:gd name="connsiteY68" fmla="*/ 2540147 h 2959399"/>
                <a:gd name="connsiteX69" fmla="*/ 2767660 w 4520550"/>
                <a:gd name="connsiteY69" fmla="*/ 2469681 h 2959399"/>
                <a:gd name="connsiteX70" fmla="*/ 2820181 w 4520550"/>
                <a:gd name="connsiteY70" fmla="*/ 2471795 h 2959399"/>
                <a:gd name="connsiteX71" fmla="*/ 3033293 w 4520550"/>
                <a:gd name="connsiteY71" fmla="*/ 2427733 h 2959399"/>
                <a:gd name="connsiteX72" fmla="*/ 3620853 w 4520550"/>
                <a:gd name="connsiteY72" fmla="*/ 2366411 h 2959399"/>
                <a:gd name="connsiteX73" fmla="*/ 3732981 w 4520550"/>
                <a:gd name="connsiteY73" fmla="*/ 2491912 h 2959399"/>
                <a:gd name="connsiteX74" fmla="*/ 3957352 w 4520550"/>
                <a:gd name="connsiteY74" fmla="*/ 2766118 h 2959399"/>
                <a:gd name="connsiteX75" fmla="*/ 4064108 w 4520550"/>
                <a:gd name="connsiteY75" fmla="*/ 2774290 h 2959399"/>
                <a:gd name="connsiteX76" fmla="*/ 4106170 w 4520550"/>
                <a:gd name="connsiteY76" fmla="*/ 2706225 h 2959399"/>
                <a:gd name="connsiteX77" fmla="*/ 4050964 w 4520550"/>
                <a:gd name="connsiteY77" fmla="*/ 2485969 h 2959399"/>
                <a:gd name="connsiteX78" fmla="*/ 3870084 w 4520550"/>
                <a:gd name="connsiteY78" fmla="*/ 2090033 h 2959399"/>
                <a:gd name="connsiteX79" fmla="*/ 3921119 w 4520550"/>
                <a:gd name="connsiteY79" fmla="*/ 1976819 h 2959399"/>
                <a:gd name="connsiteX80" fmla="*/ 3957466 w 4520550"/>
                <a:gd name="connsiteY80" fmla="*/ 1927613 h 2959399"/>
                <a:gd name="connsiteX81" fmla="*/ 3960438 w 4520550"/>
                <a:gd name="connsiteY81" fmla="*/ 1901724 h 2959399"/>
                <a:gd name="connsiteX82" fmla="*/ 3940550 w 4520550"/>
                <a:gd name="connsiteY82" fmla="*/ 1884865 h 2959399"/>
                <a:gd name="connsiteX83" fmla="*/ 3937464 w 4520550"/>
                <a:gd name="connsiteY83" fmla="*/ 1884179 h 2959399"/>
                <a:gd name="connsiteX84" fmla="*/ 3931634 w 4520550"/>
                <a:gd name="connsiteY84" fmla="*/ 1883550 h 2959399"/>
                <a:gd name="connsiteX85" fmla="*/ 3667773 w 4520550"/>
                <a:gd name="connsiteY85" fmla="*/ 1883436 h 2959399"/>
                <a:gd name="connsiteX86" fmla="*/ 3665601 w 4520550"/>
                <a:gd name="connsiteY86" fmla="*/ 1883036 h 2959399"/>
                <a:gd name="connsiteX87" fmla="*/ 3660458 w 4520550"/>
                <a:gd name="connsiteY87" fmla="*/ 1882522 h 2959399"/>
                <a:gd name="connsiteX88" fmla="*/ 2848527 w 4520550"/>
                <a:gd name="connsiteY88" fmla="*/ 1882522 h 2959399"/>
                <a:gd name="connsiteX89" fmla="*/ 2046827 w 4520550"/>
                <a:gd name="connsiteY89" fmla="*/ 1774794 h 2959399"/>
                <a:gd name="connsiteX90" fmla="*/ 2241938 w 4520550"/>
                <a:gd name="connsiteY90" fmla="*/ 1613974 h 2959399"/>
                <a:gd name="connsiteX91" fmla="*/ 2971114 w 4520550"/>
                <a:gd name="connsiteY91" fmla="*/ 1778051 h 2959399"/>
                <a:gd name="connsiteX92" fmla="*/ 4025932 w 4520550"/>
                <a:gd name="connsiteY92" fmla="*/ 1778051 h 2959399"/>
                <a:gd name="connsiteX93" fmla="*/ 4053364 w 4520550"/>
                <a:gd name="connsiteY93" fmla="*/ 1750620 h 2959399"/>
                <a:gd name="connsiteX94" fmla="*/ 4025932 w 4520550"/>
                <a:gd name="connsiteY94" fmla="*/ 1723188 h 2959399"/>
                <a:gd name="connsiteX95" fmla="*/ 2971114 w 4520550"/>
                <a:gd name="connsiteY95" fmla="*/ 1723188 h 2959399"/>
                <a:gd name="connsiteX96" fmla="*/ 2296058 w 4520550"/>
                <a:gd name="connsiteY96" fmla="*/ 1581056 h 2959399"/>
                <a:gd name="connsiteX97" fmla="*/ 2583980 w 4520550"/>
                <a:gd name="connsiteY97" fmla="*/ 1476185 h 2959399"/>
                <a:gd name="connsiteX98" fmla="*/ 3132620 w 4520550"/>
                <a:gd name="connsiteY98" fmla="*/ 1615517 h 2959399"/>
                <a:gd name="connsiteX99" fmla="*/ 4065365 w 4520550"/>
                <a:gd name="connsiteY99" fmla="*/ 1615517 h 2959399"/>
                <a:gd name="connsiteX100" fmla="*/ 4093026 w 4520550"/>
                <a:gd name="connsiteY100" fmla="*/ 1587856 h 2959399"/>
                <a:gd name="connsiteX101" fmla="*/ 4065365 w 4520550"/>
                <a:gd name="connsiteY101" fmla="*/ 1560196 h 2959399"/>
                <a:gd name="connsiteX102" fmla="*/ 3132677 w 4520550"/>
                <a:gd name="connsiteY102" fmla="*/ 1560196 h 2959399"/>
                <a:gd name="connsiteX103" fmla="*/ 2674163 w 4520550"/>
                <a:gd name="connsiteY103" fmla="*/ 1461555 h 2959399"/>
                <a:gd name="connsiteX104" fmla="*/ 2869502 w 4520550"/>
                <a:gd name="connsiteY104" fmla="*/ 1449782 h 2959399"/>
                <a:gd name="connsiteX105" fmla="*/ 4091712 w 4520550"/>
                <a:gd name="connsiteY105" fmla="*/ 1449782 h 2959399"/>
                <a:gd name="connsiteX106" fmla="*/ 4119143 w 4520550"/>
                <a:gd name="connsiteY106" fmla="*/ 1422350 h 2959399"/>
                <a:gd name="connsiteX107" fmla="*/ 4091712 w 4520550"/>
                <a:gd name="connsiteY107" fmla="*/ 1394918 h 2959399"/>
                <a:gd name="connsiteX108" fmla="*/ 2869445 w 4520550"/>
                <a:gd name="connsiteY108" fmla="*/ 1394918 h 2959399"/>
                <a:gd name="connsiteX109" fmla="*/ 2596210 w 4520550"/>
                <a:gd name="connsiteY109" fmla="*/ 1418407 h 2959399"/>
                <a:gd name="connsiteX110" fmla="*/ 2379726 w 4520550"/>
                <a:gd name="connsiteY110" fmla="*/ 1251071 h 2959399"/>
                <a:gd name="connsiteX111" fmla="*/ 2013909 w 4520550"/>
                <a:gd name="connsiteY111" fmla="*/ 1061048 h 2959399"/>
                <a:gd name="connsiteX112" fmla="*/ 1743189 w 4520550"/>
                <a:gd name="connsiteY112" fmla="*/ 1154545 h 2959399"/>
                <a:gd name="connsiteX113" fmla="*/ 1678095 w 4520550"/>
                <a:gd name="connsiteY113" fmla="*/ 1086079 h 2959399"/>
                <a:gd name="connsiteX114" fmla="*/ 1608315 w 4520550"/>
                <a:gd name="connsiteY114" fmla="*/ 1012870 h 2959399"/>
                <a:gd name="connsiteX115" fmla="*/ 1987849 w 4520550"/>
                <a:gd name="connsiteY115" fmla="*/ 746037 h 2959399"/>
                <a:gd name="connsiteX116" fmla="*/ 2127295 w 4520550"/>
                <a:gd name="connsiteY116" fmla="*/ 645396 h 2959399"/>
                <a:gd name="connsiteX117" fmla="*/ 2232793 w 4520550"/>
                <a:gd name="connsiteY117" fmla="*/ 776726 h 2959399"/>
                <a:gd name="connsiteX118" fmla="*/ 3197028 w 4520550"/>
                <a:gd name="connsiteY118" fmla="*/ 1289705 h 2959399"/>
                <a:gd name="connsiteX119" fmla="*/ 3678746 w 4520550"/>
                <a:gd name="connsiteY119" fmla="*/ 1290219 h 2959399"/>
                <a:gd name="connsiteX120" fmla="*/ 3684746 w 4520550"/>
                <a:gd name="connsiteY120" fmla="*/ 1289590 h 2959399"/>
                <a:gd name="connsiteX121" fmla="*/ 4123315 w 4520550"/>
                <a:gd name="connsiteY121" fmla="*/ 1289590 h 2959399"/>
                <a:gd name="connsiteX122" fmla="*/ 4145147 w 4520550"/>
                <a:gd name="connsiteY122" fmla="*/ 1278846 h 2959399"/>
                <a:gd name="connsiteX123" fmla="*/ 4150062 w 4520550"/>
                <a:gd name="connsiteY123" fmla="*/ 1255015 h 2959399"/>
                <a:gd name="connsiteX124" fmla="*/ 4132117 w 4520550"/>
                <a:gd name="connsiteY124" fmla="*/ 1050761 h 2959399"/>
                <a:gd name="connsiteX125" fmla="*/ 4238930 w 4520550"/>
                <a:gd name="connsiteY125" fmla="*/ 808502 h 2959399"/>
                <a:gd name="connsiteX126" fmla="*/ 4348315 w 4520550"/>
                <a:gd name="connsiteY126" fmla="*/ 623336 h 2959399"/>
                <a:gd name="connsiteX127" fmla="*/ 4347572 w 4520550"/>
                <a:gd name="connsiteY127" fmla="*/ 615163 h 2959399"/>
                <a:gd name="connsiteX128" fmla="*/ 4445470 w 4520550"/>
                <a:gd name="connsiteY128" fmla="*/ 398108 h 2959399"/>
                <a:gd name="connsiteX129" fmla="*/ 4519822 w 4520550"/>
                <a:gd name="connsiteY129" fmla="*/ 267406 h 2959399"/>
                <a:gd name="connsiteX130" fmla="*/ 628364 w 4520550"/>
                <a:gd name="connsiteY130" fmla="*/ 1119969 h 2959399"/>
                <a:gd name="connsiteX131" fmla="*/ 836848 w 4520550"/>
                <a:gd name="connsiteY131" fmla="*/ 984352 h 2959399"/>
                <a:gd name="connsiteX132" fmla="*/ 872166 w 4520550"/>
                <a:gd name="connsiteY132" fmla="*/ 959092 h 2959399"/>
                <a:gd name="connsiteX133" fmla="*/ 1154716 w 4520550"/>
                <a:gd name="connsiteY133" fmla="*/ 1216381 h 2959399"/>
                <a:gd name="connsiteX134" fmla="*/ 866851 w 4520550"/>
                <a:gd name="connsiteY134" fmla="*/ 1345312 h 2959399"/>
                <a:gd name="connsiteX135" fmla="*/ 628364 w 4520550"/>
                <a:gd name="connsiteY135" fmla="*/ 1119969 h 2959399"/>
                <a:gd name="connsiteX136" fmla="*/ 919715 w 4520550"/>
                <a:gd name="connsiteY136" fmla="*/ 926231 h 2959399"/>
                <a:gd name="connsiteX137" fmla="*/ 1205751 w 4520550"/>
                <a:gd name="connsiteY137" fmla="*/ 824332 h 2959399"/>
                <a:gd name="connsiteX138" fmla="*/ 1521790 w 4520550"/>
                <a:gd name="connsiteY138" fmla="*/ 1003383 h 2959399"/>
                <a:gd name="connsiteX139" fmla="*/ 1206037 w 4520550"/>
                <a:gd name="connsiteY139" fmla="*/ 1189749 h 2959399"/>
                <a:gd name="connsiteX140" fmla="*/ 919715 w 4520550"/>
                <a:gd name="connsiteY140" fmla="*/ 926231 h 2959399"/>
                <a:gd name="connsiteX141" fmla="*/ 905085 w 4520550"/>
                <a:gd name="connsiteY141" fmla="*/ 1390060 h 2959399"/>
                <a:gd name="connsiteX142" fmla="*/ 1195235 w 4520550"/>
                <a:gd name="connsiteY142" fmla="*/ 1257986 h 2959399"/>
                <a:gd name="connsiteX143" fmla="*/ 1364685 w 4520550"/>
                <a:gd name="connsiteY143" fmla="*/ 1426236 h 2959399"/>
                <a:gd name="connsiteX144" fmla="*/ 1066419 w 4520550"/>
                <a:gd name="connsiteY144" fmla="*/ 1598429 h 2959399"/>
                <a:gd name="connsiteX145" fmla="*/ 905085 w 4520550"/>
                <a:gd name="connsiteY145" fmla="*/ 1390060 h 2959399"/>
                <a:gd name="connsiteX146" fmla="*/ 1406747 w 4520550"/>
                <a:gd name="connsiteY146" fmla="*/ 1464641 h 2959399"/>
                <a:gd name="connsiteX147" fmla="*/ 1947043 w 4520550"/>
                <a:gd name="connsiteY147" fmla="*/ 1796854 h 2959399"/>
                <a:gd name="connsiteX148" fmla="*/ 1945329 w 4520550"/>
                <a:gd name="connsiteY148" fmla="*/ 1798568 h 2959399"/>
                <a:gd name="connsiteX149" fmla="*/ 1551165 w 4520550"/>
                <a:gd name="connsiteY149" fmla="*/ 2025111 h 2959399"/>
                <a:gd name="connsiteX150" fmla="*/ 1100195 w 4520550"/>
                <a:gd name="connsiteY150" fmla="*/ 1644206 h 2959399"/>
                <a:gd name="connsiteX151" fmla="*/ 1406747 w 4520550"/>
                <a:gd name="connsiteY151" fmla="*/ 1464641 h 2959399"/>
                <a:gd name="connsiteX152" fmla="*/ 2848527 w 4520550"/>
                <a:gd name="connsiteY152" fmla="*/ 1937843 h 2959399"/>
                <a:gd name="connsiteX153" fmla="*/ 3657886 w 4520550"/>
                <a:gd name="connsiteY153" fmla="*/ 1937843 h 2959399"/>
                <a:gd name="connsiteX154" fmla="*/ 3660057 w 4520550"/>
                <a:gd name="connsiteY154" fmla="*/ 1938243 h 2959399"/>
                <a:gd name="connsiteX155" fmla="*/ 3665201 w 4520550"/>
                <a:gd name="connsiteY155" fmla="*/ 1938700 h 2959399"/>
                <a:gd name="connsiteX156" fmla="*/ 3880599 w 4520550"/>
                <a:gd name="connsiteY156" fmla="*/ 1938814 h 2959399"/>
                <a:gd name="connsiteX157" fmla="*/ 3877456 w 4520550"/>
                <a:gd name="connsiteY157" fmla="*/ 1942872 h 2959399"/>
                <a:gd name="connsiteX158" fmla="*/ 3815791 w 4520550"/>
                <a:gd name="connsiteY158" fmla="*/ 2079975 h 2959399"/>
                <a:gd name="connsiteX159" fmla="*/ 4008730 w 4520550"/>
                <a:gd name="connsiteY159" fmla="*/ 2521402 h 2959399"/>
                <a:gd name="connsiteX160" fmla="*/ 4051478 w 4520550"/>
                <a:gd name="connsiteY160" fmla="*/ 2699081 h 2959399"/>
                <a:gd name="connsiteX161" fmla="*/ 4038162 w 4520550"/>
                <a:gd name="connsiteY161" fmla="*/ 2725427 h 2959399"/>
                <a:gd name="connsiteX162" fmla="*/ 3982041 w 4520550"/>
                <a:gd name="connsiteY162" fmla="*/ 2716455 h 2959399"/>
                <a:gd name="connsiteX163" fmla="*/ 3786473 w 4520550"/>
                <a:gd name="connsiteY163" fmla="*/ 2476939 h 2959399"/>
                <a:gd name="connsiteX164" fmla="*/ 3642856 w 4520550"/>
                <a:gd name="connsiteY164" fmla="*/ 2315433 h 2959399"/>
                <a:gd name="connsiteX165" fmla="*/ 3001918 w 4520550"/>
                <a:gd name="connsiteY165" fmla="*/ 2382127 h 2959399"/>
                <a:gd name="connsiteX166" fmla="*/ 2822867 w 4520550"/>
                <a:gd name="connsiteY166" fmla="*/ 2416417 h 2959399"/>
                <a:gd name="connsiteX167" fmla="*/ 2769432 w 4520550"/>
                <a:gd name="connsiteY167" fmla="*/ 2414303 h 2959399"/>
                <a:gd name="connsiteX168" fmla="*/ 2586209 w 4520550"/>
                <a:gd name="connsiteY168" fmla="*/ 2496484 h 2959399"/>
                <a:gd name="connsiteX169" fmla="*/ 2498255 w 4520550"/>
                <a:gd name="connsiteY169" fmla="*/ 2553291 h 2959399"/>
                <a:gd name="connsiteX170" fmla="*/ 2361781 w 4520550"/>
                <a:gd name="connsiteY170" fmla="*/ 2848528 h 2959399"/>
                <a:gd name="connsiteX171" fmla="*/ 2364467 w 4520550"/>
                <a:gd name="connsiteY171" fmla="*/ 2858301 h 2959399"/>
                <a:gd name="connsiteX172" fmla="*/ 2370868 w 4520550"/>
                <a:gd name="connsiteY172" fmla="*/ 2898020 h 2959399"/>
                <a:gd name="connsiteX173" fmla="*/ 2326520 w 4520550"/>
                <a:gd name="connsiteY173" fmla="*/ 2894191 h 2959399"/>
                <a:gd name="connsiteX174" fmla="*/ 2308574 w 4520550"/>
                <a:gd name="connsiteY174" fmla="*/ 2887047 h 2959399"/>
                <a:gd name="connsiteX175" fmla="*/ 2143525 w 4520550"/>
                <a:gd name="connsiteY175" fmla="*/ 2747830 h 2959399"/>
                <a:gd name="connsiteX176" fmla="*/ 2039112 w 4520550"/>
                <a:gd name="connsiteY176" fmla="*/ 2594153 h 2959399"/>
                <a:gd name="connsiteX177" fmla="*/ 2001507 w 4520550"/>
                <a:gd name="connsiteY177" fmla="*/ 2549462 h 2959399"/>
                <a:gd name="connsiteX178" fmla="*/ 1894180 w 4520550"/>
                <a:gd name="connsiteY178" fmla="*/ 2494427 h 2959399"/>
                <a:gd name="connsiteX179" fmla="*/ 1876120 w 4520550"/>
                <a:gd name="connsiteY179" fmla="*/ 2493570 h 2959399"/>
                <a:gd name="connsiteX180" fmla="*/ 1778222 w 4520550"/>
                <a:gd name="connsiteY180" fmla="*/ 2524202 h 2959399"/>
                <a:gd name="connsiteX181" fmla="*/ 1687754 w 4520550"/>
                <a:gd name="connsiteY181" fmla="*/ 2560949 h 2959399"/>
                <a:gd name="connsiteX182" fmla="*/ 1599857 w 4520550"/>
                <a:gd name="connsiteY182" fmla="*/ 2495341 h 2959399"/>
                <a:gd name="connsiteX183" fmla="*/ 1512875 w 4520550"/>
                <a:gd name="connsiteY183" fmla="*/ 2412016 h 2959399"/>
                <a:gd name="connsiteX184" fmla="*/ 1458697 w 4520550"/>
                <a:gd name="connsiteY184" fmla="*/ 2367554 h 2959399"/>
                <a:gd name="connsiteX185" fmla="*/ 1202150 w 4520550"/>
                <a:gd name="connsiteY185" fmla="*/ 2316176 h 2959399"/>
                <a:gd name="connsiteX186" fmla="*/ 1163917 w 4520550"/>
                <a:gd name="connsiteY186" fmla="*/ 2316405 h 2959399"/>
                <a:gd name="connsiteX187" fmla="*/ 218484 w 4520550"/>
                <a:gd name="connsiteY187" fmla="*/ 1839145 h 2959399"/>
                <a:gd name="connsiteX188" fmla="*/ 1049217 w 4520550"/>
                <a:gd name="connsiteY188" fmla="*/ 1667352 h 2959399"/>
                <a:gd name="connsiteX189" fmla="*/ 1551108 w 4520550"/>
                <a:gd name="connsiteY189" fmla="*/ 2079747 h 2959399"/>
                <a:gd name="connsiteX190" fmla="*/ 1984248 w 4520550"/>
                <a:gd name="connsiteY190" fmla="*/ 1836973 h 2959399"/>
                <a:gd name="connsiteX191" fmla="*/ 2004079 w 4520550"/>
                <a:gd name="connsiteY191" fmla="*/ 1817028 h 2959399"/>
                <a:gd name="connsiteX192" fmla="*/ 2848527 w 4520550"/>
                <a:gd name="connsiteY192" fmla="*/ 1937843 h 2959399"/>
                <a:gd name="connsiteX193" fmla="*/ 2013966 w 4520550"/>
                <a:gd name="connsiteY193" fmla="*/ 1116540 h 2959399"/>
                <a:gd name="connsiteX194" fmla="*/ 2343322 w 4520550"/>
                <a:gd name="connsiteY194" fmla="*/ 1292848 h 2959399"/>
                <a:gd name="connsiteX195" fmla="*/ 2519972 w 4520550"/>
                <a:gd name="connsiteY195" fmla="*/ 1435151 h 2959399"/>
                <a:gd name="connsiteX196" fmla="*/ 2238337 w 4520550"/>
                <a:gd name="connsiteY196" fmla="*/ 1552138 h 2959399"/>
                <a:gd name="connsiteX197" fmla="*/ 1782680 w 4520550"/>
                <a:gd name="connsiteY197" fmla="*/ 1195293 h 2959399"/>
                <a:gd name="connsiteX198" fmla="*/ 2013966 w 4520550"/>
                <a:gd name="connsiteY198" fmla="*/ 1116540 h 2959399"/>
                <a:gd name="connsiteX199" fmla="*/ 2187473 w 4520550"/>
                <a:gd name="connsiteY199" fmla="*/ 1585170 h 2959399"/>
                <a:gd name="connsiteX200" fmla="*/ 1988763 w 4520550"/>
                <a:gd name="connsiteY200" fmla="*/ 1755020 h 2959399"/>
                <a:gd name="connsiteX201" fmla="*/ 1452982 w 4520550"/>
                <a:gd name="connsiteY201" fmla="*/ 1432237 h 2959399"/>
                <a:gd name="connsiteX202" fmla="*/ 1585112 w 4520550"/>
                <a:gd name="connsiteY202" fmla="*/ 1334853 h 2959399"/>
                <a:gd name="connsiteX203" fmla="*/ 1735703 w 4520550"/>
                <a:gd name="connsiteY203" fmla="*/ 1225640 h 2959399"/>
                <a:gd name="connsiteX204" fmla="*/ 2187473 w 4520550"/>
                <a:gd name="connsiteY204" fmla="*/ 1585170 h 2959399"/>
                <a:gd name="connsiteX205" fmla="*/ 1638262 w 4520550"/>
                <a:gd name="connsiteY205" fmla="*/ 1123855 h 2959399"/>
                <a:gd name="connsiteX206" fmla="*/ 1696555 w 4520550"/>
                <a:gd name="connsiteY206" fmla="*/ 1185177 h 2959399"/>
                <a:gd name="connsiteX207" fmla="*/ 1551851 w 4520550"/>
                <a:gd name="connsiteY207" fmla="*/ 1290562 h 2959399"/>
                <a:gd name="connsiteX208" fmla="*/ 1410976 w 4520550"/>
                <a:gd name="connsiteY208" fmla="*/ 1394118 h 2959399"/>
                <a:gd name="connsiteX209" fmla="*/ 1246270 w 4520550"/>
                <a:gd name="connsiteY209" fmla="*/ 1231183 h 2959399"/>
                <a:gd name="connsiteX210" fmla="*/ 1561567 w 4520550"/>
                <a:gd name="connsiteY210" fmla="*/ 1043617 h 2959399"/>
                <a:gd name="connsiteX211" fmla="*/ 1638262 w 4520550"/>
                <a:gd name="connsiteY211" fmla="*/ 1123855 h 2959399"/>
                <a:gd name="connsiteX212" fmla="*/ 1955387 w 4520550"/>
                <a:gd name="connsiteY212" fmla="*/ 701345 h 2959399"/>
                <a:gd name="connsiteX213" fmla="*/ 1568825 w 4520550"/>
                <a:gd name="connsiteY213" fmla="*/ 972751 h 2959399"/>
                <a:gd name="connsiteX214" fmla="*/ 1205751 w 4520550"/>
                <a:gd name="connsiteY214" fmla="*/ 769525 h 2959399"/>
                <a:gd name="connsiteX215" fmla="*/ 872395 w 4520550"/>
                <a:gd name="connsiteY215" fmla="*/ 891998 h 2959399"/>
                <a:gd name="connsiteX216" fmla="*/ 135274 w 4520550"/>
                <a:gd name="connsiteY216" fmla="*/ 675514 h 2959399"/>
                <a:gd name="connsiteX217" fmla="*/ 226314 w 4520550"/>
                <a:gd name="connsiteY217" fmla="*/ 486976 h 2959399"/>
                <a:gd name="connsiteX218" fmla="*/ 320211 w 4520550"/>
                <a:gd name="connsiteY218" fmla="*/ 381077 h 2959399"/>
                <a:gd name="connsiteX219" fmla="*/ 320783 w 4520550"/>
                <a:gd name="connsiteY219" fmla="*/ 357245 h 2959399"/>
                <a:gd name="connsiteX220" fmla="*/ 407594 w 4520550"/>
                <a:gd name="connsiteY220" fmla="*/ 350845 h 2959399"/>
                <a:gd name="connsiteX221" fmla="*/ 595160 w 4520550"/>
                <a:gd name="connsiteY221" fmla="*/ 373019 h 2959399"/>
                <a:gd name="connsiteX222" fmla="*/ 958691 w 4520550"/>
                <a:gd name="connsiteY222" fmla="*/ 398736 h 2959399"/>
                <a:gd name="connsiteX223" fmla="*/ 1616088 w 4520550"/>
                <a:gd name="connsiteY223" fmla="*/ 396450 h 2959399"/>
                <a:gd name="connsiteX224" fmla="*/ 2090033 w 4520550"/>
                <a:gd name="connsiteY224" fmla="*/ 604133 h 2959399"/>
                <a:gd name="connsiteX225" fmla="*/ 1955387 w 4520550"/>
                <a:gd name="connsiteY225" fmla="*/ 701345 h 2959399"/>
                <a:gd name="connsiteX226" fmla="*/ 4292880 w 4520550"/>
                <a:gd name="connsiteY226" fmla="*/ 624136 h 2959399"/>
                <a:gd name="connsiteX227" fmla="*/ 4210412 w 4520550"/>
                <a:gd name="connsiteY227" fmla="*/ 761067 h 2959399"/>
                <a:gd name="connsiteX228" fmla="*/ 4076795 w 4520550"/>
                <a:gd name="connsiteY228" fmla="*/ 1050075 h 2959399"/>
                <a:gd name="connsiteX229" fmla="*/ 4089540 w 4520550"/>
                <a:gd name="connsiteY229" fmla="*/ 1234212 h 2959399"/>
                <a:gd name="connsiteX230" fmla="*/ 3677260 w 4520550"/>
                <a:gd name="connsiteY230" fmla="*/ 1234212 h 2959399"/>
                <a:gd name="connsiteX231" fmla="*/ 3671316 w 4520550"/>
                <a:gd name="connsiteY231" fmla="*/ 1234841 h 2959399"/>
                <a:gd name="connsiteX232" fmla="*/ 3621881 w 4520550"/>
                <a:gd name="connsiteY232" fmla="*/ 1234841 h 2959399"/>
                <a:gd name="connsiteX233" fmla="*/ 3197086 w 4520550"/>
                <a:gd name="connsiteY233" fmla="*/ 1234326 h 2959399"/>
                <a:gd name="connsiteX234" fmla="*/ 2276570 w 4520550"/>
                <a:gd name="connsiteY234" fmla="*/ 742779 h 2959399"/>
                <a:gd name="connsiteX235" fmla="*/ 2172729 w 4520550"/>
                <a:gd name="connsiteY235" fmla="*/ 613334 h 2959399"/>
                <a:gd name="connsiteX236" fmla="*/ 2620270 w 4520550"/>
                <a:gd name="connsiteY236" fmla="*/ 395136 h 2959399"/>
                <a:gd name="connsiteX237" fmla="*/ 3055525 w 4520550"/>
                <a:gd name="connsiteY237" fmla="*/ 696431 h 2959399"/>
                <a:gd name="connsiteX238" fmla="*/ 3059926 w 4520550"/>
                <a:gd name="connsiteY238" fmla="*/ 704660 h 2959399"/>
                <a:gd name="connsiteX239" fmla="*/ 3118161 w 4520550"/>
                <a:gd name="connsiteY239" fmla="*/ 783184 h 2959399"/>
                <a:gd name="connsiteX240" fmla="*/ 3340875 w 4520550"/>
                <a:gd name="connsiteY240" fmla="*/ 1006984 h 2959399"/>
                <a:gd name="connsiteX241" fmla="*/ 3773672 w 4520550"/>
                <a:gd name="connsiteY241" fmla="*/ 753695 h 2959399"/>
                <a:gd name="connsiteX242" fmla="*/ 3813905 w 4520550"/>
                <a:gd name="connsiteY242" fmla="*/ 672599 h 2959399"/>
                <a:gd name="connsiteX243" fmla="*/ 3922148 w 4520550"/>
                <a:gd name="connsiteY243" fmla="*/ 496634 h 2959399"/>
                <a:gd name="connsiteX244" fmla="*/ 4064965 w 4520550"/>
                <a:gd name="connsiteY244" fmla="*/ 435312 h 2959399"/>
                <a:gd name="connsiteX245" fmla="*/ 4069480 w 4520550"/>
                <a:gd name="connsiteY245" fmla="*/ 433883 h 2959399"/>
                <a:gd name="connsiteX246" fmla="*/ 4207155 w 4520550"/>
                <a:gd name="connsiteY246" fmla="*/ 113558 h 2959399"/>
                <a:gd name="connsiteX247" fmla="*/ 4221556 w 4520550"/>
                <a:gd name="connsiteY247" fmla="*/ 74238 h 2959399"/>
                <a:gd name="connsiteX248" fmla="*/ 4304138 w 4520550"/>
                <a:gd name="connsiteY248" fmla="*/ 58694 h 2959399"/>
                <a:gd name="connsiteX249" fmla="*/ 4340828 w 4520550"/>
                <a:gd name="connsiteY249" fmla="*/ 112415 h 2959399"/>
                <a:gd name="connsiteX250" fmla="*/ 4430726 w 4520550"/>
                <a:gd name="connsiteY250" fmla="*/ 240373 h 2959399"/>
                <a:gd name="connsiteX251" fmla="*/ 4465130 w 4520550"/>
                <a:gd name="connsiteY251" fmla="*/ 274892 h 2959399"/>
                <a:gd name="connsiteX252" fmla="*/ 4405637 w 4520550"/>
                <a:gd name="connsiteY252" fmla="*/ 359760 h 2959399"/>
                <a:gd name="connsiteX253" fmla="*/ 4292880 w 4520550"/>
                <a:gd name="connsiteY253" fmla="*/ 624136 h 295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4520550" h="2959399">
                  <a:moveTo>
                    <a:pt x="4519822" y="267406"/>
                  </a:moveTo>
                  <a:cubicBezTo>
                    <a:pt x="4515879" y="239116"/>
                    <a:pt x="4495876" y="214713"/>
                    <a:pt x="4458672" y="192825"/>
                  </a:cubicBezTo>
                  <a:cubicBezTo>
                    <a:pt x="4414266" y="166707"/>
                    <a:pt x="4404322" y="132817"/>
                    <a:pt x="4393807" y="96984"/>
                  </a:cubicBezTo>
                  <a:cubicBezTo>
                    <a:pt x="4383062" y="60351"/>
                    <a:pt x="4370832" y="18803"/>
                    <a:pt x="4317683" y="5201"/>
                  </a:cubicBezTo>
                  <a:cubicBezTo>
                    <a:pt x="4267962" y="-7486"/>
                    <a:pt x="4216756" y="3430"/>
                    <a:pt x="4183952" y="33662"/>
                  </a:cubicBezTo>
                  <a:cubicBezTo>
                    <a:pt x="4158348" y="57265"/>
                    <a:pt x="4146861" y="89783"/>
                    <a:pt x="4152462" y="122930"/>
                  </a:cubicBezTo>
                  <a:cubicBezTo>
                    <a:pt x="4168578" y="218256"/>
                    <a:pt x="4130573" y="347301"/>
                    <a:pt x="4050392" y="381991"/>
                  </a:cubicBezTo>
                  <a:cubicBezTo>
                    <a:pt x="4033990" y="385878"/>
                    <a:pt x="3946093" y="408109"/>
                    <a:pt x="3887572" y="453486"/>
                  </a:cubicBezTo>
                  <a:cubicBezTo>
                    <a:pt x="3887172" y="453772"/>
                    <a:pt x="3886772" y="454114"/>
                    <a:pt x="3886429" y="454400"/>
                  </a:cubicBezTo>
                  <a:cubicBezTo>
                    <a:pt x="3838080" y="496177"/>
                    <a:pt x="3805390" y="563385"/>
                    <a:pt x="3764013" y="648482"/>
                  </a:cubicBezTo>
                  <a:cubicBezTo>
                    <a:pt x="3751555" y="674142"/>
                    <a:pt x="3738639" y="700660"/>
                    <a:pt x="3724351" y="728434"/>
                  </a:cubicBezTo>
                  <a:cubicBezTo>
                    <a:pt x="3673031" y="828219"/>
                    <a:pt x="3507524" y="1002926"/>
                    <a:pt x="3357963" y="954406"/>
                  </a:cubicBezTo>
                  <a:cubicBezTo>
                    <a:pt x="3295555" y="933832"/>
                    <a:pt x="3225089" y="836562"/>
                    <a:pt x="3162910" y="750780"/>
                  </a:cubicBezTo>
                  <a:cubicBezTo>
                    <a:pt x="3145022" y="726149"/>
                    <a:pt x="3126620" y="700717"/>
                    <a:pt x="3108560" y="677285"/>
                  </a:cubicBezTo>
                  <a:cubicBezTo>
                    <a:pt x="3107588" y="674313"/>
                    <a:pt x="3106103" y="671456"/>
                    <a:pt x="3104102" y="668884"/>
                  </a:cubicBezTo>
                  <a:cubicBezTo>
                    <a:pt x="2979687" y="509721"/>
                    <a:pt x="2829497" y="339872"/>
                    <a:pt x="2620156" y="339872"/>
                  </a:cubicBezTo>
                  <a:cubicBezTo>
                    <a:pt x="2490826" y="339872"/>
                    <a:pt x="2330234" y="435198"/>
                    <a:pt x="2135524" y="571844"/>
                  </a:cubicBezTo>
                  <a:cubicBezTo>
                    <a:pt x="2012823" y="440113"/>
                    <a:pt x="1864462" y="341072"/>
                    <a:pt x="1615973" y="341072"/>
                  </a:cubicBezTo>
                  <a:lnTo>
                    <a:pt x="959491" y="343415"/>
                  </a:lnTo>
                  <a:cubicBezTo>
                    <a:pt x="714661" y="335757"/>
                    <a:pt x="668141" y="328442"/>
                    <a:pt x="603733" y="318383"/>
                  </a:cubicBezTo>
                  <a:cubicBezTo>
                    <a:pt x="562927" y="311982"/>
                    <a:pt x="516636" y="304724"/>
                    <a:pt x="412337" y="295752"/>
                  </a:cubicBezTo>
                  <a:cubicBezTo>
                    <a:pt x="342328" y="289751"/>
                    <a:pt x="303181" y="296495"/>
                    <a:pt x="281521" y="318326"/>
                  </a:cubicBezTo>
                  <a:cubicBezTo>
                    <a:pt x="260718" y="339243"/>
                    <a:pt x="263290" y="366446"/>
                    <a:pt x="265119" y="386277"/>
                  </a:cubicBezTo>
                  <a:cubicBezTo>
                    <a:pt x="267862" y="415653"/>
                    <a:pt x="268776" y="425539"/>
                    <a:pt x="218999" y="432169"/>
                  </a:cubicBezTo>
                  <a:cubicBezTo>
                    <a:pt x="127673" y="444399"/>
                    <a:pt x="85039" y="638709"/>
                    <a:pt x="74181" y="697974"/>
                  </a:cubicBezTo>
                  <a:cubicBezTo>
                    <a:pt x="72695" y="706032"/>
                    <a:pt x="74867" y="714376"/>
                    <a:pt x="80124" y="720662"/>
                  </a:cubicBezTo>
                  <a:cubicBezTo>
                    <a:pt x="85382" y="726949"/>
                    <a:pt x="93155" y="730606"/>
                    <a:pt x="101384" y="730606"/>
                  </a:cubicBezTo>
                  <a:cubicBezTo>
                    <a:pt x="430511" y="730606"/>
                    <a:pt x="648310" y="807930"/>
                    <a:pt x="824617" y="925659"/>
                  </a:cubicBezTo>
                  <a:cubicBezTo>
                    <a:pt x="818045" y="930346"/>
                    <a:pt x="811473" y="935089"/>
                    <a:pt x="804843" y="939832"/>
                  </a:cubicBezTo>
                  <a:cubicBezTo>
                    <a:pt x="736778" y="988753"/>
                    <a:pt x="665055" y="1040188"/>
                    <a:pt x="578529" y="1084708"/>
                  </a:cubicBezTo>
                  <a:cubicBezTo>
                    <a:pt x="429482" y="985324"/>
                    <a:pt x="252546" y="919316"/>
                    <a:pt x="34690" y="919316"/>
                  </a:cubicBezTo>
                  <a:cubicBezTo>
                    <a:pt x="19545" y="919316"/>
                    <a:pt x="7258" y="931603"/>
                    <a:pt x="7258" y="946748"/>
                  </a:cubicBezTo>
                  <a:cubicBezTo>
                    <a:pt x="7258" y="961892"/>
                    <a:pt x="19545" y="974179"/>
                    <a:pt x="34690" y="974179"/>
                  </a:cubicBezTo>
                  <a:cubicBezTo>
                    <a:pt x="227914" y="974179"/>
                    <a:pt x="386277" y="1027843"/>
                    <a:pt x="521551" y="1111911"/>
                  </a:cubicBezTo>
                  <a:cubicBezTo>
                    <a:pt x="396793" y="1166832"/>
                    <a:pt x="241173" y="1205694"/>
                    <a:pt x="27432" y="1205694"/>
                  </a:cubicBezTo>
                  <a:cubicBezTo>
                    <a:pt x="12287" y="1205694"/>
                    <a:pt x="0" y="1217981"/>
                    <a:pt x="0" y="1233126"/>
                  </a:cubicBezTo>
                  <a:cubicBezTo>
                    <a:pt x="0" y="1248271"/>
                    <a:pt x="12287" y="1260558"/>
                    <a:pt x="27432" y="1260558"/>
                  </a:cubicBezTo>
                  <a:cubicBezTo>
                    <a:pt x="267233" y="1260558"/>
                    <a:pt x="439541" y="1211867"/>
                    <a:pt x="574929" y="1147344"/>
                  </a:cubicBezTo>
                  <a:cubicBezTo>
                    <a:pt x="662883" y="1209809"/>
                    <a:pt x="740778" y="1285076"/>
                    <a:pt x="812387" y="1365714"/>
                  </a:cubicBezTo>
                  <a:cubicBezTo>
                    <a:pt x="578129" y="1450125"/>
                    <a:pt x="324898" y="1504017"/>
                    <a:pt x="53207" y="1504017"/>
                  </a:cubicBezTo>
                  <a:cubicBezTo>
                    <a:pt x="37948" y="1504017"/>
                    <a:pt x="25546" y="1516419"/>
                    <a:pt x="25546" y="1531678"/>
                  </a:cubicBezTo>
                  <a:cubicBezTo>
                    <a:pt x="25546" y="1546937"/>
                    <a:pt x="37948" y="1559338"/>
                    <a:pt x="53207" y="1559338"/>
                  </a:cubicBezTo>
                  <a:cubicBezTo>
                    <a:pt x="340157" y="1559338"/>
                    <a:pt x="606247" y="1501046"/>
                    <a:pt x="851249" y="1410634"/>
                  </a:cubicBezTo>
                  <a:cubicBezTo>
                    <a:pt x="909199" y="1479500"/>
                    <a:pt x="963206" y="1551223"/>
                    <a:pt x="1015327" y="1621632"/>
                  </a:cubicBezTo>
                  <a:cubicBezTo>
                    <a:pt x="798328" y="1715929"/>
                    <a:pt x="528352" y="1784338"/>
                    <a:pt x="177851" y="1784338"/>
                  </a:cubicBezTo>
                  <a:cubicBezTo>
                    <a:pt x="177051" y="1784338"/>
                    <a:pt x="176251" y="1784395"/>
                    <a:pt x="175450" y="1784452"/>
                  </a:cubicBezTo>
                  <a:lnTo>
                    <a:pt x="160134" y="1785824"/>
                  </a:lnTo>
                  <a:cubicBezTo>
                    <a:pt x="150247" y="1786681"/>
                    <a:pt x="141618" y="1792796"/>
                    <a:pt x="137446" y="1801769"/>
                  </a:cubicBezTo>
                  <a:cubicBezTo>
                    <a:pt x="133274" y="1810741"/>
                    <a:pt x="134245" y="1821314"/>
                    <a:pt x="139960" y="1829372"/>
                  </a:cubicBezTo>
                  <a:cubicBezTo>
                    <a:pt x="143904" y="1834916"/>
                    <a:pt x="237915" y="1966304"/>
                    <a:pt x="411194" y="2099635"/>
                  </a:cubicBezTo>
                  <a:cubicBezTo>
                    <a:pt x="571443" y="2223021"/>
                    <a:pt x="832104" y="2370411"/>
                    <a:pt x="1163803" y="2371954"/>
                  </a:cubicBezTo>
                  <a:cubicBezTo>
                    <a:pt x="1176890" y="2372069"/>
                    <a:pt x="1189692" y="2371840"/>
                    <a:pt x="1202665" y="2371726"/>
                  </a:cubicBezTo>
                  <a:cubicBezTo>
                    <a:pt x="1290333" y="2370926"/>
                    <a:pt x="1380858" y="2370240"/>
                    <a:pt x="1420692" y="2407902"/>
                  </a:cubicBezTo>
                  <a:cubicBezTo>
                    <a:pt x="1441723" y="2427790"/>
                    <a:pt x="1460983" y="2442306"/>
                    <a:pt x="1479614" y="2456365"/>
                  </a:cubicBezTo>
                  <a:cubicBezTo>
                    <a:pt x="1507617" y="2477453"/>
                    <a:pt x="1531849" y="2495684"/>
                    <a:pt x="1554937" y="2527802"/>
                  </a:cubicBezTo>
                  <a:cubicBezTo>
                    <a:pt x="1593113" y="2580781"/>
                    <a:pt x="1635519" y="2610499"/>
                    <a:pt x="1681067" y="2616042"/>
                  </a:cubicBezTo>
                  <a:cubicBezTo>
                    <a:pt x="1724501" y="2621300"/>
                    <a:pt x="1769193" y="2604669"/>
                    <a:pt x="1814055" y="2566550"/>
                  </a:cubicBezTo>
                  <a:cubicBezTo>
                    <a:pt x="1826685" y="2555806"/>
                    <a:pt x="1856518" y="2546605"/>
                    <a:pt x="1888865" y="2549691"/>
                  </a:cubicBezTo>
                  <a:cubicBezTo>
                    <a:pt x="1909496" y="2551691"/>
                    <a:pt x="1938242" y="2559292"/>
                    <a:pt x="1958245" y="2584267"/>
                  </a:cubicBezTo>
                  <a:cubicBezTo>
                    <a:pt x="1970761" y="2599868"/>
                    <a:pt x="1984134" y="2615413"/>
                    <a:pt x="1997050" y="2630444"/>
                  </a:cubicBezTo>
                  <a:cubicBezTo>
                    <a:pt x="2034597" y="2674049"/>
                    <a:pt x="2073459" y="2719198"/>
                    <a:pt x="2091576" y="2767489"/>
                  </a:cubicBezTo>
                  <a:cubicBezTo>
                    <a:pt x="2130781" y="2871731"/>
                    <a:pt x="2210276" y="2911736"/>
                    <a:pt x="2290286" y="2939511"/>
                  </a:cubicBezTo>
                  <a:cubicBezTo>
                    <a:pt x="2294973" y="2941111"/>
                    <a:pt x="2299773" y="2943226"/>
                    <a:pt x="2304745" y="2945283"/>
                  </a:cubicBezTo>
                  <a:cubicBezTo>
                    <a:pt x="2318804" y="2951227"/>
                    <a:pt x="2338007" y="2959399"/>
                    <a:pt x="2358638" y="2959399"/>
                  </a:cubicBezTo>
                  <a:cubicBezTo>
                    <a:pt x="2375554" y="2959399"/>
                    <a:pt x="2393442" y="2953856"/>
                    <a:pt x="2410016" y="2937111"/>
                  </a:cubicBezTo>
                  <a:cubicBezTo>
                    <a:pt x="2436476" y="2910422"/>
                    <a:pt x="2425561" y="2871674"/>
                    <a:pt x="2417559" y="2843385"/>
                  </a:cubicBezTo>
                  <a:cubicBezTo>
                    <a:pt x="2416702" y="2840299"/>
                    <a:pt x="2415845" y="2837270"/>
                    <a:pt x="2415045" y="2834355"/>
                  </a:cubicBezTo>
                  <a:cubicBezTo>
                    <a:pt x="2392699" y="2750745"/>
                    <a:pt x="2415216" y="2643417"/>
                    <a:pt x="2517458" y="2605241"/>
                  </a:cubicBezTo>
                  <a:cubicBezTo>
                    <a:pt x="2554891" y="2591239"/>
                    <a:pt x="2588095" y="2565293"/>
                    <a:pt x="2620156" y="2540147"/>
                  </a:cubicBezTo>
                  <a:cubicBezTo>
                    <a:pt x="2667476" y="2503114"/>
                    <a:pt x="2712110" y="2468138"/>
                    <a:pt x="2767660" y="2469681"/>
                  </a:cubicBezTo>
                  <a:cubicBezTo>
                    <a:pt x="2786806" y="2470252"/>
                    <a:pt x="2804179" y="2471052"/>
                    <a:pt x="2820181" y="2471795"/>
                  </a:cubicBezTo>
                  <a:cubicBezTo>
                    <a:pt x="2907621" y="2475853"/>
                    <a:pt x="2960370" y="2478253"/>
                    <a:pt x="3033293" y="2427733"/>
                  </a:cubicBezTo>
                  <a:cubicBezTo>
                    <a:pt x="3149937" y="2346923"/>
                    <a:pt x="3429857" y="2284458"/>
                    <a:pt x="3620853" y="2366411"/>
                  </a:cubicBezTo>
                  <a:cubicBezTo>
                    <a:pt x="3684632" y="2393786"/>
                    <a:pt x="3715036" y="2427790"/>
                    <a:pt x="3732981" y="2491912"/>
                  </a:cubicBezTo>
                  <a:cubicBezTo>
                    <a:pt x="3764871" y="2605812"/>
                    <a:pt x="3889115" y="2732399"/>
                    <a:pt x="3957352" y="2766118"/>
                  </a:cubicBezTo>
                  <a:cubicBezTo>
                    <a:pt x="3998271" y="2786349"/>
                    <a:pt x="4036219" y="2789264"/>
                    <a:pt x="4064108" y="2774290"/>
                  </a:cubicBezTo>
                  <a:cubicBezTo>
                    <a:pt x="4080453" y="2765547"/>
                    <a:pt x="4100970" y="2746630"/>
                    <a:pt x="4106170" y="2706225"/>
                  </a:cubicBezTo>
                  <a:cubicBezTo>
                    <a:pt x="4112571" y="2656504"/>
                    <a:pt x="4108171" y="2554148"/>
                    <a:pt x="4050964" y="2485969"/>
                  </a:cubicBezTo>
                  <a:cubicBezTo>
                    <a:pt x="3843052" y="2237995"/>
                    <a:pt x="3852653" y="2185417"/>
                    <a:pt x="3870084" y="2090033"/>
                  </a:cubicBezTo>
                  <a:cubicBezTo>
                    <a:pt x="3881342" y="2028197"/>
                    <a:pt x="3893001" y="2013167"/>
                    <a:pt x="3921119" y="1976819"/>
                  </a:cubicBezTo>
                  <a:cubicBezTo>
                    <a:pt x="3930949" y="1964075"/>
                    <a:pt x="3943236" y="1948244"/>
                    <a:pt x="3957466" y="1927613"/>
                  </a:cubicBezTo>
                  <a:cubicBezTo>
                    <a:pt x="3962724" y="1920012"/>
                    <a:pt x="3963810" y="1910297"/>
                    <a:pt x="3960438" y="1901724"/>
                  </a:cubicBezTo>
                  <a:cubicBezTo>
                    <a:pt x="3957066" y="1893152"/>
                    <a:pt x="3949580" y="1886808"/>
                    <a:pt x="3940550" y="1884865"/>
                  </a:cubicBezTo>
                  <a:lnTo>
                    <a:pt x="3937464" y="1884179"/>
                  </a:lnTo>
                  <a:cubicBezTo>
                    <a:pt x="3935521" y="1883779"/>
                    <a:pt x="3933578" y="1883550"/>
                    <a:pt x="3931634" y="1883550"/>
                  </a:cubicBezTo>
                  <a:lnTo>
                    <a:pt x="3667773" y="1883436"/>
                  </a:lnTo>
                  <a:lnTo>
                    <a:pt x="3665601" y="1883036"/>
                  </a:lnTo>
                  <a:cubicBezTo>
                    <a:pt x="3663887" y="1882693"/>
                    <a:pt x="3662172" y="1882522"/>
                    <a:pt x="3660458" y="1882522"/>
                  </a:cubicBezTo>
                  <a:lnTo>
                    <a:pt x="2848527" y="1882522"/>
                  </a:lnTo>
                  <a:cubicBezTo>
                    <a:pt x="2513800" y="1882522"/>
                    <a:pt x="2255311" y="1841717"/>
                    <a:pt x="2046827" y="1774794"/>
                  </a:cubicBezTo>
                  <a:cubicBezTo>
                    <a:pt x="2104206" y="1718844"/>
                    <a:pt x="2166671" y="1663123"/>
                    <a:pt x="2241938" y="1613974"/>
                  </a:cubicBezTo>
                  <a:cubicBezTo>
                    <a:pt x="2435162" y="1711529"/>
                    <a:pt x="2671705" y="1778051"/>
                    <a:pt x="2971114" y="1778051"/>
                  </a:cubicBezTo>
                  <a:lnTo>
                    <a:pt x="4025932" y="1778051"/>
                  </a:lnTo>
                  <a:cubicBezTo>
                    <a:pt x="4041077" y="1778051"/>
                    <a:pt x="4053364" y="1765764"/>
                    <a:pt x="4053364" y="1750620"/>
                  </a:cubicBezTo>
                  <a:cubicBezTo>
                    <a:pt x="4053364" y="1735475"/>
                    <a:pt x="4041077" y="1723188"/>
                    <a:pt x="4025932" y="1723188"/>
                  </a:cubicBezTo>
                  <a:lnTo>
                    <a:pt x="2971114" y="1723188"/>
                  </a:lnTo>
                  <a:cubicBezTo>
                    <a:pt x="2695366" y="1723188"/>
                    <a:pt x="2476595" y="1666781"/>
                    <a:pt x="2296058" y="1581056"/>
                  </a:cubicBezTo>
                  <a:cubicBezTo>
                    <a:pt x="2375726" y="1536364"/>
                    <a:pt x="2469280" y="1499388"/>
                    <a:pt x="2583980" y="1476185"/>
                  </a:cubicBezTo>
                  <a:cubicBezTo>
                    <a:pt x="2716968" y="1555052"/>
                    <a:pt x="2888304" y="1615517"/>
                    <a:pt x="3132620" y="1615517"/>
                  </a:cubicBezTo>
                  <a:lnTo>
                    <a:pt x="4065365" y="1615517"/>
                  </a:lnTo>
                  <a:cubicBezTo>
                    <a:pt x="4080624" y="1615517"/>
                    <a:pt x="4093026" y="1603115"/>
                    <a:pt x="4093026" y="1587856"/>
                  </a:cubicBezTo>
                  <a:cubicBezTo>
                    <a:pt x="4093026" y="1572597"/>
                    <a:pt x="4080624" y="1560196"/>
                    <a:pt x="4065365" y="1560196"/>
                  </a:cubicBezTo>
                  <a:lnTo>
                    <a:pt x="3132677" y="1560196"/>
                  </a:lnTo>
                  <a:cubicBezTo>
                    <a:pt x="2937682" y="1560196"/>
                    <a:pt x="2791321" y="1519333"/>
                    <a:pt x="2674163" y="1461555"/>
                  </a:cubicBezTo>
                  <a:cubicBezTo>
                    <a:pt x="2733885" y="1454011"/>
                    <a:pt x="2798636" y="1449782"/>
                    <a:pt x="2869502" y="1449782"/>
                  </a:cubicBezTo>
                  <a:lnTo>
                    <a:pt x="4091712" y="1449782"/>
                  </a:lnTo>
                  <a:cubicBezTo>
                    <a:pt x="4106856" y="1449782"/>
                    <a:pt x="4119143" y="1437495"/>
                    <a:pt x="4119143" y="1422350"/>
                  </a:cubicBezTo>
                  <a:cubicBezTo>
                    <a:pt x="4119143" y="1407205"/>
                    <a:pt x="4106856" y="1394918"/>
                    <a:pt x="4091712" y="1394918"/>
                  </a:cubicBezTo>
                  <a:lnTo>
                    <a:pt x="2869445" y="1394918"/>
                  </a:lnTo>
                  <a:cubicBezTo>
                    <a:pt x="2767489" y="1394918"/>
                    <a:pt x="2677135" y="1403433"/>
                    <a:pt x="2596210" y="1418407"/>
                  </a:cubicBezTo>
                  <a:cubicBezTo>
                    <a:pt x="2511057" y="1365886"/>
                    <a:pt x="2442305" y="1305821"/>
                    <a:pt x="2379726" y="1251071"/>
                  </a:cubicBezTo>
                  <a:cubicBezTo>
                    <a:pt x="2263197" y="1149116"/>
                    <a:pt x="2162556" y="1061048"/>
                    <a:pt x="2013909" y="1061048"/>
                  </a:cubicBezTo>
                  <a:cubicBezTo>
                    <a:pt x="1920126" y="1061048"/>
                    <a:pt x="1833944" y="1097681"/>
                    <a:pt x="1743189" y="1154545"/>
                  </a:cubicBezTo>
                  <a:cubicBezTo>
                    <a:pt x="1721015" y="1131456"/>
                    <a:pt x="1699298" y="1108539"/>
                    <a:pt x="1678095" y="1086079"/>
                  </a:cubicBezTo>
                  <a:cubicBezTo>
                    <a:pt x="1654207" y="1060819"/>
                    <a:pt x="1631004" y="1036302"/>
                    <a:pt x="1608315" y="1012870"/>
                  </a:cubicBezTo>
                  <a:cubicBezTo>
                    <a:pt x="1745247" y="922173"/>
                    <a:pt x="1871834" y="830276"/>
                    <a:pt x="1987849" y="746037"/>
                  </a:cubicBezTo>
                  <a:cubicBezTo>
                    <a:pt x="2036140" y="710947"/>
                    <a:pt x="2082661" y="677171"/>
                    <a:pt x="2127295" y="645396"/>
                  </a:cubicBezTo>
                  <a:cubicBezTo>
                    <a:pt x="2162899" y="686658"/>
                    <a:pt x="2197303" y="731006"/>
                    <a:pt x="2232793" y="776726"/>
                  </a:cubicBezTo>
                  <a:cubicBezTo>
                    <a:pt x="2419331" y="1017213"/>
                    <a:pt x="2630843" y="1289705"/>
                    <a:pt x="3197028" y="1289705"/>
                  </a:cubicBezTo>
                  <a:lnTo>
                    <a:pt x="3678746" y="1290219"/>
                  </a:lnTo>
                  <a:cubicBezTo>
                    <a:pt x="3680803" y="1290219"/>
                    <a:pt x="3682803" y="1289990"/>
                    <a:pt x="3684746" y="1289590"/>
                  </a:cubicBezTo>
                  <a:lnTo>
                    <a:pt x="4123315" y="1289590"/>
                  </a:lnTo>
                  <a:cubicBezTo>
                    <a:pt x="4131888" y="1289590"/>
                    <a:pt x="4139946" y="1285647"/>
                    <a:pt x="4145147" y="1278846"/>
                  </a:cubicBezTo>
                  <a:cubicBezTo>
                    <a:pt x="4150348" y="1272045"/>
                    <a:pt x="4152233" y="1263302"/>
                    <a:pt x="4150062" y="1255015"/>
                  </a:cubicBezTo>
                  <a:cubicBezTo>
                    <a:pt x="4149890" y="1254272"/>
                    <a:pt x="4130631" y="1177748"/>
                    <a:pt x="4132117" y="1050761"/>
                  </a:cubicBezTo>
                  <a:cubicBezTo>
                    <a:pt x="4134174" y="871710"/>
                    <a:pt x="4185094" y="841020"/>
                    <a:pt x="4238930" y="808502"/>
                  </a:cubicBezTo>
                  <a:cubicBezTo>
                    <a:pt x="4286936" y="779584"/>
                    <a:pt x="4341343" y="746780"/>
                    <a:pt x="4348315" y="623336"/>
                  </a:cubicBezTo>
                  <a:cubicBezTo>
                    <a:pt x="4348487" y="620592"/>
                    <a:pt x="4348201" y="617849"/>
                    <a:pt x="4347572" y="615163"/>
                  </a:cubicBezTo>
                  <a:cubicBezTo>
                    <a:pt x="4325112" y="524066"/>
                    <a:pt x="4389063" y="457143"/>
                    <a:pt x="4445470" y="398108"/>
                  </a:cubicBezTo>
                  <a:cubicBezTo>
                    <a:pt x="4488847" y="352788"/>
                    <a:pt x="4526280" y="313640"/>
                    <a:pt x="4519822" y="267406"/>
                  </a:cubicBezTo>
                  <a:close/>
                  <a:moveTo>
                    <a:pt x="628364" y="1119969"/>
                  </a:moveTo>
                  <a:cubicBezTo>
                    <a:pt x="708489" y="1076535"/>
                    <a:pt x="775411" y="1028529"/>
                    <a:pt x="836848" y="984352"/>
                  </a:cubicBezTo>
                  <a:cubicBezTo>
                    <a:pt x="848792" y="975780"/>
                    <a:pt x="860508" y="967379"/>
                    <a:pt x="872166" y="959092"/>
                  </a:cubicBezTo>
                  <a:cubicBezTo>
                    <a:pt x="973950" y="1034130"/>
                    <a:pt x="1063162" y="1122541"/>
                    <a:pt x="1154716" y="1216381"/>
                  </a:cubicBezTo>
                  <a:cubicBezTo>
                    <a:pt x="1062304" y="1263473"/>
                    <a:pt x="966349" y="1307021"/>
                    <a:pt x="866851" y="1345312"/>
                  </a:cubicBezTo>
                  <a:cubicBezTo>
                    <a:pt x="795585" y="1263873"/>
                    <a:pt x="717061" y="1186206"/>
                    <a:pt x="628364" y="1119969"/>
                  </a:cubicBezTo>
                  <a:close/>
                  <a:moveTo>
                    <a:pt x="919715" y="926231"/>
                  </a:moveTo>
                  <a:cubicBezTo>
                    <a:pt x="1007555" y="867595"/>
                    <a:pt x="1094137" y="824332"/>
                    <a:pt x="1205751" y="824332"/>
                  </a:cubicBezTo>
                  <a:cubicBezTo>
                    <a:pt x="1316679" y="824332"/>
                    <a:pt x="1414177" y="897313"/>
                    <a:pt x="1521790" y="1003383"/>
                  </a:cubicBezTo>
                  <a:cubicBezTo>
                    <a:pt x="1421835" y="1067848"/>
                    <a:pt x="1316565" y="1131114"/>
                    <a:pt x="1206037" y="1189749"/>
                  </a:cubicBezTo>
                  <a:cubicBezTo>
                    <a:pt x="1114825" y="1096081"/>
                    <a:pt x="1024128" y="1005098"/>
                    <a:pt x="919715" y="926231"/>
                  </a:cubicBezTo>
                  <a:close/>
                  <a:moveTo>
                    <a:pt x="905085" y="1390060"/>
                  </a:moveTo>
                  <a:cubicBezTo>
                    <a:pt x="1005440" y="1350627"/>
                    <a:pt x="1102195" y="1305993"/>
                    <a:pt x="1195235" y="1257986"/>
                  </a:cubicBezTo>
                  <a:cubicBezTo>
                    <a:pt x="1249356" y="1313593"/>
                    <a:pt x="1304792" y="1370343"/>
                    <a:pt x="1364685" y="1426236"/>
                  </a:cubicBezTo>
                  <a:cubicBezTo>
                    <a:pt x="1277302" y="1485729"/>
                    <a:pt x="1179233" y="1545337"/>
                    <a:pt x="1066419" y="1598429"/>
                  </a:cubicBezTo>
                  <a:cubicBezTo>
                    <a:pt x="1016127" y="1530420"/>
                    <a:pt x="962920" y="1459440"/>
                    <a:pt x="905085" y="1390060"/>
                  </a:cubicBezTo>
                  <a:close/>
                  <a:moveTo>
                    <a:pt x="1406747" y="1464641"/>
                  </a:moveTo>
                  <a:cubicBezTo>
                    <a:pt x="1548251" y="1590828"/>
                    <a:pt x="1716443" y="1709757"/>
                    <a:pt x="1947043" y="1796854"/>
                  </a:cubicBezTo>
                  <a:cubicBezTo>
                    <a:pt x="1946472" y="1797425"/>
                    <a:pt x="1945900" y="1797997"/>
                    <a:pt x="1945329" y="1798568"/>
                  </a:cubicBezTo>
                  <a:cubicBezTo>
                    <a:pt x="1819999" y="1925155"/>
                    <a:pt x="1720958" y="2025111"/>
                    <a:pt x="1551165" y="2025111"/>
                  </a:cubicBezTo>
                  <a:cubicBezTo>
                    <a:pt x="1386859" y="2025111"/>
                    <a:pt x="1252842" y="1850746"/>
                    <a:pt x="1100195" y="1644206"/>
                  </a:cubicBezTo>
                  <a:cubicBezTo>
                    <a:pt x="1216438" y="1588599"/>
                    <a:pt x="1317079" y="1526363"/>
                    <a:pt x="1406747" y="1464641"/>
                  </a:cubicBezTo>
                  <a:close/>
                  <a:moveTo>
                    <a:pt x="2848527" y="1937843"/>
                  </a:moveTo>
                  <a:lnTo>
                    <a:pt x="3657886" y="1937843"/>
                  </a:lnTo>
                  <a:lnTo>
                    <a:pt x="3660057" y="1938243"/>
                  </a:lnTo>
                  <a:cubicBezTo>
                    <a:pt x="3661772" y="1938586"/>
                    <a:pt x="3663487" y="1938700"/>
                    <a:pt x="3665201" y="1938700"/>
                  </a:cubicBezTo>
                  <a:lnTo>
                    <a:pt x="3880599" y="1938814"/>
                  </a:lnTo>
                  <a:cubicBezTo>
                    <a:pt x="3879514" y="1940186"/>
                    <a:pt x="3878485" y="1941558"/>
                    <a:pt x="3877456" y="1942872"/>
                  </a:cubicBezTo>
                  <a:cubicBezTo>
                    <a:pt x="3847567" y="1981563"/>
                    <a:pt x="3829450" y="2004880"/>
                    <a:pt x="3815791" y="2079975"/>
                  </a:cubicBezTo>
                  <a:cubicBezTo>
                    <a:pt x="3794417" y="2197190"/>
                    <a:pt x="3793674" y="2264912"/>
                    <a:pt x="4008730" y="2521402"/>
                  </a:cubicBezTo>
                  <a:cubicBezTo>
                    <a:pt x="4053707" y="2575066"/>
                    <a:pt x="4056336" y="2661076"/>
                    <a:pt x="4051478" y="2699081"/>
                  </a:cubicBezTo>
                  <a:cubicBezTo>
                    <a:pt x="4049706" y="2712797"/>
                    <a:pt x="4045249" y="2721655"/>
                    <a:pt x="4038162" y="2725427"/>
                  </a:cubicBezTo>
                  <a:cubicBezTo>
                    <a:pt x="4026732" y="2731542"/>
                    <a:pt x="4005815" y="2728170"/>
                    <a:pt x="3982041" y="2716455"/>
                  </a:cubicBezTo>
                  <a:cubicBezTo>
                    <a:pt x="3923348" y="2687422"/>
                    <a:pt x="3812934" y="2571522"/>
                    <a:pt x="3786473" y="2476939"/>
                  </a:cubicBezTo>
                  <a:cubicBezTo>
                    <a:pt x="3763956" y="2396357"/>
                    <a:pt x="3722294" y="2349551"/>
                    <a:pt x="3642856" y="2315433"/>
                  </a:cubicBezTo>
                  <a:cubicBezTo>
                    <a:pt x="3426200" y="2222507"/>
                    <a:pt x="3126391" y="2295888"/>
                    <a:pt x="3001918" y="2382127"/>
                  </a:cubicBezTo>
                  <a:cubicBezTo>
                    <a:pt x="2944368" y="2422018"/>
                    <a:pt x="2906306" y="2420246"/>
                    <a:pt x="2822867" y="2416417"/>
                  </a:cubicBezTo>
                  <a:cubicBezTo>
                    <a:pt x="2806580" y="2415674"/>
                    <a:pt x="2788920" y="2414874"/>
                    <a:pt x="2769432" y="2414303"/>
                  </a:cubicBezTo>
                  <a:cubicBezTo>
                    <a:pt x="2694051" y="2412188"/>
                    <a:pt x="2636730" y="2456937"/>
                    <a:pt x="2586209" y="2496484"/>
                  </a:cubicBezTo>
                  <a:cubicBezTo>
                    <a:pt x="2556091" y="2520030"/>
                    <a:pt x="2527630" y="2542318"/>
                    <a:pt x="2498255" y="2553291"/>
                  </a:cubicBezTo>
                  <a:cubicBezTo>
                    <a:pt x="2382927" y="2596325"/>
                    <a:pt x="2326805" y="2717769"/>
                    <a:pt x="2361781" y="2848528"/>
                  </a:cubicBezTo>
                  <a:cubicBezTo>
                    <a:pt x="2362638" y="2851729"/>
                    <a:pt x="2363553" y="2854986"/>
                    <a:pt x="2364467" y="2858301"/>
                  </a:cubicBezTo>
                  <a:cubicBezTo>
                    <a:pt x="2367382" y="2868588"/>
                    <a:pt x="2374182" y="2892648"/>
                    <a:pt x="2370868" y="2898020"/>
                  </a:cubicBezTo>
                  <a:cubicBezTo>
                    <a:pt x="2362181" y="2906821"/>
                    <a:pt x="2354694" y="2906135"/>
                    <a:pt x="2326520" y="2894191"/>
                  </a:cubicBezTo>
                  <a:cubicBezTo>
                    <a:pt x="2320404" y="2891562"/>
                    <a:pt x="2314347" y="2889048"/>
                    <a:pt x="2308574" y="2887047"/>
                  </a:cubicBezTo>
                  <a:cubicBezTo>
                    <a:pt x="2230793" y="2860073"/>
                    <a:pt x="2172958" y="2826068"/>
                    <a:pt x="2143525" y="2747830"/>
                  </a:cubicBezTo>
                  <a:cubicBezTo>
                    <a:pt x="2121923" y="2690394"/>
                    <a:pt x="2079803" y="2641474"/>
                    <a:pt x="2039112" y="2594153"/>
                  </a:cubicBezTo>
                  <a:cubicBezTo>
                    <a:pt x="2026482" y="2579466"/>
                    <a:pt x="2013452" y="2564321"/>
                    <a:pt x="2001507" y="2549462"/>
                  </a:cubicBezTo>
                  <a:cubicBezTo>
                    <a:pt x="1976476" y="2518201"/>
                    <a:pt x="1938357" y="2498656"/>
                    <a:pt x="1894180" y="2494427"/>
                  </a:cubicBezTo>
                  <a:cubicBezTo>
                    <a:pt x="1888179" y="2493855"/>
                    <a:pt x="1882121" y="2493570"/>
                    <a:pt x="1876120" y="2493570"/>
                  </a:cubicBezTo>
                  <a:cubicBezTo>
                    <a:pt x="1838001" y="2493570"/>
                    <a:pt x="1800911" y="2504885"/>
                    <a:pt x="1778222" y="2524202"/>
                  </a:cubicBezTo>
                  <a:cubicBezTo>
                    <a:pt x="1745590" y="2551920"/>
                    <a:pt x="1715072" y="2564264"/>
                    <a:pt x="1687754" y="2560949"/>
                  </a:cubicBezTo>
                  <a:cubicBezTo>
                    <a:pt x="1658150" y="2557349"/>
                    <a:pt x="1628604" y="2535289"/>
                    <a:pt x="1599857" y="2495341"/>
                  </a:cubicBezTo>
                  <a:cubicBezTo>
                    <a:pt x="1571854" y="2456422"/>
                    <a:pt x="1543222" y="2434876"/>
                    <a:pt x="1512875" y="2412016"/>
                  </a:cubicBezTo>
                  <a:cubicBezTo>
                    <a:pt x="1495444" y="2398929"/>
                    <a:pt x="1477442" y="2385327"/>
                    <a:pt x="1458697" y="2367554"/>
                  </a:cubicBezTo>
                  <a:cubicBezTo>
                    <a:pt x="1402690" y="2314519"/>
                    <a:pt x="1300734" y="2315376"/>
                    <a:pt x="1202150" y="2316176"/>
                  </a:cubicBezTo>
                  <a:cubicBezTo>
                    <a:pt x="1189349" y="2316290"/>
                    <a:pt x="1176547" y="2316405"/>
                    <a:pt x="1163917" y="2316405"/>
                  </a:cubicBezTo>
                  <a:cubicBezTo>
                    <a:pt x="662540" y="2314004"/>
                    <a:pt x="322383" y="1962360"/>
                    <a:pt x="218484" y="1839145"/>
                  </a:cubicBezTo>
                  <a:cubicBezTo>
                    <a:pt x="565328" y="1834002"/>
                    <a:pt x="833247" y="1762964"/>
                    <a:pt x="1049217" y="1667352"/>
                  </a:cubicBezTo>
                  <a:cubicBezTo>
                    <a:pt x="1213580" y="1889894"/>
                    <a:pt x="1357027" y="2079747"/>
                    <a:pt x="1551108" y="2079747"/>
                  </a:cubicBezTo>
                  <a:cubicBezTo>
                    <a:pt x="1743761" y="2079747"/>
                    <a:pt x="1855203" y="1967218"/>
                    <a:pt x="1984248" y="1836973"/>
                  </a:cubicBezTo>
                  <a:cubicBezTo>
                    <a:pt x="1990820" y="1830344"/>
                    <a:pt x="1997392" y="1823714"/>
                    <a:pt x="2004079" y="1817028"/>
                  </a:cubicBezTo>
                  <a:cubicBezTo>
                    <a:pt x="2222792" y="1891437"/>
                    <a:pt x="2495169" y="1937843"/>
                    <a:pt x="2848527" y="1937843"/>
                  </a:cubicBezTo>
                  <a:close/>
                  <a:moveTo>
                    <a:pt x="2013966" y="1116540"/>
                  </a:moveTo>
                  <a:cubicBezTo>
                    <a:pt x="2141811" y="1116540"/>
                    <a:pt x="2230736" y="1194378"/>
                    <a:pt x="2343322" y="1292848"/>
                  </a:cubicBezTo>
                  <a:cubicBezTo>
                    <a:pt x="2396071" y="1339025"/>
                    <a:pt x="2453107" y="1388803"/>
                    <a:pt x="2519972" y="1435151"/>
                  </a:cubicBezTo>
                  <a:cubicBezTo>
                    <a:pt x="2408416" y="1463384"/>
                    <a:pt x="2316632" y="1504474"/>
                    <a:pt x="2238337" y="1552138"/>
                  </a:cubicBezTo>
                  <a:cubicBezTo>
                    <a:pt x="2051799" y="1452811"/>
                    <a:pt x="1907667" y="1322566"/>
                    <a:pt x="1782680" y="1195293"/>
                  </a:cubicBezTo>
                  <a:cubicBezTo>
                    <a:pt x="1861947" y="1147001"/>
                    <a:pt x="1936471" y="1116540"/>
                    <a:pt x="2013966" y="1116540"/>
                  </a:cubicBezTo>
                  <a:close/>
                  <a:moveTo>
                    <a:pt x="2187473" y="1585170"/>
                  </a:moveTo>
                  <a:cubicBezTo>
                    <a:pt x="2110035" y="1638720"/>
                    <a:pt x="2046313" y="1697927"/>
                    <a:pt x="1988763" y="1755020"/>
                  </a:cubicBezTo>
                  <a:cubicBezTo>
                    <a:pt x="1760392" y="1672724"/>
                    <a:pt x="1594714" y="1557853"/>
                    <a:pt x="1452982" y="1432237"/>
                  </a:cubicBezTo>
                  <a:cubicBezTo>
                    <a:pt x="1499788" y="1398861"/>
                    <a:pt x="1543564" y="1366000"/>
                    <a:pt x="1585112" y="1334853"/>
                  </a:cubicBezTo>
                  <a:cubicBezTo>
                    <a:pt x="1638491" y="1294791"/>
                    <a:pt x="1688154" y="1257644"/>
                    <a:pt x="1735703" y="1225640"/>
                  </a:cubicBezTo>
                  <a:cubicBezTo>
                    <a:pt x="1857032" y="1349484"/>
                    <a:pt x="2001222" y="1481272"/>
                    <a:pt x="2187473" y="1585170"/>
                  </a:cubicBezTo>
                  <a:close/>
                  <a:moveTo>
                    <a:pt x="1638262" y="1123855"/>
                  </a:moveTo>
                  <a:cubicBezTo>
                    <a:pt x="1657122" y="1143801"/>
                    <a:pt x="1676552" y="1164318"/>
                    <a:pt x="1696555" y="1185177"/>
                  </a:cubicBezTo>
                  <a:cubicBezTo>
                    <a:pt x="1650492" y="1216610"/>
                    <a:pt x="1602829" y="1252329"/>
                    <a:pt x="1551851" y="1290562"/>
                  </a:cubicBezTo>
                  <a:cubicBezTo>
                    <a:pt x="1507789" y="1323595"/>
                    <a:pt x="1461154" y="1358628"/>
                    <a:pt x="1410976" y="1394118"/>
                  </a:cubicBezTo>
                  <a:cubicBezTo>
                    <a:pt x="1353541" y="1340740"/>
                    <a:pt x="1299591" y="1285933"/>
                    <a:pt x="1246270" y="1231183"/>
                  </a:cubicBezTo>
                  <a:cubicBezTo>
                    <a:pt x="1356741" y="1171976"/>
                    <a:pt x="1461783" y="1108368"/>
                    <a:pt x="1561567" y="1043617"/>
                  </a:cubicBezTo>
                  <a:cubicBezTo>
                    <a:pt x="1586484" y="1069106"/>
                    <a:pt x="1611916" y="1095966"/>
                    <a:pt x="1638262" y="1123855"/>
                  </a:cubicBezTo>
                  <a:close/>
                  <a:moveTo>
                    <a:pt x="1955387" y="701345"/>
                  </a:moveTo>
                  <a:cubicBezTo>
                    <a:pt x="1837487" y="786956"/>
                    <a:pt x="1708499" y="880625"/>
                    <a:pt x="1568825" y="972751"/>
                  </a:cubicBezTo>
                  <a:cubicBezTo>
                    <a:pt x="1448810" y="853079"/>
                    <a:pt x="1339482" y="769525"/>
                    <a:pt x="1205751" y="769525"/>
                  </a:cubicBezTo>
                  <a:cubicBezTo>
                    <a:pt x="1071391" y="769525"/>
                    <a:pt x="973379" y="822561"/>
                    <a:pt x="872395" y="891998"/>
                  </a:cubicBezTo>
                  <a:cubicBezTo>
                    <a:pt x="692258" y="767868"/>
                    <a:pt x="468401" y="681057"/>
                    <a:pt x="135274" y="675514"/>
                  </a:cubicBezTo>
                  <a:cubicBezTo>
                    <a:pt x="156591" y="582531"/>
                    <a:pt x="194996" y="491148"/>
                    <a:pt x="226314" y="486976"/>
                  </a:cubicBezTo>
                  <a:cubicBezTo>
                    <a:pt x="328841" y="473260"/>
                    <a:pt x="323240" y="413309"/>
                    <a:pt x="320211" y="381077"/>
                  </a:cubicBezTo>
                  <a:cubicBezTo>
                    <a:pt x="319354" y="372104"/>
                    <a:pt x="318211" y="359817"/>
                    <a:pt x="320783" y="357245"/>
                  </a:cubicBezTo>
                  <a:cubicBezTo>
                    <a:pt x="322898" y="355131"/>
                    <a:pt x="337071" y="344729"/>
                    <a:pt x="407594" y="350845"/>
                  </a:cubicBezTo>
                  <a:cubicBezTo>
                    <a:pt x="510007" y="359646"/>
                    <a:pt x="555269" y="366732"/>
                    <a:pt x="595160" y="373019"/>
                  </a:cubicBezTo>
                  <a:cubicBezTo>
                    <a:pt x="661511" y="383420"/>
                    <a:pt x="709460" y="390964"/>
                    <a:pt x="958691" y="398736"/>
                  </a:cubicBezTo>
                  <a:lnTo>
                    <a:pt x="1616088" y="396450"/>
                  </a:lnTo>
                  <a:cubicBezTo>
                    <a:pt x="1840859" y="396450"/>
                    <a:pt x="1975333" y="482575"/>
                    <a:pt x="2090033" y="604133"/>
                  </a:cubicBezTo>
                  <a:cubicBezTo>
                    <a:pt x="2046770" y="634937"/>
                    <a:pt x="2001908" y="667513"/>
                    <a:pt x="1955387" y="701345"/>
                  </a:cubicBezTo>
                  <a:close/>
                  <a:moveTo>
                    <a:pt x="4292880" y="624136"/>
                  </a:moveTo>
                  <a:cubicBezTo>
                    <a:pt x="4286879" y="715004"/>
                    <a:pt x="4254704" y="734378"/>
                    <a:pt x="4210412" y="761067"/>
                  </a:cubicBezTo>
                  <a:cubicBezTo>
                    <a:pt x="4148919" y="798158"/>
                    <a:pt x="4079253" y="840163"/>
                    <a:pt x="4076795" y="1050075"/>
                  </a:cubicBezTo>
                  <a:cubicBezTo>
                    <a:pt x="4075824" y="1134828"/>
                    <a:pt x="4083482" y="1198093"/>
                    <a:pt x="4089540" y="1234212"/>
                  </a:cubicBezTo>
                  <a:lnTo>
                    <a:pt x="3677260" y="1234212"/>
                  </a:lnTo>
                  <a:cubicBezTo>
                    <a:pt x="3675202" y="1234212"/>
                    <a:pt x="3673202" y="1234441"/>
                    <a:pt x="3671316" y="1234841"/>
                  </a:cubicBezTo>
                  <a:lnTo>
                    <a:pt x="3621881" y="1234841"/>
                  </a:lnTo>
                  <a:lnTo>
                    <a:pt x="3197086" y="1234326"/>
                  </a:lnTo>
                  <a:cubicBezTo>
                    <a:pt x="2657990" y="1234326"/>
                    <a:pt x="2464080" y="984409"/>
                    <a:pt x="2276570" y="742779"/>
                  </a:cubicBezTo>
                  <a:cubicBezTo>
                    <a:pt x="2242223" y="698488"/>
                    <a:pt x="2208276" y="654768"/>
                    <a:pt x="2172729" y="613334"/>
                  </a:cubicBezTo>
                  <a:cubicBezTo>
                    <a:pt x="2356637" y="484461"/>
                    <a:pt x="2506885" y="395136"/>
                    <a:pt x="2620270" y="395136"/>
                  </a:cubicBezTo>
                  <a:cubicBezTo>
                    <a:pt x="2802008" y="395136"/>
                    <a:pt x="2940196" y="549441"/>
                    <a:pt x="3055525" y="696431"/>
                  </a:cubicBezTo>
                  <a:cubicBezTo>
                    <a:pt x="3056496" y="699402"/>
                    <a:pt x="3057982" y="702146"/>
                    <a:pt x="3059926" y="704660"/>
                  </a:cubicBezTo>
                  <a:cubicBezTo>
                    <a:pt x="3078956" y="729063"/>
                    <a:pt x="3097987" y="755352"/>
                    <a:pt x="3118161" y="783184"/>
                  </a:cubicBezTo>
                  <a:cubicBezTo>
                    <a:pt x="3188570" y="880282"/>
                    <a:pt x="3261322" y="980752"/>
                    <a:pt x="3340875" y="1006984"/>
                  </a:cubicBezTo>
                  <a:cubicBezTo>
                    <a:pt x="3523983" y="1066362"/>
                    <a:pt x="3713150" y="871309"/>
                    <a:pt x="3773672" y="753695"/>
                  </a:cubicBezTo>
                  <a:cubicBezTo>
                    <a:pt x="3788245" y="725349"/>
                    <a:pt x="3801275" y="698545"/>
                    <a:pt x="3813905" y="672599"/>
                  </a:cubicBezTo>
                  <a:cubicBezTo>
                    <a:pt x="3852310" y="593618"/>
                    <a:pt x="3882714" y="531096"/>
                    <a:pt x="3922148" y="496634"/>
                  </a:cubicBezTo>
                  <a:cubicBezTo>
                    <a:pt x="3975640" y="455486"/>
                    <a:pt x="4064051" y="435541"/>
                    <a:pt x="4064965" y="435312"/>
                  </a:cubicBezTo>
                  <a:cubicBezTo>
                    <a:pt x="4066508" y="434969"/>
                    <a:pt x="4067994" y="434512"/>
                    <a:pt x="4069480" y="433883"/>
                  </a:cubicBezTo>
                  <a:cubicBezTo>
                    <a:pt x="4180294" y="388506"/>
                    <a:pt x="4227214" y="232258"/>
                    <a:pt x="4207155" y="113558"/>
                  </a:cubicBezTo>
                  <a:cubicBezTo>
                    <a:pt x="4204011" y="94927"/>
                    <a:pt x="4213270" y="81897"/>
                    <a:pt x="4221556" y="74238"/>
                  </a:cubicBezTo>
                  <a:cubicBezTo>
                    <a:pt x="4240759" y="56579"/>
                    <a:pt x="4272363" y="50578"/>
                    <a:pt x="4304138" y="58694"/>
                  </a:cubicBezTo>
                  <a:cubicBezTo>
                    <a:pt x="4324998" y="64009"/>
                    <a:pt x="4330199" y="76182"/>
                    <a:pt x="4340828" y="112415"/>
                  </a:cubicBezTo>
                  <a:cubicBezTo>
                    <a:pt x="4352030" y="150705"/>
                    <a:pt x="4367460" y="203112"/>
                    <a:pt x="4430726" y="240373"/>
                  </a:cubicBezTo>
                  <a:cubicBezTo>
                    <a:pt x="4445413" y="249003"/>
                    <a:pt x="4463301" y="262033"/>
                    <a:pt x="4465130" y="274892"/>
                  </a:cubicBezTo>
                  <a:cubicBezTo>
                    <a:pt x="4467873" y="294666"/>
                    <a:pt x="4436212" y="327756"/>
                    <a:pt x="4405637" y="359760"/>
                  </a:cubicBezTo>
                  <a:cubicBezTo>
                    <a:pt x="4346601" y="421596"/>
                    <a:pt x="4266076" y="505778"/>
                    <a:pt x="4292880" y="624136"/>
                  </a:cubicBezTo>
                  <a:close/>
                </a:path>
              </a:pathLst>
            </a:custGeom>
            <a:grpFill/>
            <a:ln w="5715" cap="flat">
              <a:noFill/>
              <a:prstDash val="solid"/>
              <a:miter/>
            </a:ln>
          </p:spPr>
          <p:txBody>
            <a:bodyPr rtlCol="0" anchor="ctr"/>
            <a:lstStyle/>
            <a:p>
              <a:endParaRPr lang="en-US"/>
            </a:p>
          </p:txBody>
        </p:sp>
        <p:grpSp>
          <p:nvGrpSpPr>
            <p:cNvPr id="23" name="Graphic 19">
              <a:extLst>
                <a:ext uri="{FF2B5EF4-FFF2-40B4-BE49-F238E27FC236}">
                  <a16:creationId xmlns:a16="http://schemas.microsoft.com/office/drawing/2014/main" id="{650B9233-7B2E-9306-91BB-F4B08A751C9E}"/>
                </a:ext>
              </a:extLst>
            </p:cNvPr>
            <p:cNvGrpSpPr/>
            <p:nvPr/>
          </p:nvGrpSpPr>
          <p:grpSpPr>
            <a:xfrm>
              <a:off x="-1464645" y="4731734"/>
              <a:ext cx="4501705" cy="353758"/>
              <a:chOff x="-1464645" y="4731734"/>
              <a:chExt cx="4501705" cy="353758"/>
            </a:xfrm>
            <a:grpFill/>
          </p:grpSpPr>
          <p:sp>
            <p:nvSpPr>
              <p:cNvPr id="24" name="Freeform: Shape 23">
                <a:extLst>
                  <a:ext uri="{FF2B5EF4-FFF2-40B4-BE49-F238E27FC236}">
                    <a16:creationId xmlns:a16="http://schemas.microsoft.com/office/drawing/2014/main" id="{D9A00F1D-2CA2-953B-CD33-7FB6EE25A433}"/>
                  </a:ext>
                </a:extLst>
              </p:cNvPr>
              <p:cNvSpPr/>
              <p:nvPr/>
            </p:nvSpPr>
            <p:spPr>
              <a:xfrm>
                <a:off x="-1464645" y="4742535"/>
                <a:ext cx="249288" cy="337241"/>
              </a:xfrm>
              <a:custGeom>
                <a:avLst/>
                <a:gdLst>
                  <a:gd name="connsiteX0" fmla="*/ 124930 w 249288"/>
                  <a:gd name="connsiteY0" fmla="*/ 337242 h 337241"/>
                  <a:gd name="connsiteX1" fmla="*/ 26460 w 249288"/>
                  <a:gd name="connsiteY1" fmla="*/ 297523 h 337241"/>
                  <a:gd name="connsiteX2" fmla="*/ 0 w 249288"/>
                  <a:gd name="connsiteY2" fmla="*/ 196939 h 337241"/>
                  <a:gd name="connsiteX3" fmla="*/ 0 w 249288"/>
                  <a:gd name="connsiteY3" fmla="*/ 0 h 337241"/>
                  <a:gd name="connsiteX4" fmla="*/ 37205 w 249288"/>
                  <a:gd name="connsiteY4" fmla="*/ 0 h 337241"/>
                  <a:gd name="connsiteX5" fmla="*/ 37205 w 249288"/>
                  <a:gd name="connsiteY5" fmla="*/ 192481 h 337241"/>
                  <a:gd name="connsiteX6" fmla="*/ 54235 w 249288"/>
                  <a:gd name="connsiteY6" fmla="*/ 272948 h 337241"/>
                  <a:gd name="connsiteX7" fmla="*/ 124873 w 249288"/>
                  <a:gd name="connsiteY7" fmla="*/ 305524 h 337241"/>
                  <a:gd name="connsiteX8" fmla="*/ 195510 w 249288"/>
                  <a:gd name="connsiteY8" fmla="*/ 272948 h 337241"/>
                  <a:gd name="connsiteX9" fmla="*/ 212598 w 249288"/>
                  <a:gd name="connsiteY9" fmla="*/ 192481 h 337241"/>
                  <a:gd name="connsiteX10" fmla="*/ 212598 w 249288"/>
                  <a:gd name="connsiteY10" fmla="*/ 0 h 337241"/>
                  <a:gd name="connsiteX11" fmla="*/ 249288 w 249288"/>
                  <a:gd name="connsiteY11" fmla="*/ 0 h 337241"/>
                  <a:gd name="connsiteX12" fmla="*/ 249288 w 249288"/>
                  <a:gd name="connsiteY12" fmla="*/ 196939 h 337241"/>
                  <a:gd name="connsiteX13" fmla="*/ 223285 w 249288"/>
                  <a:gd name="connsiteY13" fmla="*/ 297580 h 337241"/>
                  <a:gd name="connsiteX14" fmla="*/ 124930 w 249288"/>
                  <a:gd name="connsiteY14" fmla="*/ 337242 h 33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288" h="337241">
                    <a:moveTo>
                      <a:pt x="124930" y="337242"/>
                    </a:moveTo>
                    <a:cubicBezTo>
                      <a:pt x="82067" y="337242"/>
                      <a:pt x="48920" y="323869"/>
                      <a:pt x="26460" y="297523"/>
                    </a:cubicBezTo>
                    <a:cubicBezTo>
                      <a:pt x="4458" y="271805"/>
                      <a:pt x="0" y="239973"/>
                      <a:pt x="0" y="196939"/>
                    </a:cubicBezTo>
                    <a:lnTo>
                      <a:pt x="0" y="0"/>
                    </a:lnTo>
                    <a:lnTo>
                      <a:pt x="37205" y="0"/>
                    </a:lnTo>
                    <a:lnTo>
                      <a:pt x="37205" y="192481"/>
                    </a:lnTo>
                    <a:cubicBezTo>
                      <a:pt x="37205" y="219627"/>
                      <a:pt x="37205" y="250374"/>
                      <a:pt x="54235" y="272948"/>
                    </a:cubicBezTo>
                    <a:cubicBezTo>
                      <a:pt x="69952" y="294265"/>
                      <a:pt x="94355" y="305524"/>
                      <a:pt x="124873" y="305524"/>
                    </a:cubicBezTo>
                    <a:cubicBezTo>
                      <a:pt x="154819" y="305524"/>
                      <a:pt x="179222" y="294265"/>
                      <a:pt x="195510" y="272948"/>
                    </a:cubicBezTo>
                    <a:cubicBezTo>
                      <a:pt x="212598" y="250374"/>
                      <a:pt x="212598" y="219627"/>
                      <a:pt x="212598" y="192481"/>
                    </a:cubicBezTo>
                    <a:lnTo>
                      <a:pt x="212598" y="0"/>
                    </a:lnTo>
                    <a:lnTo>
                      <a:pt x="249288" y="0"/>
                    </a:lnTo>
                    <a:lnTo>
                      <a:pt x="249288" y="196939"/>
                    </a:lnTo>
                    <a:cubicBezTo>
                      <a:pt x="249288" y="239973"/>
                      <a:pt x="244945" y="271805"/>
                      <a:pt x="223285" y="297580"/>
                    </a:cubicBezTo>
                    <a:cubicBezTo>
                      <a:pt x="200482" y="323812"/>
                      <a:pt x="167335" y="337242"/>
                      <a:pt x="124930" y="337242"/>
                    </a:cubicBezTo>
                    <a:close/>
                  </a:path>
                </a:pathLst>
              </a:custGeom>
              <a:grpFill/>
              <a:ln w="571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CD67609-8865-3977-24A3-6EAF96D62767}"/>
                  </a:ext>
                </a:extLst>
              </p:cNvPr>
              <p:cNvSpPr/>
              <p:nvPr/>
            </p:nvSpPr>
            <p:spPr>
              <a:xfrm>
                <a:off x="-1050365" y="4738077"/>
                <a:ext cx="217055" cy="341699"/>
              </a:xfrm>
              <a:custGeom>
                <a:avLst/>
                <a:gdLst>
                  <a:gd name="connsiteX0" fmla="*/ 103156 w 217055"/>
                  <a:gd name="connsiteY0" fmla="*/ 341700 h 341699"/>
                  <a:gd name="connsiteX1" fmla="*/ 0 w 217055"/>
                  <a:gd name="connsiteY1" fmla="*/ 289808 h 341699"/>
                  <a:gd name="connsiteX2" fmla="*/ 20460 w 217055"/>
                  <a:gd name="connsiteY2" fmla="*/ 266490 h 341699"/>
                  <a:gd name="connsiteX3" fmla="*/ 107613 w 217055"/>
                  <a:gd name="connsiteY3" fmla="*/ 312439 h 341699"/>
                  <a:gd name="connsiteX4" fmla="*/ 180423 w 217055"/>
                  <a:gd name="connsiteY4" fmla="*/ 249060 h 341699"/>
                  <a:gd name="connsiteX5" fmla="*/ 123044 w 217055"/>
                  <a:gd name="connsiteY5" fmla="*/ 187852 h 341699"/>
                  <a:gd name="connsiteX6" fmla="*/ 121158 w 217055"/>
                  <a:gd name="connsiteY6" fmla="*/ 187109 h 341699"/>
                  <a:gd name="connsiteX7" fmla="*/ 66923 w 217055"/>
                  <a:gd name="connsiteY7" fmla="*/ 164478 h 341699"/>
                  <a:gd name="connsiteX8" fmla="*/ 34290 w 217055"/>
                  <a:gd name="connsiteY8" fmla="*/ 141389 h 341699"/>
                  <a:gd name="connsiteX9" fmla="*/ 13487 w 217055"/>
                  <a:gd name="connsiteY9" fmla="*/ 85668 h 341699"/>
                  <a:gd name="connsiteX10" fmla="*/ 42748 w 217055"/>
                  <a:gd name="connsiteY10" fmla="*/ 24003 h 341699"/>
                  <a:gd name="connsiteX11" fmla="*/ 118072 w 217055"/>
                  <a:gd name="connsiteY11" fmla="*/ 0 h 341699"/>
                  <a:gd name="connsiteX12" fmla="*/ 208826 w 217055"/>
                  <a:gd name="connsiteY12" fmla="*/ 38919 h 341699"/>
                  <a:gd name="connsiteX13" fmla="*/ 190538 w 217055"/>
                  <a:gd name="connsiteY13" fmla="*/ 62579 h 341699"/>
                  <a:gd name="connsiteX14" fmla="*/ 115557 w 217055"/>
                  <a:gd name="connsiteY14" fmla="*/ 28803 h 341699"/>
                  <a:gd name="connsiteX15" fmla="*/ 50178 w 217055"/>
                  <a:gd name="connsiteY15" fmla="*/ 82239 h 341699"/>
                  <a:gd name="connsiteX16" fmla="*/ 97955 w 217055"/>
                  <a:gd name="connsiteY16" fmla="*/ 139732 h 341699"/>
                  <a:gd name="connsiteX17" fmla="*/ 160992 w 217055"/>
                  <a:gd name="connsiteY17" fmla="*/ 166021 h 341699"/>
                  <a:gd name="connsiteX18" fmla="*/ 197568 w 217055"/>
                  <a:gd name="connsiteY18" fmla="*/ 192253 h 341699"/>
                  <a:gd name="connsiteX19" fmla="*/ 217056 w 217055"/>
                  <a:gd name="connsiteY19" fmla="*/ 246145 h 341699"/>
                  <a:gd name="connsiteX20" fmla="*/ 183394 w 217055"/>
                  <a:gd name="connsiteY20" fmla="*/ 316211 h 341699"/>
                  <a:gd name="connsiteX21" fmla="*/ 103156 w 217055"/>
                  <a:gd name="connsiteY21" fmla="*/ 341700 h 34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055" h="341699">
                    <a:moveTo>
                      <a:pt x="103156" y="341700"/>
                    </a:moveTo>
                    <a:cubicBezTo>
                      <a:pt x="48806" y="341700"/>
                      <a:pt x="16745" y="308838"/>
                      <a:pt x="0" y="289808"/>
                    </a:cubicBezTo>
                    <a:lnTo>
                      <a:pt x="20460" y="266490"/>
                    </a:lnTo>
                    <a:cubicBezTo>
                      <a:pt x="39662" y="289636"/>
                      <a:pt x="71323" y="312439"/>
                      <a:pt x="107613" y="312439"/>
                    </a:cubicBezTo>
                    <a:cubicBezTo>
                      <a:pt x="150476" y="312439"/>
                      <a:pt x="180423" y="286379"/>
                      <a:pt x="180423" y="249060"/>
                    </a:cubicBezTo>
                    <a:cubicBezTo>
                      <a:pt x="180423" y="210655"/>
                      <a:pt x="141675" y="195224"/>
                      <a:pt x="123044" y="187852"/>
                    </a:cubicBezTo>
                    <a:lnTo>
                      <a:pt x="121158" y="187109"/>
                    </a:lnTo>
                    <a:cubicBezTo>
                      <a:pt x="103956" y="180423"/>
                      <a:pt x="79667" y="170821"/>
                      <a:pt x="66923" y="164478"/>
                    </a:cubicBezTo>
                    <a:cubicBezTo>
                      <a:pt x="53721" y="158306"/>
                      <a:pt x="42805" y="150590"/>
                      <a:pt x="34290" y="141389"/>
                    </a:cubicBezTo>
                    <a:cubicBezTo>
                      <a:pt x="20460" y="126987"/>
                      <a:pt x="13487" y="108242"/>
                      <a:pt x="13487" y="85668"/>
                    </a:cubicBezTo>
                    <a:cubicBezTo>
                      <a:pt x="13487" y="61722"/>
                      <a:pt x="23889" y="39777"/>
                      <a:pt x="42748" y="24003"/>
                    </a:cubicBezTo>
                    <a:cubicBezTo>
                      <a:pt x="61379" y="8287"/>
                      <a:pt x="87439" y="0"/>
                      <a:pt x="118072" y="0"/>
                    </a:cubicBezTo>
                    <a:cubicBezTo>
                      <a:pt x="152305" y="0"/>
                      <a:pt x="182823" y="13087"/>
                      <a:pt x="208826" y="38919"/>
                    </a:cubicBezTo>
                    <a:lnTo>
                      <a:pt x="190538" y="62579"/>
                    </a:lnTo>
                    <a:cubicBezTo>
                      <a:pt x="167621" y="40177"/>
                      <a:pt x="142418" y="28803"/>
                      <a:pt x="115557" y="28803"/>
                    </a:cubicBezTo>
                    <a:cubicBezTo>
                      <a:pt x="75267" y="28803"/>
                      <a:pt x="50178" y="49263"/>
                      <a:pt x="50178" y="82239"/>
                    </a:cubicBezTo>
                    <a:cubicBezTo>
                      <a:pt x="50178" y="120358"/>
                      <a:pt x="81267" y="132988"/>
                      <a:pt x="97955" y="139732"/>
                    </a:cubicBezTo>
                    <a:lnTo>
                      <a:pt x="160992" y="166021"/>
                    </a:lnTo>
                    <a:cubicBezTo>
                      <a:pt x="166935" y="168764"/>
                      <a:pt x="186881" y="179680"/>
                      <a:pt x="197568" y="192253"/>
                    </a:cubicBezTo>
                    <a:cubicBezTo>
                      <a:pt x="210655" y="208312"/>
                      <a:pt x="217056" y="225971"/>
                      <a:pt x="217056" y="246145"/>
                    </a:cubicBezTo>
                    <a:cubicBezTo>
                      <a:pt x="217056" y="273463"/>
                      <a:pt x="205111" y="298380"/>
                      <a:pt x="183394" y="316211"/>
                    </a:cubicBezTo>
                    <a:cubicBezTo>
                      <a:pt x="162649" y="333070"/>
                      <a:pt x="135617" y="341700"/>
                      <a:pt x="103156" y="341700"/>
                    </a:cubicBezTo>
                    <a:close/>
                  </a:path>
                </a:pathLst>
              </a:custGeom>
              <a:grpFill/>
              <a:ln w="571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E0A288-246C-A894-F020-9C89C155DBFD}"/>
                  </a:ext>
                </a:extLst>
              </p:cNvPr>
              <p:cNvSpPr/>
              <p:nvPr/>
            </p:nvSpPr>
            <p:spPr>
              <a:xfrm>
                <a:off x="-708608" y="4741449"/>
                <a:ext cx="304895" cy="332327"/>
              </a:xfrm>
              <a:custGeom>
                <a:avLst/>
                <a:gdLst>
                  <a:gd name="connsiteX0" fmla="*/ 263633 w 304895"/>
                  <a:gd name="connsiteY0" fmla="*/ 332327 h 332327"/>
                  <a:gd name="connsiteX1" fmla="*/ 228372 w 304895"/>
                  <a:gd name="connsiteY1" fmla="*/ 242888 h 332327"/>
                  <a:gd name="connsiteX2" fmla="*/ 73495 w 304895"/>
                  <a:gd name="connsiteY2" fmla="*/ 242888 h 332327"/>
                  <a:gd name="connsiteX3" fmla="*/ 38233 w 304895"/>
                  <a:gd name="connsiteY3" fmla="*/ 332327 h 332327"/>
                  <a:gd name="connsiteX4" fmla="*/ 0 w 304895"/>
                  <a:gd name="connsiteY4" fmla="*/ 332327 h 332327"/>
                  <a:gd name="connsiteX5" fmla="*/ 134931 w 304895"/>
                  <a:gd name="connsiteY5" fmla="*/ 0 h 332327"/>
                  <a:gd name="connsiteX6" fmla="*/ 169450 w 304895"/>
                  <a:gd name="connsiteY6" fmla="*/ 0 h 332327"/>
                  <a:gd name="connsiteX7" fmla="*/ 304895 w 304895"/>
                  <a:gd name="connsiteY7" fmla="*/ 332327 h 332327"/>
                  <a:gd name="connsiteX8" fmla="*/ 263633 w 304895"/>
                  <a:gd name="connsiteY8" fmla="*/ 332327 h 332327"/>
                  <a:gd name="connsiteX9" fmla="*/ 82410 w 304895"/>
                  <a:gd name="connsiteY9" fmla="*/ 214141 h 332327"/>
                  <a:gd name="connsiteX10" fmla="*/ 219456 w 304895"/>
                  <a:gd name="connsiteY10" fmla="*/ 214141 h 332327"/>
                  <a:gd name="connsiteX11" fmla="*/ 150933 w 304895"/>
                  <a:gd name="connsiteY11" fmla="*/ 38576 h 332327"/>
                  <a:gd name="connsiteX12" fmla="*/ 82410 w 304895"/>
                  <a:gd name="connsiteY12" fmla="*/ 214141 h 3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95" h="332327">
                    <a:moveTo>
                      <a:pt x="263633" y="332327"/>
                    </a:moveTo>
                    <a:lnTo>
                      <a:pt x="228372" y="242888"/>
                    </a:lnTo>
                    <a:lnTo>
                      <a:pt x="73495" y="242888"/>
                    </a:lnTo>
                    <a:lnTo>
                      <a:pt x="38233" y="332327"/>
                    </a:lnTo>
                    <a:lnTo>
                      <a:pt x="0" y="332327"/>
                    </a:lnTo>
                    <a:lnTo>
                      <a:pt x="134931" y="0"/>
                    </a:lnTo>
                    <a:lnTo>
                      <a:pt x="169450" y="0"/>
                    </a:lnTo>
                    <a:lnTo>
                      <a:pt x="304895" y="332327"/>
                    </a:lnTo>
                    <a:lnTo>
                      <a:pt x="263633" y="332327"/>
                    </a:lnTo>
                    <a:close/>
                    <a:moveTo>
                      <a:pt x="82410" y="214141"/>
                    </a:moveTo>
                    <a:lnTo>
                      <a:pt x="219456" y="214141"/>
                    </a:lnTo>
                    <a:lnTo>
                      <a:pt x="150933" y="38576"/>
                    </a:lnTo>
                    <a:lnTo>
                      <a:pt x="82410" y="214141"/>
                    </a:lnTo>
                    <a:close/>
                  </a:path>
                </a:pathLst>
              </a:custGeom>
              <a:grp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95F7B0D-3E46-312F-EE54-1494385C090D}"/>
                  </a:ext>
                </a:extLst>
              </p:cNvPr>
              <p:cNvSpPr/>
              <p:nvPr/>
            </p:nvSpPr>
            <p:spPr>
              <a:xfrm>
                <a:off x="-264095" y="4736706"/>
                <a:ext cx="214141" cy="342785"/>
              </a:xfrm>
              <a:custGeom>
                <a:avLst/>
                <a:gdLst>
                  <a:gd name="connsiteX0" fmla="*/ 214141 w 214141"/>
                  <a:gd name="connsiteY0" fmla="*/ 64122 h 342785"/>
                  <a:gd name="connsiteX1" fmla="*/ 80010 w 214141"/>
                  <a:gd name="connsiteY1" fmla="*/ 64122 h 342785"/>
                  <a:gd name="connsiteX2" fmla="*/ 80010 w 214141"/>
                  <a:gd name="connsiteY2" fmla="*/ 148076 h 342785"/>
                  <a:gd name="connsiteX3" fmla="*/ 206197 w 214141"/>
                  <a:gd name="connsiteY3" fmla="*/ 148076 h 342785"/>
                  <a:gd name="connsiteX4" fmla="*/ 206197 w 214141"/>
                  <a:gd name="connsiteY4" fmla="*/ 212141 h 342785"/>
                  <a:gd name="connsiteX5" fmla="*/ 80010 w 214141"/>
                  <a:gd name="connsiteY5" fmla="*/ 212141 h 342785"/>
                  <a:gd name="connsiteX6" fmla="*/ 80010 w 214141"/>
                  <a:gd name="connsiteY6" fmla="*/ 342786 h 342785"/>
                  <a:gd name="connsiteX7" fmla="*/ 0 w 214141"/>
                  <a:gd name="connsiteY7" fmla="*/ 342786 h 342785"/>
                  <a:gd name="connsiteX8" fmla="*/ 0 w 214141"/>
                  <a:gd name="connsiteY8" fmla="*/ 0 h 342785"/>
                  <a:gd name="connsiteX9" fmla="*/ 214141 w 214141"/>
                  <a:gd name="connsiteY9" fmla="*/ 0 h 342785"/>
                  <a:gd name="connsiteX10" fmla="*/ 214141 w 214141"/>
                  <a:gd name="connsiteY10" fmla="*/ 64122 h 34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41" h="342785">
                    <a:moveTo>
                      <a:pt x="214141" y="64122"/>
                    </a:moveTo>
                    <a:lnTo>
                      <a:pt x="80010" y="64122"/>
                    </a:lnTo>
                    <a:lnTo>
                      <a:pt x="80010" y="148076"/>
                    </a:lnTo>
                    <a:lnTo>
                      <a:pt x="206197" y="148076"/>
                    </a:lnTo>
                    <a:lnTo>
                      <a:pt x="206197" y="212141"/>
                    </a:lnTo>
                    <a:lnTo>
                      <a:pt x="80010" y="212141"/>
                    </a:lnTo>
                    <a:lnTo>
                      <a:pt x="80010" y="342786"/>
                    </a:lnTo>
                    <a:lnTo>
                      <a:pt x="0" y="342786"/>
                    </a:lnTo>
                    <a:lnTo>
                      <a:pt x="0" y="0"/>
                    </a:lnTo>
                    <a:lnTo>
                      <a:pt x="214141" y="0"/>
                    </a:lnTo>
                    <a:lnTo>
                      <a:pt x="214141" y="64122"/>
                    </a:lnTo>
                    <a:close/>
                  </a:path>
                </a:pathLst>
              </a:custGeom>
              <a:grp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CF2466F-B7F0-EBC7-A396-DD64FFAD71E5}"/>
                  </a:ext>
                </a:extLst>
              </p:cNvPr>
              <p:cNvSpPr/>
              <p:nvPr/>
            </p:nvSpPr>
            <p:spPr>
              <a:xfrm>
                <a:off x="-258323" y="4742478"/>
                <a:ext cx="202653" cy="331298"/>
              </a:xfrm>
              <a:custGeom>
                <a:avLst/>
                <a:gdLst>
                  <a:gd name="connsiteX0" fmla="*/ 0 w 202653"/>
                  <a:gd name="connsiteY0" fmla="*/ 331298 h 331298"/>
                  <a:gd name="connsiteX1" fmla="*/ 0 w 202653"/>
                  <a:gd name="connsiteY1" fmla="*/ 0 h 331298"/>
                  <a:gd name="connsiteX2" fmla="*/ 202654 w 202653"/>
                  <a:gd name="connsiteY2" fmla="*/ 0 h 331298"/>
                  <a:gd name="connsiteX3" fmla="*/ 202654 w 202653"/>
                  <a:gd name="connsiteY3" fmla="*/ 52578 h 331298"/>
                  <a:gd name="connsiteX4" fmla="*/ 68466 w 202653"/>
                  <a:gd name="connsiteY4" fmla="*/ 52578 h 331298"/>
                  <a:gd name="connsiteX5" fmla="*/ 68466 w 202653"/>
                  <a:gd name="connsiteY5" fmla="*/ 148018 h 331298"/>
                  <a:gd name="connsiteX6" fmla="*/ 194653 w 202653"/>
                  <a:gd name="connsiteY6" fmla="*/ 148018 h 331298"/>
                  <a:gd name="connsiteX7" fmla="*/ 194653 w 202653"/>
                  <a:gd name="connsiteY7" fmla="*/ 200654 h 331298"/>
                  <a:gd name="connsiteX8" fmla="*/ 68466 w 202653"/>
                  <a:gd name="connsiteY8" fmla="*/ 200654 h 331298"/>
                  <a:gd name="connsiteX9" fmla="*/ 68466 w 202653"/>
                  <a:gd name="connsiteY9" fmla="*/ 331298 h 33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53" h="331298">
                    <a:moveTo>
                      <a:pt x="0" y="331298"/>
                    </a:moveTo>
                    <a:lnTo>
                      <a:pt x="0" y="0"/>
                    </a:lnTo>
                    <a:lnTo>
                      <a:pt x="202654" y="0"/>
                    </a:lnTo>
                    <a:lnTo>
                      <a:pt x="202654" y="52578"/>
                    </a:lnTo>
                    <a:lnTo>
                      <a:pt x="68466" y="52578"/>
                    </a:lnTo>
                    <a:lnTo>
                      <a:pt x="68466" y="148018"/>
                    </a:lnTo>
                    <a:lnTo>
                      <a:pt x="194653" y="148018"/>
                    </a:lnTo>
                    <a:lnTo>
                      <a:pt x="194653" y="200654"/>
                    </a:lnTo>
                    <a:lnTo>
                      <a:pt x="68466" y="200654"/>
                    </a:lnTo>
                    <a:lnTo>
                      <a:pt x="68466" y="331298"/>
                    </a:lnTo>
                    <a:close/>
                  </a:path>
                </a:pathLst>
              </a:custGeom>
              <a:grp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248E0F1-174A-D690-E663-E3AF6C3B9393}"/>
                  </a:ext>
                </a:extLst>
              </p:cNvPr>
              <p:cNvSpPr/>
              <p:nvPr/>
            </p:nvSpPr>
            <p:spPr>
              <a:xfrm>
                <a:off x="38970" y="4736249"/>
                <a:ext cx="341814" cy="343300"/>
              </a:xfrm>
              <a:custGeom>
                <a:avLst/>
                <a:gdLst>
                  <a:gd name="connsiteX0" fmla="*/ 341814 w 341814"/>
                  <a:gd name="connsiteY0" fmla="*/ 343300 h 343300"/>
                  <a:gd name="connsiteX1" fmla="*/ 254375 w 341814"/>
                  <a:gd name="connsiteY1" fmla="*/ 343300 h 343300"/>
                  <a:gd name="connsiteX2" fmla="*/ 230029 w 341814"/>
                  <a:gd name="connsiteY2" fmla="*/ 274263 h 343300"/>
                  <a:gd name="connsiteX3" fmla="*/ 107785 w 341814"/>
                  <a:gd name="connsiteY3" fmla="*/ 274263 h 343300"/>
                  <a:gd name="connsiteX4" fmla="*/ 83439 w 341814"/>
                  <a:gd name="connsiteY4" fmla="*/ 343300 h 343300"/>
                  <a:gd name="connsiteX5" fmla="*/ 0 w 341814"/>
                  <a:gd name="connsiteY5" fmla="*/ 343300 h 343300"/>
                  <a:gd name="connsiteX6" fmla="*/ 129159 w 341814"/>
                  <a:gd name="connsiteY6" fmla="*/ 0 h 343300"/>
                  <a:gd name="connsiteX7" fmla="*/ 212598 w 341814"/>
                  <a:gd name="connsiteY7" fmla="*/ 0 h 343300"/>
                  <a:gd name="connsiteX8" fmla="*/ 341814 w 341814"/>
                  <a:gd name="connsiteY8" fmla="*/ 343300 h 343300"/>
                  <a:gd name="connsiteX9" fmla="*/ 211627 w 341814"/>
                  <a:gd name="connsiteY9" fmla="*/ 211627 h 343300"/>
                  <a:gd name="connsiteX10" fmla="*/ 168878 w 341814"/>
                  <a:gd name="connsiteY10" fmla="*/ 88411 h 343300"/>
                  <a:gd name="connsiteX11" fmla="*/ 126130 w 341814"/>
                  <a:gd name="connsiteY11" fmla="*/ 211627 h 343300"/>
                  <a:gd name="connsiteX12" fmla="*/ 211627 w 341814"/>
                  <a:gd name="connsiteY12" fmla="*/ 211627 h 3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814" h="343300">
                    <a:moveTo>
                      <a:pt x="341814" y="343300"/>
                    </a:moveTo>
                    <a:lnTo>
                      <a:pt x="254375" y="343300"/>
                    </a:lnTo>
                    <a:lnTo>
                      <a:pt x="230029" y="274263"/>
                    </a:lnTo>
                    <a:lnTo>
                      <a:pt x="107785" y="274263"/>
                    </a:lnTo>
                    <a:lnTo>
                      <a:pt x="83439" y="343300"/>
                    </a:lnTo>
                    <a:lnTo>
                      <a:pt x="0" y="343300"/>
                    </a:lnTo>
                    <a:lnTo>
                      <a:pt x="129159" y="0"/>
                    </a:lnTo>
                    <a:lnTo>
                      <a:pt x="212598" y="0"/>
                    </a:lnTo>
                    <a:lnTo>
                      <a:pt x="341814" y="343300"/>
                    </a:lnTo>
                    <a:close/>
                    <a:moveTo>
                      <a:pt x="211627" y="211627"/>
                    </a:moveTo>
                    <a:lnTo>
                      <a:pt x="168878" y="88411"/>
                    </a:lnTo>
                    <a:lnTo>
                      <a:pt x="126130" y="211627"/>
                    </a:lnTo>
                    <a:lnTo>
                      <a:pt x="211627" y="211627"/>
                    </a:lnTo>
                    <a:close/>
                  </a:path>
                </a:pathLst>
              </a:custGeom>
              <a:grp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3B3AD85-B9FA-E3CD-6298-9B30AE67D7CD}"/>
                  </a:ext>
                </a:extLst>
              </p:cNvPr>
              <p:cNvSpPr/>
              <p:nvPr/>
            </p:nvSpPr>
            <p:spPr>
              <a:xfrm>
                <a:off x="47257" y="4741964"/>
                <a:ext cx="325240" cy="331812"/>
              </a:xfrm>
              <a:custGeom>
                <a:avLst/>
                <a:gdLst>
                  <a:gd name="connsiteX0" fmla="*/ 250145 w 325240"/>
                  <a:gd name="connsiteY0" fmla="*/ 331813 h 331812"/>
                  <a:gd name="connsiteX1" fmla="*/ 225800 w 325240"/>
                  <a:gd name="connsiteY1" fmla="*/ 262776 h 331812"/>
                  <a:gd name="connsiteX2" fmla="*/ 95441 w 325240"/>
                  <a:gd name="connsiteY2" fmla="*/ 262776 h 331812"/>
                  <a:gd name="connsiteX3" fmla="*/ 71095 w 325240"/>
                  <a:gd name="connsiteY3" fmla="*/ 331813 h 331812"/>
                  <a:gd name="connsiteX4" fmla="*/ 0 w 325240"/>
                  <a:gd name="connsiteY4" fmla="*/ 331813 h 331812"/>
                  <a:gd name="connsiteX5" fmla="*/ 124873 w 325240"/>
                  <a:gd name="connsiteY5" fmla="*/ 0 h 331812"/>
                  <a:gd name="connsiteX6" fmla="*/ 200368 w 325240"/>
                  <a:gd name="connsiteY6" fmla="*/ 0 h 331812"/>
                  <a:gd name="connsiteX7" fmla="*/ 325241 w 325240"/>
                  <a:gd name="connsiteY7" fmla="*/ 331813 h 331812"/>
                  <a:gd name="connsiteX8" fmla="*/ 250145 w 325240"/>
                  <a:gd name="connsiteY8" fmla="*/ 331813 h 331812"/>
                  <a:gd name="connsiteX9" fmla="*/ 109842 w 325240"/>
                  <a:gd name="connsiteY9" fmla="*/ 211627 h 331812"/>
                  <a:gd name="connsiteX10" fmla="*/ 211455 w 325240"/>
                  <a:gd name="connsiteY10" fmla="*/ 211627 h 331812"/>
                  <a:gd name="connsiteX11" fmla="*/ 160649 w 325240"/>
                  <a:gd name="connsiteY11" fmla="*/ 65151 h 331812"/>
                  <a:gd name="connsiteX12" fmla="*/ 109842 w 325240"/>
                  <a:gd name="connsiteY12" fmla="*/ 211627 h 33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240" h="331812">
                    <a:moveTo>
                      <a:pt x="250145" y="331813"/>
                    </a:moveTo>
                    <a:lnTo>
                      <a:pt x="225800" y="262776"/>
                    </a:lnTo>
                    <a:lnTo>
                      <a:pt x="95441" y="262776"/>
                    </a:lnTo>
                    <a:lnTo>
                      <a:pt x="71095" y="331813"/>
                    </a:lnTo>
                    <a:lnTo>
                      <a:pt x="0" y="331813"/>
                    </a:lnTo>
                    <a:lnTo>
                      <a:pt x="124873" y="0"/>
                    </a:lnTo>
                    <a:lnTo>
                      <a:pt x="200368" y="0"/>
                    </a:lnTo>
                    <a:lnTo>
                      <a:pt x="325241" y="331813"/>
                    </a:lnTo>
                    <a:lnTo>
                      <a:pt x="250145" y="331813"/>
                    </a:lnTo>
                    <a:close/>
                    <a:moveTo>
                      <a:pt x="109842" y="211627"/>
                    </a:moveTo>
                    <a:lnTo>
                      <a:pt x="211455" y="211627"/>
                    </a:lnTo>
                    <a:lnTo>
                      <a:pt x="160649" y="65151"/>
                    </a:lnTo>
                    <a:lnTo>
                      <a:pt x="109842" y="211627"/>
                    </a:lnTo>
                    <a:close/>
                  </a:path>
                </a:pathLst>
              </a:custGeom>
              <a:grpFill/>
              <a:ln w="571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BC1E01A-EDDA-D516-4EF2-7B60D99EC289}"/>
                  </a:ext>
                </a:extLst>
              </p:cNvPr>
              <p:cNvSpPr/>
              <p:nvPr/>
            </p:nvSpPr>
            <p:spPr>
              <a:xfrm>
                <a:off x="482111" y="4731734"/>
                <a:ext cx="303580" cy="353758"/>
              </a:xfrm>
              <a:custGeom>
                <a:avLst/>
                <a:gdLst>
                  <a:gd name="connsiteX0" fmla="*/ 303581 w 303580"/>
                  <a:gd name="connsiteY0" fmla="*/ 307067 h 353758"/>
                  <a:gd name="connsiteX1" fmla="*/ 179851 w 303580"/>
                  <a:gd name="connsiteY1" fmla="*/ 353758 h 353758"/>
                  <a:gd name="connsiteX2" fmla="*/ 0 w 303580"/>
                  <a:gd name="connsiteY2" fmla="*/ 176879 h 353758"/>
                  <a:gd name="connsiteX3" fmla="*/ 179851 w 303580"/>
                  <a:gd name="connsiteY3" fmla="*/ 0 h 353758"/>
                  <a:gd name="connsiteX4" fmla="*/ 297580 w 303580"/>
                  <a:gd name="connsiteY4" fmla="*/ 38748 h 353758"/>
                  <a:gd name="connsiteX5" fmla="*/ 272720 w 303580"/>
                  <a:gd name="connsiteY5" fmla="*/ 105327 h 353758"/>
                  <a:gd name="connsiteX6" fmla="*/ 184309 w 303580"/>
                  <a:gd name="connsiteY6" fmla="*/ 69551 h 353758"/>
                  <a:gd name="connsiteX7" fmla="*/ 81496 w 303580"/>
                  <a:gd name="connsiteY7" fmla="*/ 175393 h 353758"/>
                  <a:gd name="connsiteX8" fmla="*/ 184309 w 303580"/>
                  <a:gd name="connsiteY8" fmla="*/ 280721 h 353758"/>
                  <a:gd name="connsiteX9" fmla="*/ 276720 w 303580"/>
                  <a:gd name="connsiteY9" fmla="*/ 244430 h 353758"/>
                  <a:gd name="connsiteX10" fmla="*/ 303581 w 303580"/>
                  <a:gd name="connsiteY10" fmla="*/ 307067 h 35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580" h="353758">
                    <a:moveTo>
                      <a:pt x="303581" y="307067"/>
                    </a:moveTo>
                    <a:cubicBezTo>
                      <a:pt x="286207" y="324955"/>
                      <a:pt x="249917" y="353758"/>
                      <a:pt x="179851" y="353758"/>
                    </a:cubicBezTo>
                    <a:cubicBezTo>
                      <a:pt x="78981" y="353758"/>
                      <a:pt x="0" y="287179"/>
                      <a:pt x="0" y="176879"/>
                    </a:cubicBezTo>
                    <a:cubicBezTo>
                      <a:pt x="0" y="66065"/>
                      <a:pt x="80010" y="0"/>
                      <a:pt x="179851" y="0"/>
                    </a:cubicBezTo>
                    <a:cubicBezTo>
                      <a:pt x="250374" y="0"/>
                      <a:pt x="288664" y="29318"/>
                      <a:pt x="297580" y="38748"/>
                    </a:cubicBezTo>
                    <a:lnTo>
                      <a:pt x="272720" y="105327"/>
                    </a:lnTo>
                    <a:cubicBezTo>
                      <a:pt x="266262" y="96869"/>
                      <a:pt x="229514" y="69551"/>
                      <a:pt x="184309" y="69551"/>
                    </a:cubicBezTo>
                    <a:cubicBezTo>
                      <a:pt x="126187" y="69551"/>
                      <a:pt x="81496" y="108299"/>
                      <a:pt x="81496" y="175393"/>
                    </a:cubicBezTo>
                    <a:cubicBezTo>
                      <a:pt x="81496" y="242487"/>
                      <a:pt x="128187" y="280721"/>
                      <a:pt x="184309" y="280721"/>
                    </a:cubicBezTo>
                    <a:cubicBezTo>
                      <a:pt x="227057" y="280721"/>
                      <a:pt x="257861" y="263804"/>
                      <a:pt x="276720" y="244430"/>
                    </a:cubicBezTo>
                    <a:lnTo>
                      <a:pt x="303581" y="307067"/>
                    </a:lnTo>
                    <a:close/>
                  </a:path>
                </a:pathLst>
              </a:custGeom>
              <a:grpFill/>
              <a:ln w="571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34FE5BE-2995-274B-2944-85E01C55F905}"/>
                  </a:ext>
                </a:extLst>
              </p:cNvPr>
              <p:cNvSpPr/>
              <p:nvPr/>
            </p:nvSpPr>
            <p:spPr>
              <a:xfrm>
                <a:off x="487883" y="4737563"/>
                <a:ext cx="291065" cy="342214"/>
              </a:xfrm>
              <a:custGeom>
                <a:avLst/>
                <a:gdLst>
                  <a:gd name="connsiteX0" fmla="*/ 174136 w 291065"/>
                  <a:gd name="connsiteY0" fmla="*/ 342214 h 342214"/>
                  <a:gd name="connsiteX1" fmla="*/ 0 w 291065"/>
                  <a:gd name="connsiteY1" fmla="*/ 171107 h 342214"/>
                  <a:gd name="connsiteX2" fmla="*/ 174136 w 291065"/>
                  <a:gd name="connsiteY2" fmla="*/ 0 h 342214"/>
                  <a:gd name="connsiteX3" fmla="*/ 285179 w 291065"/>
                  <a:gd name="connsiteY3" fmla="*/ 34519 h 342214"/>
                  <a:gd name="connsiteX4" fmla="*/ 264719 w 291065"/>
                  <a:gd name="connsiteY4" fmla="*/ 89440 h 342214"/>
                  <a:gd name="connsiteX5" fmla="*/ 178594 w 291065"/>
                  <a:gd name="connsiteY5" fmla="*/ 58122 h 342214"/>
                  <a:gd name="connsiteX6" fmla="*/ 70009 w 291065"/>
                  <a:gd name="connsiteY6" fmla="*/ 169678 h 342214"/>
                  <a:gd name="connsiteX7" fmla="*/ 178594 w 291065"/>
                  <a:gd name="connsiteY7" fmla="*/ 280721 h 342214"/>
                  <a:gd name="connsiteX8" fmla="*/ 269005 w 291065"/>
                  <a:gd name="connsiteY8" fmla="*/ 248546 h 342214"/>
                  <a:gd name="connsiteX9" fmla="*/ 291065 w 291065"/>
                  <a:gd name="connsiteY9" fmla="*/ 299981 h 342214"/>
                  <a:gd name="connsiteX10" fmla="*/ 174136 w 291065"/>
                  <a:gd name="connsiteY10" fmla="*/ 342214 h 3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065" h="342214">
                    <a:moveTo>
                      <a:pt x="174136" y="342214"/>
                    </a:moveTo>
                    <a:cubicBezTo>
                      <a:pt x="70009" y="342214"/>
                      <a:pt x="0" y="273463"/>
                      <a:pt x="0" y="171107"/>
                    </a:cubicBezTo>
                    <a:cubicBezTo>
                      <a:pt x="0" y="70352"/>
                      <a:pt x="71609" y="0"/>
                      <a:pt x="174136" y="0"/>
                    </a:cubicBezTo>
                    <a:cubicBezTo>
                      <a:pt x="232487" y="0"/>
                      <a:pt x="270720" y="21317"/>
                      <a:pt x="285179" y="34519"/>
                    </a:cubicBezTo>
                    <a:lnTo>
                      <a:pt x="264719" y="89440"/>
                    </a:lnTo>
                    <a:cubicBezTo>
                      <a:pt x="250431" y="77610"/>
                      <a:pt x="218027" y="58122"/>
                      <a:pt x="178594" y="58122"/>
                    </a:cubicBezTo>
                    <a:cubicBezTo>
                      <a:pt x="113671" y="58122"/>
                      <a:pt x="70009" y="102927"/>
                      <a:pt x="70009" y="169678"/>
                    </a:cubicBezTo>
                    <a:cubicBezTo>
                      <a:pt x="70009" y="235058"/>
                      <a:pt x="114643" y="280721"/>
                      <a:pt x="178594" y="280721"/>
                    </a:cubicBezTo>
                    <a:cubicBezTo>
                      <a:pt x="223742" y="280721"/>
                      <a:pt x="253060" y="262604"/>
                      <a:pt x="269005" y="248546"/>
                    </a:cubicBezTo>
                    <a:lnTo>
                      <a:pt x="291065" y="299981"/>
                    </a:lnTo>
                    <a:cubicBezTo>
                      <a:pt x="262261" y="327984"/>
                      <a:pt x="222942" y="342214"/>
                      <a:pt x="174136" y="342214"/>
                    </a:cubicBezTo>
                    <a:close/>
                  </a:path>
                </a:pathLst>
              </a:custGeom>
              <a:grpFill/>
              <a:ln w="571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09CF8B-CBC7-F08F-922D-69E7E89D36FC}"/>
                  </a:ext>
                </a:extLst>
              </p:cNvPr>
              <p:cNvSpPr/>
              <p:nvPr/>
            </p:nvSpPr>
            <p:spPr>
              <a:xfrm>
                <a:off x="892562" y="4736706"/>
                <a:ext cx="257346" cy="342842"/>
              </a:xfrm>
              <a:custGeom>
                <a:avLst/>
                <a:gdLst>
                  <a:gd name="connsiteX0" fmla="*/ 257289 w 257346"/>
                  <a:gd name="connsiteY0" fmla="*/ 63608 h 342842"/>
                  <a:gd name="connsiteX1" fmla="*/ 168879 w 257346"/>
                  <a:gd name="connsiteY1" fmla="*/ 63608 h 342842"/>
                  <a:gd name="connsiteX2" fmla="*/ 168879 w 257346"/>
                  <a:gd name="connsiteY2" fmla="*/ 342843 h 342842"/>
                  <a:gd name="connsiteX3" fmla="*/ 88411 w 257346"/>
                  <a:gd name="connsiteY3" fmla="*/ 342843 h 342842"/>
                  <a:gd name="connsiteX4" fmla="*/ 88411 w 257346"/>
                  <a:gd name="connsiteY4" fmla="*/ 63608 h 342842"/>
                  <a:gd name="connsiteX5" fmla="*/ 0 w 257346"/>
                  <a:gd name="connsiteY5" fmla="*/ 63608 h 342842"/>
                  <a:gd name="connsiteX6" fmla="*/ 0 w 257346"/>
                  <a:gd name="connsiteY6" fmla="*/ 0 h 342842"/>
                  <a:gd name="connsiteX7" fmla="*/ 257347 w 257346"/>
                  <a:gd name="connsiteY7" fmla="*/ 0 h 342842"/>
                  <a:gd name="connsiteX8" fmla="*/ 257347 w 257346"/>
                  <a:gd name="connsiteY8" fmla="*/ 63608 h 3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346" h="342842">
                    <a:moveTo>
                      <a:pt x="257289" y="63608"/>
                    </a:moveTo>
                    <a:lnTo>
                      <a:pt x="168879" y="63608"/>
                    </a:lnTo>
                    <a:lnTo>
                      <a:pt x="168879" y="342843"/>
                    </a:lnTo>
                    <a:lnTo>
                      <a:pt x="88411" y="342843"/>
                    </a:lnTo>
                    <a:lnTo>
                      <a:pt x="88411" y="63608"/>
                    </a:lnTo>
                    <a:lnTo>
                      <a:pt x="0" y="63608"/>
                    </a:lnTo>
                    <a:lnTo>
                      <a:pt x="0" y="0"/>
                    </a:lnTo>
                    <a:lnTo>
                      <a:pt x="257347" y="0"/>
                    </a:lnTo>
                    <a:lnTo>
                      <a:pt x="257347" y="63608"/>
                    </a:lnTo>
                    <a:close/>
                  </a:path>
                </a:pathLst>
              </a:custGeom>
              <a:grpFill/>
              <a:ln w="571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A4EF398-4A69-E727-EC1F-CE48860F57A4}"/>
                  </a:ext>
                </a:extLst>
              </p:cNvPr>
              <p:cNvSpPr/>
              <p:nvPr/>
            </p:nvSpPr>
            <p:spPr>
              <a:xfrm>
                <a:off x="898277" y="4742478"/>
                <a:ext cx="245859" cy="331298"/>
              </a:xfrm>
              <a:custGeom>
                <a:avLst/>
                <a:gdLst>
                  <a:gd name="connsiteX0" fmla="*/ 88411 w 245859"/>
                  <a:gd name="connsiteY0" fmla="*/ 331298 h 331298"/>
                  <a:gd name="connsiteX1" fmla="*/ 88411 w 245859"/>
                  <a:gd name="connsiteY1" fmla="*/ 52121 h 331298"/>
                  <a:gd name="connsiteX2" fmla="*/ 0 w 245859"/>
                  <a:gd name="connsiteY2" fmla="*/ 52121 h 331298"/>
                  <a:gd name="connsiteX3" fmla="*/ 0 w 245859"/>
                  <a:gd name="connsiteY3" fmla="*/ 0 h 331298"/>
                  <a:gd name="connsiteX4" fmla="*/ 245859 w 245859"/>
                  <a:gd name="connsiteY4" fmla="*/ 0 h 331298"/>
                  <a:gd name="connsiteX5" fmla="*/ 245859 w 245859"/>
                  <a:gd name="connsiteY5" fmla="*/ 52121 h 331298"/>
                  <a:gd name="connsiteX6" fmla="*/ 157449 w 245859"/>
                  <a:gd name="connsiteY6" fmla="*/ 52121 h 331298"/>
                  <a:gd name="connsiteX7" fmla="*/ 157449 w 245859"/>
                  <a:gd name="connsiteY7" fmla="*/ 331298 h 33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859" h="331298">
                    <a:moveTo>
                      <a:pt x="88411" y="331298"/>
                    </a:moveTo>
                    <a:lnTo>
                      <a:pt x="88411" y="52121"/>
                    </a:lnTo>
                    <a:lnTo>
                      <a:pt x="0" y="52121"/>
                    </a:lnTo>
                    <a:lnTo>
                      <a:pt x="0" y="0"/>
                    </a:lnTo>
                    <a:lnTo>
                      <a:pt x="245859" y="0"/>
                    </a:lnTo>
                    <a:lnTo>
                      <a:pt x="245859" y="52121"/>
                    </a:lnTo>
                    <a:lnTo>
                      <a:pt x="157449" y="52121"/>
                    </a:lnTo>
                    <a:lnTo>
                      <a:pt x="157449" y="331298"/>
                    </a:lnTo>
                    <a:close/>
                  </a:path>
                </a:pathLst>
              </a:custGeom>
              <a:grpFill/>
              <a:ln w="571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0997E34-8F33-1CF2-54EB-304878EFF32A}"/>
                  </a:ext>
                </a:extLst>
              </p:cNvPr>
              <p:cNvSpPr/>
              <p:nvPr/>
            </p:nvSpPr>
            <p:spPr>
              <a:xfrm>
                <a:off x="1251693" y="4732705"/>
                <a:ext cx="254888" cy="352786"/>
              </a:xfrm>
              <a:custGeom>
                <a:avLst/>
                <a:gdLst>
                  <a:gd name="connsiteX0" fmla="*/ 214655 w 254888"/>
                  <a:gd name="connsiteY0" fmla="*/ 324441 h 352786"/>
                  <a:gd name="connsiteX1" fmla="*/ 121729 w 254888"/>
                  <a:gd name="connsiteY1" fmla="*/ 352787 h 352786"/>
                  <a:gd name="connsiteX2" fmla="*/ 0 w 254888"/>
                  <a:gd name="connsiteY2" fmla="*/ 301123 h 352786"/>
                  <a:gd name="connsiteX3" fmla="*/ 39719 w 254888"/>
                  <a:gd name="connsiteY3" fmla="*/ 242487 h 352786"/>
                  <a:gd name="connsiteX4" fmla="*/ 129159 w 254888"/>
                  <a:gd name="connsiteY4" fmla="*/ 285693 h 352786"/>
                  <a:gd name="connsiteX5" fmla="*/ 174879 w 254888"/>
                  <a:gd name="connsiteY5" fmla="*/ 250431 h 352786"/>
                  <a:gd name="connsiteX6" fmla="*/ 134645 w 254888"/>
                  <a:gd name="connsiteY6" fmla="*/ 212655 h 352786"/>
                  <a:gd name="connsiteX7" fmla="*/ 82467 w 254888"/>
                  <a:gd name="connsiteY7" fmla="*/ 193281 h 352786"/>
                  <a:gd name="connsiteX8" fmla="*/ 41719 w 254888"/>
                  <a:gd name="connsiteY8" fmla="*/ 168421 h 352786"/>
                  <a:gd name="connsiteX9" fmla="*/ 14916 w 254888"/>
                  <a:gd name="connsiteY9" fmla="*/ 102356 h 352786"/>
                  <a:gd name="connsiteX10" fmla="*/ 50692 w 254888"/>
                  <a:gd name="connsiteY10" fmla="*/ 27318 h 352786"/>
                  <a:gd name="connsiteX11" fmla="*/ 141103 w 254888"/>
                  <a:gd name="connsiteY11" fmla="*/ 0 h 352786"/>
                  <a:gd name="connsiteX12" fmla="*/ 249917 w 254888"/>
                  <a:gd name="connsiteY12" fmla="*/ 42234 h 352786"/>
                  <a:gd name="connsiteX13" fmla="*/ 215627 w 254888"/>
                  <a:gd name="connsiteY13" fmla="*/ 98355 h 352786"/>
                  <a:gd name="connsiteX14" fmla="*/ 139103 w 254888"/>
                  <a:gd name="connsiteY14" fmla="*/ 63608 h 352786"/>
                  <a:gd name="connsiteX15" fmla="*/ 94412 w 254888"/>
                  <a:gd name="connsiteY15" fmla="*/ 94412 h 352786"/>
                  <a:gd name="connsiteX16" fmla="*/ 129216 w 254888"/>
                  <a:gd name="connsiteY16" fmla="*/ 129216 h 352786"/>
                  <a:gd name="connsiteX17" fmla="*/ 180365 w 254888"/>
                  <a:gd name="connsiteY17" fmla="*/ 148590 h 352786"/>
                  <a:gd name="connsiteX18" fmla="*/ 228086 w 254888"/>
                  <a:gd name="connsiteY18" fmla="*/ 176422 h 352786"/>
                  <a:gd name="connsiteX19" fmla="*/ 254889 w 254888"/>
                  <a:gd name="connsiteY19" fmla="*/ 242487 h 352786"/>
                  <a:gd name="connsiteX20" fmla="*/ 214655 w 254888"/>
                  <a:gd name="connsiteY20" fmla="*/ 324441 h 3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888" h="352786">
                    <a:moveTo>
                      <a:pt x="214655" y="324441"/>
                    </a:moveTo>
                    <a:cubicBezTo>
                      <a:pt x="190309" y="343815"/>
                      <a:pt x="158534" y="352787"/>
                      <a:pt x="121729" y="352787"/>
                    </a:cubicBezTo>
                    <a:cubicBezTo>
                      <a:pt x="72066" y="352787"/>
                      <a:pt x="27832" y="326955"/>
                      <a:pt x="0" y="301123"/>
                    </a:cubicBezTo>
                    <a:lnTo>
                      <a:pt x="39719" y="242487"/>
                    </a:lnTo>
                    <a:cubicBezTo>
                      <a:pt x="64579" y="268319"/>
                      <a:pt x="102813" y="285693"/>
                      <a:pt x="129159" y="285693"/>
                    </a:cubicBezTo>
                    <a:cubicBezTo>
                      <a:pt x="154991" y="285693"/>
                      <a:pt x="174879" y="273291"/>
                      <a:pt x="174879" y="250431"/>
                    </a:cubicBezTo>
                    <a:cubicBezTo>
                      <a:pt x="174879" y="227057"/>
                      <a:pt x="149561" y="218141"/>
                      <a:pt x="134645" y="212655"/>
                    </a:cubicBezTo>
                    <a:cubicBezTo>
                      <a:pt x="119729" y="207169"/>
                      <a:pt x="93897" y="198253"/>
                      <a:pt x="82467" y="193281"/>
                    </a:cubicBezTo>
                    <a:cubicBezTo>
                      <a:pt x="74009" y="189281"/>
                      <a:pt x="56635" y="182823"/>
                      <a:pt x="41719" y="168421"/>
                    </a:cubicBezTo>
                    <a:cubicBezTo>
                      <a:pt x="26803" y="154533"/>
                      <a:pt x="14916" y="134645"/>
                      <a:pt x="14916" y="102356"/>
                    </a:cubicBezTo>
                    <a:cubicBezTo>
                      <a:pt x="14916" y="69551"/>
                      <a:pt x="30804" y="43720"/>
                      <a:pt x="50692" y="27318"/>
                    </a:cubicBezTo>
                    <a:cubicBezTo>
                      <a:pt x="70066" y="10916"/>
                      <a:pt x="101384" y="0"/>
                      <a:pt x="141103" y="0"/>
                    </a:cubicBezTo>
                    <a:cubicBezTo>
                      <a:pt x="180823" y="0"/>
                      <a:pt x="226543" y="18859"/>
                      <a:pt x="249917" y="42234"/>
                    </a:cubicBezTo>
                    <a:lnTo>
                      <a:pt x="215627" y="98355"/>
                    </a:lnTo>
                    <a:cubicBezTo>
                      <a:pt x="195739" y="78467"/>
                      <a:pt x="164935" y="63608"/>
                      <a:pt x="139103" y="63608"/>
                    </a:cubicBezTo>
                    <a:cubicBezTo>
                      <a:pt x="113271" y="63608"/>
                      <a:pt x="94412" y="73552"/>
                      <a:pt x="94412" y="94412"/>
                    </a:cubicBezTo>
                    <a:cubicBezTo>
                      <a:pt x="94412" y="115271"/>
                      <a:pt x="113786" y="123215"/>
                      <a:pt x="129216" y="129216"/>
                    </a:cubicBezTo>
                    <a:cubicBezTo>
                      <a:pt x="144132" y="135160"/>
                      <a:pt x="169450" y="144132"/>
                      <a:pt x="180365" y="148590"/>
                    </a:cubicBezTo>
                    <a:cubicBezTo>
                      <a:pt x="189795" y="152076"/>
                      <a:pt x="212655" y="160991"/>
                      <a:pt x="228086" y="176422"/>
                    </a:cubicBezTo>
                    <a:cubicBezTo>
                      <a:pt x="242487" y="190824"/>
                      <a:pt x="254889" y="211683"/>
                      <a:pt x="254889" y="242487"/>
                    </a:cubicBezTo>
                    <a:cubicBezTo>
                      <a:pt x="254889" y="275291"/>
                      <a:pt x="239516" y="305067"/>
                      <a:pt x="214655" y="324441"/>
                    </a:cubicBezTo>
                    <a:close/>
                  </a:path>
                </a:pathLst>
              </a:custGeom>
              <a:grpFill/>
              <a:ln w="571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16D58C-5E0D-7CF4-DDA2-F5BE13F144F5}"/>
                  </a:ext>
                </a:extLst>
              </p:cNvPr>
              <p:cNvSpPr/>
              <p:nvPr/>
            </p:nvSpPr>
            <p:spPr>
              <a:xfrm>
                <a:off x="1259237" y="4738477"/>
                <a:ext cx="241573" cy="341299"/>
              </a:xfrm>
              <a:custGeom>
                <a:avLst/>
                <a:gdLst>
                  <a:gd name="connsiteX0" fmla="*/ 114186 w 241573"/>
                  <a:gd name="connsiteY0" fmla="*/ 341300 h 341299"/>
                  <a:gd name="connsiteX1" fmla="*/ 0 w 241573"/>
                  <a:gd name="connsiteY1" fmla="*/ 294437 h 341299"/>
                  <a:gd name="connsiteX2" fmla="*/ 33090 w 241573"/>
                  <a:gd name="connsiteY2" fmla="*/ 245631 h 341299"/>
                  <a:gd name="connsiteX3" fmla="*/ 121615 w 241573"/>
                  <a:gd name="connsiteY3" fmla="*/ 285636 h 341299"/>
                  <a:gd name="connsiteX4" fmla="*/ 173050 w 241573"/>
                  <a:gd name="connsiteY4" fmla="*/ 244602 h 341299"/>
                  <a:gd name="connsiteX5" fmla="*/ 129673 w 241573"/>
                  <a:gd name="connsiteY5" fmla="*/ 201682 h 341299"/>
                  <a:gd name="connsiteX6" fmla="*/ 129045 w 241573"/>
                  <a:gd name="connsiteY6" fmla="*/ 201454 h 341299"/>
                  <a:gd name="connsiteX7" fmla="*/ 115043 w 241573"/>
                  <a:gd name="connsiteY7" fmla="*/ 196425 h 341299"/>
                  <a:gd name="connsiteX8" fmla="*/ 77210 w 241573"/>
                  <a:gd name="connsiteY8" fmla="*/ 182251 h 341299"/>
                  <a:gd name="connsiteX9" fmla="*/ 73152 w 241573"/>
                  <a:gd name="connsiteY9" fmla="*/ 180423 h 341299"/>
                  <a:gd name="connsiteX10" fmla="*/ 38176 w 241573"/>
                  <a:gd name="connsiteY10" fmla="*/ 158534 h 341299"/>
                  <a:gd name="connsiteX11" fmla="*/ 13087 w 241573"/>
                  <a:gd name="connsiteY11" fmla="*/ 96584 h 341299"/>
                  <a:gd name="connsiteX12" fmla="*/ 46749 w 241573"/>
                  <a:gd name="connsiteY12" fmla="*/ 26003 h 341299"/>
                  <a:gd name="connsiteX13" fmla="*/ 133502 w 241573"/>
                  <a:gd name="connsiteY13" fmla="*/ 0 h 341299"/>
                  <a:gd name="connsiteX14" fmla="*/ 235001 w 241573"/>
                  <a:gd name="connsiteY14" fmla="*/ 37433 h 341299"/>
                  <a:gd name="connsiteX15" fmla="*/ 206826 w 241573"/>
                  <a:gd name="connsiteY15" fmla="*/ 83610 h 341299"/>
                  <a:gd name="connsiteX16" fmla="*/ 131559 w 241573"/>
                  <a:gd name="connsiteY16" fmla="*/ 52121 h 341299"/>
                  <a:gd name="connsiteX17" fmla="*/ 81096 w 241573"/>
                  <a:gd name="connsiteY17" fmla="*/ 88640 h 341299"/>
                  <a:gd name="connsiteX18" fmla="*/ 119558 w 241573"/>
                  <a:gd name="connsiteY18" fmla="*/ 128759 h 341299"/>
                  <a:gd name="connsiteX19" fmla="*/ 146990 w 241573"/>
                  <a:gd name="connsiteY19" fmla="*/ 139160 h 341299"/>
                  <a:gd name="connsiteX20" fmla="*/ 170593 w 241573"/>
                  <a:gd name="connsiteY20" fmla="*/ 148133 h 341299"/>
                  <a:gd name="connsiteX21" fmla="*/ 216427 w 241573"/>
                  <a:gd name="connsiteY21" fmla="*/ 174708 h 341299"/>
                  <a:gd name="connsiteX22" fmla="*/ 241573 w 241573"/>
                  <a:gd name="connsiteY22" fmla="*/ 236715 h 341299"/>
                  <a:gd name="connsiteX23" fmla="*/ 203511 w 241573"/>
                  <a:gd name="connsiteY23" fmla="*/ 314153 h 341299"/>
                  <a:gd name="connsiteX24" fmla="*/ 114186 w 241573"/>
                  <a:gd name="connsiteY24" fmla="*/ 341300 h 34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573" h="341299">
                    <a:moveTo>
                      <a:pt x="114186" y="341300"/>
                    </a:moveTo>
                    <a:cubicBezTo>
                      <a:pt x="60465" y="341300"/>
                      <a:pt x="18574" y="310782"/>
                      <a:pt x="0" y="294437"/>
                    </a:cubicBezTo>
                    <a:lnTo>
                      <a:pt x="33090" y="245631"/>
                    </a:lnTo>
                    <a:cubicBezTo>
                      <a:pt x="58179" y="269119"/>
                      <a:pt x="94355" y="285636"/>
                      <a:pt x="121615" y="285636"/>
                    </a:cubicBezTo>
                    <a:cubicBezTo>
                      <a:pt x="152362" y="285636"/>
                      <a:pt x="173050" y="269176"/>
                      <a:pt x="173050" y="244602"/>
                    </a:cubicBezTo>
                    <a:cubicBezTo>
                      <a:pt x="173050" y="217570"/>
                      <a:pt x="144818" y="207226"/>
                      <a:pt x="129673" y="201682"/>
                    </a:cubicBezTo>
                    <a:lnTo>
                      <a:pt x="129045" y="201454"/>
                    </a:lnTo>
                    <a:cubicBezTo>
                      <a:pt x="124987" y="199968"/>
                      <a:pt x="120186" y="198253"/>
                      <a:pt x="115043" y="196425"/>
                    </a:cubicBezTo>
                    <a:cubicBezTo>
                      <a:pt x="101156" y="191453"/>
                      <a:pt x="85382" y="185795"/>
                      <a:pt x="77210" y="182251"/>
                    </a:cubicBezTo>
                    <a:cubicBezTo>
                      <a:pt x="76124" y="181737"/>
                      <a:pt x="74695" y="181108"/>
                      <a:pt x="73152" y="180423"/>
                    </a:cubicBezTo>
                    <a:cubicBezTo>
                      <a:pt x="64008" y="176365"/>
                      <a:pt x="50235" y="170193"/>
                      <a:pt x="38176" y="158534"/>
                    </a:cubicBezTo>
                    <a:cubicBezTo>
                      <a:pt x="21031" y="142532"/>
                      <a:pt x="13087" y="122873"/>
                      <a:pt x="13087" y="96584"/>
                    </a:cubicBezTo>
                    <a:cubicBezTo>
                      <a:pt x="13087" y="59322"/>
                      <a:pt x="34176" y="36347"/>
                      <a:pt x="46749" y="26003"/>
                    </a:cubicBezTo>
                    <a:cubicBezTo>
                      <a:pt x="66580" y="9201"/>
                      <a:pt x="97383" y="0"/>
                      <a:pt x="133502" y="0"/>
                    </a:cubicBezTo>
                    <a:cubicBezTo>
                      <a:pt x="168478" y="0"/>
                      <a:pt x="211112" y="15888"/>
                      <a:pt x="235001" y="37433"/>
                    </a:cubicBezTo>
                    <a:lnTo>
                      <a:pt x="206826" y="83610"/>
                    </a:lnTo>
                    <a:cubicBezTo>
                      <a:pt x="185280" y="64579"/>
                      <a:pt x="155848" y="52121"/>
                      <a:pt x="131559" y="52121"/>
                    </a:cubicBezTo>
                    <a:cubicBezTo>
                      <a:pt x="99955" y="52121"/>
                      <a:pt x="81096" y="65780"/>
                      <a:pt x="81096" y="88640"/>
                    </a:cubicBezTo>
                    <a:cubicBezTo>
                      <a:pt x="81096" y="113900"/>
                      <a:pt x="105156" y="123215"/>
                      <a:pt x="119558" y="128759"/>
                    </a:cubicBezTo>
                    <a:cubicBezTo>
                      <a:pt x="127044" y="131788"/>
                      <a:pt x="137331" y="135560"/>
                      <a:pt x="146990" y="139160"/>
                    </a:cubicBezTo>
                    <a:cubicBezTo>
                      <a:pt x="156420" y="142647"/>
                      <a:pt x="165278" y="145904"/>
                      <a:pt x="170593" y="148133"/>
                    </a:cubicBezTo>
                    <a:cubicBezTo>
                      <a:pt x="190881" y="155619"/>
                      <a:pt x="206197" y="164535"/>
                      <a:pt x="216427" y="174708"/>
                    </a:cubicBezTo>
                    <a:cubicBezTo>
                      <a:pt x="233344" y="191624"/>
                      <a:pt x="241573" y="211912"/>
                      <a:pt x="241573" y="236715"/>
                    </a:cubicBezTo>
                    <a:cubicBezTo>
                      <a:pt x="241573" y="267062"/>
                      <a:pt x="227685" y="295294"/>
                      <a:pt x="203511" y="314153"/>
                    </a:cubicBezTo>
                    <a:cubicBezTo>
                      <a:pt x="180994" y="332156"/>
                      <a:pt x="150933" y="341300"/>
                      <a:pt x="114186" y="341300"/>
                    </a:cubicBezTo>
                    <a:close/>
                  </a:path>
                </a:pathLst>
              </a:custGeom>
              <a:grpFill/>
              <a:ln w="571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78996D2-6360-C222-AA95-3BEA26FC8952}"/>
                  </a:ext>
                </a:extLst>
              </p:cNvPr>
              <p:cNvSpPr/>
              <p:nvPr/>
            </p:nvSpPr>
            <p:spPr>
              <a:xfrm>
                <a:off x="1664888" y="5028114"/>
                <a:ext cx="54578" cy="50634"/>
              </a:xfrm>
              <a:custGeom>
                <a:avLst/>
                <a:gdLst>
                  <a:gd name="connsiteX0" fmla="*/ 27546 w 54578"/>
                  <a:gd name="connsiteY0" fmla="*/ 50635 h 50634"/>
                  <a:gd name="connsiteX1" fmla="*/ 0 w 54578"/>
                  <a:gd name="connsiteY1" fmla="*/ 25546 h 50634"/>
                  <a:gd name="connsiteX2" fmla="*/ 27546 w 54578"/>
                  <a:gd name="connsiteY2" fmla="*/ 0 h 50634"/>
                  <a:gd name="connsiteX3" fmla="*/ 54578 w 54578"/>
                  <a:gd name="connsiteY3" fmla="*/ 25546 h 50634"/>
                  <a:gd name="connsiteX4" fmla="*/ 27546 w 54578"/>
                  <a:gd name="connsiteY4" fmla="*/ 50635 h 50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78" h="50634">
                    <a:moveTo>
                      <a:pt x="27546" y="50635"/>
                    </a:moveTo>
                    <a:cubicBezTo>
                      <a:pt x="10801" y="50635"/>
                      <a:pt x="0" y="40805"/>
                      <a:pt x="0" y="25546"/>
                    </a:cubicBezTo>
                    <a:cubicBezTo>
                      <a:pt x="0" y="10001"/>
                      <a:pt x="10801" y="0"/>
                      <a:pt x="27546" y="0"/>
                    </a:cubicBezTo>
                    <a:cubicBezTo>
                      <a:pt x="44006" y="0"/>
                      <a:pt x="54578" y="10058"/>
                      <a:pt x="54578" y="25546"/>
                    </a:cubicBezTo>
                    <a:cubicBezTo>
                      <a:pt x="54578" y="40805"/>
                      <a:pt x="43948" y="50635"/>
                      <a:pt x="27546" y="50635"/>
                    </a:cubicBezTo>
                    <a:close/>
                  </a:path>
                </a:pathLst>
              </a:custGeom>
              <a:grpFill/>
              <a:ln w="571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23ADC16-3D5E-36F8-FEC3-6B1D8A9143B1}"/>
                  </a:ext>
                </a:extLst>
              </p:cNvPr>
              <p:cNvSpPr/>
              <p:nvPr/>
            </p:nvSpPr>
            <p:spPr>
              <a:xfrm>
                <a:off x="1870570" y="4737563"/>
                <a:ext cx="342214" cy="342214"/>
              </a:xfrm>
              <a:custGeom>
                <a:avLst/>
                <a:gdLst>
                  <a:gd name="connsiteX0" fmla="*/ 171107 w 342214"/>
                  <a:gd name="connsiteY0" fmla="*/ 342214 h 342214"/>
                  <a:gd name="connsiteX1" fmla="*/ 0 w 342214"/>
                  <a:gd name="connsiteY1" fmla="*/ 171107 h 342214"/>
                  <a:gd name="connsiteX2" fmla="*/ 171107 w 342214"/>
                  <a:gd name="connsiteY2" fmla="*/ 0 h 342214"/>
                  <a:gd name="connsiteX3" fmla="*/ 342214 w 342214"/>
                  <a:gd name="connsiteY3" fmla="*/ 171107 h 342214"/>
                  <a:gd name="connsiteX4" fmla="*/ 171107 w 342214"/>
                  <a:gd name="connsiteY4" fmla="*/ 342214 h 342214"/>
                  <a:gd name="connsiteX5" fmla="*/ 171107 w 342214"/>
                  <a:gd name="connsiteY5" fmla="*/ 30175 h 342214"/>
                  <a:gd name="connsiteX6" fmla="*/ 37662 w 342214"/>
                  <a:gd name="connsiteY6" fmla="*/ 170078 h 342214"/>
                  <a:gd name="connsiteX7" fmla="*/ 171107 w 342214"/>
                  <a:gd name="connsiteY7" fmla="*/ 309982 h 342214"/>
                  <a:gd name="connsiteX8" fmla="*/ 304553 w 342214"/>
                  <a:gd name="connsiteY8" fmla="*/ 170078 h 342214"/>
                  <a:gd name="connsiteX9" fmla="*/ 171107 w 342214"/>
                  <a:gd name="connsiteY9" fmla="*/ 30175 h 3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214" h="342214">
                    <a:moveTo>
                      <a:pt x="171107" y="342214"/>
                    </a:moveTo>
                    <a:cubicBezTo>
                      <a:pt x="70352" y="342214"/>
                      <a:pt x="0" y="271863"/>
                      <a:pt x="0" y="171107"/>
                    </a:cubicBezTo>
                    <a:cubicBezTo>
                      <a:pt x="0" y="70352"/>
                      <a:pt x="70352" y="0"/>
                      <a:pt x="171107" y="0"/>
                    </a:cubicBezTo>
                    <a:cubicBezTo>
                      <a:pt x="271863" y="0"/>
                      <a:pt x="342214" y="70352"/>
                      <a:pt x="342214" y="171107"/>
                    </a:cubicBezTo>
                    <a:cubicBezTo>
                      <a:pt x="342214" y="271863"/>
                      <a:pt x="271863" y="342214"/>
                      <a:pt x="171107" y="342214"/>
                    </a:cubicBezTo>
                    <a:close/>
                    <a:moveTo>
                      <a:pt x="171107" y="30175"/>
                    </a:moveTo>
                    <a:cubicBezTo>
                      <a:pt x="92526" y="30175"/>
                      <a:pt x="37662" y="87668"/>
                      <a:pt x="37662" y="170078"/>
                    </a:cubicBezTo>
                    <a:cubicBezTo>
                      <a:pt x="37662" y="251117"/>
                      <a:pt x="93783" y="309982"/>
                      <a:pt x="171107" y="309982"/>
                    </a:cubicBezTo>
                    <a:cubicBezTo>
                      <a:pt x="249688" y="309982"/>
                      <a:pt x="304553" y="252489"/>
                      <a:pt x="304553" y="170078"/>
                    </a:cubicBezTo>
                    <a:cubicBezTo>
                      <a:pt x="304553" y="87668"/>
                      <a:pt x="249688" y="30175"/>
                      <a:pt x="171107" y="30175"/>
                    </a:cubicBezTo>
                    <a:close/>
                  </a:path>
                </a:pathLst>
              </a:custGeom>
              <a:grpFill/>
              <a:ln w="571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7760DF5-FFEF-1123-CD17-7C18CB7AE38F}"/>
                  </a:ext>
                </a:extLst>
              </p:cNvPr>
              <p:cNvSpPr/>
              <p:nvPr/>
            </p:nvSpPr>
            <p:spPr>
              <a:xfrm>
                <a:off x="2379834" y="4742478"/>
                <a:ext cx="216255" cy="331298"/>
              </a:xfrm>
              <a:custGeom>
                <a:avLst/>
                <a:gdLst>
                  <a:gd name="connsiteX0" fmla="*/ 171850 w 216255"/>
                  <a:gd name="connsiteY0" fmla="*/ 331298 h 331298"/>
                  <a:gd name="connsiteX1" fmla="*/ 82410 w 216255"/>
                  <a:gd name="connsiteY1" fmla="*/ 183737 h 331298"/>
                  <a:gd name="connsiteX2" fmla="*/ 36690 w 216255"/>
                  <a:gd name="connsiteY2" fmla="*/ 183737 h 331298"/>
                  <a:gd name="connsiteX3" fmla="*/ 36690 w 216255"/>
                  <a:gd name="connsiteY3" fmla="*/ 331298 h 331298"/>
                  <a:gd name="connsiteX4" fmla="*/ 0 w 216255"/>
                  <a:gd name="connsiteY4" fmla="*/ 331298 h 331298"/>
                  <a:gd name="connsiteX5" fmla="*/ 0 w 216255"/>
                  <a:gd name="connsiteY5" fmla="*/ 0 h 331298"/>
                  <a:gd name="connsiteX6" fmla="*/ 91154 w 216255"/>
                  <a:gd name="connsiteY6" fmla="*/ 0 h 331298"/>
                  <a:gd name="connsiteX7" fmla="*/ 170078 w 216255"/>
                  <a:gd name="connsiteY7" fmla="*/ 22631 h 331298"/>
                  <a:gd name="connsiteX8" fmla="*/ 201168 w 216255"/>
                  <a:gd name="connsiteY8" fmla="*/ 90640 h 331298"/>
                  <a:gd name="connsiteX9" fmla="*/ 127845 w 216255"/>
                  <a:gd name="connsiteY9" fmla="*/ 178879 h 331298"/>
                  <a:gd name="connsiteX10" fmla="*/ 119501 w 216255"/>
                  <a:gd name="connsiteY10" fmla="*/ 180479 h 331298"/>
                  <a:gd name="connsiteX11" fmla="*/ 216255 w 216255"/>
                  <a:gd name="connsiteY11" fmla="*/ 331298 h 331298"/>
                  <a:gd name="connsiteX12" fmla="*/ 171850 w 216255"/>
                  <a:gd name="connsiteY12" fmla="*/ 331298 h 331298"/>
                  <a:gd name="connsiteX13" fmla="*/ 36690 w 216255"/>
                  <a:gd name="connsiteY13" fmla="*/ 155505 h 331298"/>
                  <a:gd name="connsiteX14" fmla="*/ 77724 w 216255"/>
                  <a:gd name="connsiteY14" fmla="*/ 155505 h 331298"/>
                  <a:gd name="connsiteX15" fmla="*/ 138646 w 216255"/>
                  <a:gd name="connsiteY15" fmla="*/ 142532 h 331298"/>
                  <a:gd name="connsiteX16" fmla="*/ 162934 w 216255"/>
                  <a:gd name="connsiteY16" fmla="*/ 91668 h 331298"/>
                  <a:gd name="connsiteX17" fmla="*/ 138646 w 216255"/>
                  <a:gd name="connsiteY17" fmla="*/ 41262 h 331298"/>
                  <a:gd name="connsiteX18" fmla="*/ 77724 w 216255"/>
                  <a:gd name="connsiteY18" fmla="*/ 27775 h 331298"/>
                  <a:gd name="connsiteX19" fmla="*/ 36690 w 216255"/>
                  <a:gd name="connsiteY19" fmla="*/ 27775 h 331298"/>
                  <a:gd name="connsiteX20" fmla="*/ 36690 w 216255"/>
                  <a:gd name="connsiteY20" fmla="*/ 155505 h 33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55" h="331298">
                    <a:moveTo>
                      <a:pt x="171850" y="331298"/>
                    </a:moveTo>
                    <a:lnTo>
                      <a:pt x="82410" y="183737"/>
                    </a:lnTo>
                    <a:lnTo>
                      <a:pt x="36690" y="183737"/>
                    </a:lnTo>
                    <a:lnTo>
                      <a:pt x="36690" y="331298"/>
                    </a:lnTo>
                    <a:lnTo>
                      <a:pt x="0" y="331298"/>
                    </a:lnTo>
                    <a:lnTo>
                      <a:pt x="0" y="0"/>
                    </a:lnTo>
                    <a:lnTo>
                      <a:pt x="91154" y="0"/>
                    </a:lnTo>
                    <a:cubicBezTo>
                      <a:pt x="124301" y="0"/>
                      <a:pt x="150876" y="7601"/>
                      <a:pt x="170078" y="22631"/>
                    </a:cubicBezTo>
                    <a:cubicBezTo>
                      <a:pt x="190367" y="38976"/>
                      <a:pt x="201168" y="62522"/>
                      <a:pt x="201168" y="90640"/>
                    </a:cubicBezTo>
                    <a:cubicBezTo>
                      <a:pt x="201168" y="159506"/>
                      <a:pt x="145047" y="175622"/>
                      <a:pt x="127845" y="178879"/>
                    </a:cubicBezTo>
                    <a:lnTo>
                      <a:pt x="119501" y="180479"/>
                    </a:lnTo>
                    <a:lnTo>
                      <a:pt x="216255" y="331298"/>
                    </a:lnTo>
                    <a:lnTo>
                      <a:pt x="171850" y="331298"/>
                    </a:lnTo>
                    <a:close/>
                    <a:moveTo>
                      <a:pt x="36690" y="155505"/>
                    </a:moveTo>
                    <a:lnTo>
                      <a:pt x="77724" y="155505"/>
                    </a:lnTo>
                    <a:cubicBezTo>
                      <a:pt x="101898" y="155505"/>
                      <a:pt x="121729" y="154533"/>
                      <a:pt x="138646" y="142532"/>
                    </a:cubicBezTo>
                    <a:cubicBezTo>
                      <a:pt x="155448" y="130073"/>
                      <a:pt x="162934" y="114357"/>
                      <a:pt x="162934" y="91668"/>
                    </a:cubicBezTo>
                    <a:cubicBezTo>
                      <a:pt x="162934" y="69037"/>
                      <a:pt x="155219" y="53035"/>
                      <a:pt x="138646" y="41262"/>
                    </a:cubicBezTo>
                    <a:cubicBezTo>
                      <a:pt x="121844" y="28803"/>
                      <a:pt x="101955" y="27775"/>
                      <a:pt x="77724" y="27775"/>
                    </a:cubicBezTo>
                    <a:lnTo>
                      <a:pt x="36690" y="27775"/>
                    </a:lnTo>
                    <a:lnTo>
                      <a:pt x="36690" y="155505"/>
                    </a:lnTo>
                    <a:close/>
                  </a:path>
                </a:pathLst>
              </a:custGeom>
              <a:grpFill/>
              <a:ln w="571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70705C2-9264-34F8-521B-AB58CD45C562}"/>
                  </a:ext>
                </a:extLst>
              </p:cNvPr>
              <p:cNvSpPr/>
              <p:nvPr/>
            </p:nvSpPr>
            <p:spPr>
              <a:xfrm>
                <a:off x="2728049" y="4737506"/>
                <a:ext cx="309010" cy="342271"/>
              </a:xfrm>
              <a:custGeom>
                <a:avLst/>
                <a:gdLst>
                  <a:gd name="connsiteX0" fmla="*/ 169164 w 309010"/>
                  <a:gd name="connsiteY0" fmla="*/ 342271 h 342271"/>
                  <a:gd name="connsiteX1" fmla="*/ 0 w 309010"/>
                  <a:gd name="connsiteY1" fmla="*/ 170650 h 342271"/>
                  <a:gd name="connsiteX2" fmla="*/ 168650 w 309010"/>
                  <a:gd name="connsiteY2" fmla="*/ 0 h 342271"/>
                  <a:gd name="connsiteX3" fmla="*/ 299123 w 309010"/>
                  <a:gd name="connsiteY3" fmla="*/ 53607 h 342271"/>
                  <a:gd name="connsiteX4" fmla="*/ 274891 w 309010"/>
                  <a:gd name="connsiteY4" fmla="*/ 76009 h 342271"/>
                  <a:gd name="connsiteX5" fmla="*/ 168650 w 309010"/>
                  <a:gd name="connsiteY5" fmla="*/ 29775 h 342271"/>
                  <a:gd name="connsiteX6" fmla="*/ 38233 w 309010"/>
                  <a:gd name="connsiteY6" fmla="*/ 170650 h 342271"/>
                  <a:gd name="connsiteX7" fmla="*/ 171678 w 309010"/>
                  <a:gd name="connsiteY7" fmla="*/ 311524 h 342271"/>
                  <a:gd name="connsiteX8" fmla="*/ 272548 w 309010"/>
                  <a:gd name="connsiteY8" fmla="*/ 278092 h 342271"/>
                  <a:gd name="connsiteX9" fmla="*/ 273806 w 309010"/>
                  <a:gd name="connsiteY9" fmla="*/ 276492 h 342271"/>
                  <a:gd name="connsiteX10" fmla="*/ 273806 w 309010"/>
                  <a:gd name="connsiteY10" fmla="*/ 192710 h 342271"/>
                  <a:gd name="connsiteX11" fmla="*/ 181394 w 309010"/>
                  <a:gd name="connsiteY11" fmla="*/ 192710 h 342271"/>
                  <a:gd name="connsiteX12" fmla="*/ 181394 w 309010"/>
                  <a:gd name="connsiteY12" fmla="*/ 164935 h 342271"/>
                  <a:gd name="connsiteX13" fmla="*/ 309010 w 309010"/>
                  <a:gd name="connsiteY13" fmla="*/ 164935 h 342271"/>
                  <a:gd name="connsiteX14" fmla="*/ 309010 w 309010"/>
                  <a:gd name="connsiteY14" fmla="*/ 290036 h 342271"/>
                  <a:gd name="connsiteX15" fmla="*/ 169164 w 309010"/>
                  <a:gd name="connsiteY15" fmla="*/ 342271 h 34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010" h="342271">
                    <a:moveTo>
                      <a:pt x="169164" y="342271"/>
                    </a:moveTo>
                    <a:cubicBezTo>
                      <a:pt x="71152" y="342271"/>
                      <a:pt x="0" y="270091"/>
                      <a:pt x="0" y="170650"/>
                    </a:cubicBezTo>
                    <a:cubicBezTo>
                      <a:pt x="0" y="71780"/>
                      <a:pt x="70923" y="0"/>
                      <a:pt x="168650" y="0"/>
                    </a:cubicBezTo>
                    <a:cubicBezTo>
                      <a:pt x="246374" y="0"/>
                      <a:pt x="283978" y="37548"/>
                      <a:pt x="299123" y="53607"/>
                    </a:cubicBezTo>
                    <a:lnTo>
                      <a:pt x="274891" y="76009"/>
                    </a:lnTo>
                    <a:cubicBezTo>
                      <a:pt x="246431" y="44920"/>
                      <a:pt x="211626" y="29775"/>
                      <a:pt x="168650" y="29775"/>
                    </a:cubicBezTo>
                    <a:cubicBezTo>
                      <a:pt x="90640" y="29775"/>
                      <a:pt x="38233" y="86411"/>
                      <a:pt x="38233" y="170650"/>
                    </a:cubicBezTo>
                    <a:cubicBezTo>
                      <a:pt x="38233" y="253575"/>
                      <a:pt x="93097" y="311524"/>
                      <a:pt x="171678" y="311524"/>
                    </a:cubicBezTo>
                    <a:cubicBezTo>
                      <a:pt x="244602" y="311524"/>
                      <a:pt x="271405" y="279463"/>
                      <a:pt x="272548" y="278092"/>
                    </a:cubicBezTo>
                    <a:lnTo>
                      <a:pt x="273806" y="276492"/>
                    </a:lnTo>
                    <a:lnTo>
                      <a:pt x="273806" y="192710"/>
                    </a:lnTo>
                    <a:lnTo>
                      <a:pt x="181394" y="192710"/>
                    </a:lnTo>
                    <a:lnTo>
                      <a:pt x="181394" y="164935"/>
                    </a:lnTo>
                    <a:lnTo>
                      <a:pt x="309010" y="164935"/>
                    </a:lnTo>
                    <a:lnTo>
                      <a:pt x="309010" y="290036"/>
                    </a:lnTo>
                    <a:cubicBezTo>
                      <a:pt x="267519" y="333184"/>
                      <a:pt x="210083" y="342271"/>
                      <a:pt x="169164" y="342271"/>
                    </a:cubicBezTo>
                    <a:close/>
                  </a:path>
                </a:pathLst>
              </a:custGeom>
              <a:grpFill/>
              <a:ln w="571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303635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mple Layout with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F68A-5E93-29C7-5908-DB8DC7B44542}"/>
              </a:ext>
            </a:extLst>
          </p:cNvPr>
          <p:cNvSpPr>
            <a:spLocks noGrp="1"/>
          </p:cNvSpPr>
          <p:nvPr>
            <p:ph type="title"/>
          </p:nvPr>
        </p:nvSpPr>
        <p:spPr/>
        <p:txBody>
          <a:bodyPr/>
          <a:lstStyle/>
          <a:p>
            <a:r>
              <a:rPr lang="en-US"/>
              <a:t>Click to edit Master title style</a:t>
            </a:r>
          </a:p>
        </p:txBody>
      </p:sp>
      <p:sp>
        <p:nvSpPr>
          <p:cNvPr id="16" name="Content Placeholder 15">
            <a:extLst>
              <a:ext uri="{FF2B5EF4-FFF2-40B4-BE49-F238E27FC236}">
                <a16:creationId xmlns:a16="http://schemas.microsoft.com/office/drawing/2014/main" id="{5E982823-CC2B-05E4-C971-DD4A76E2299F}"/>
              </a:ext>
            </a:extLst>
          </p:cNvPr>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descr="USAFacts logo">
            <a:extLst>
              <a:ext uri="{FF2B5EF4-FFF2-40B4-BE49-F238E27FC236}">
                <a16:creationId xmlns:a16="http://schemas.microsoft.com/office/drawing/2014/main" id="{E2882E36-8B21-2BBE-19AA-29F2257F0E0E}"/>
              </a:ext>
            </a:extLst>
          </p:cNvPr>
          <p:cNvGrpSpPr/>
          <p:nvPr userDrawn="1"/>
        </p:nvGrpSpPr>
        <p:grpSpPr>
          <a:xfrm>
            <a:off x="469900" y="6574271"/>
            <a:ext cx="789394" cy="94935"/>
            <a:chOff x="-1758159" y="5010986"/>
            <a:chExt cx="2323603" cy="279444"/>
          </a:xfrm>
          <a:solidFill>
            <a:schemeClr val="accent6"/>
          </a:solidFill>
        </p:grpSpPr>
        <p:sp>
          <p:nvSpPr>
            <p:cNvPr id="7" name="Freeform: Shape 6">
              <a:extLst>
                <a:ext uri="{FF2B5EF4-FFF2-40B4-BE49-F238E27FC236}">
                  <a16:creationId xmlns:a16="http://schemas.microsoft.com/office/drawing/2014/main" id="{126A4DAE-47A8-DA2E-8DFF-D6E84C6CE094}"/>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8" name="Freeform: Shape 7">
              <a:extLst>
                <a:ext uri="{FF2B5EF4-FFF2-40B4-BE49-F238E27FC236}">
                  <a16:creationId xmlns:a16="http://schemas.microsoft.com/office/drawing/2014/main" id="{EBC630D9-040C-2B1E-25F9-7C7FF9A4DB29}"/>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9" name="Freeform: Shape 8">
              <a:extLst>
                <a:ext uri="{FF2B5EF4-FFF2-40B4-BE49-F238E27FC236}">
                  <a16:creationId xmlns:a16="http://schemas.microsoft.com/office/drawing/2014/main" id="{398DA490-1FD7-0665-0E0E-7761934CBEAD}"/>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10" name="Freeform: Shape 9">
              <a:extLst>
                <a:ext uri="{FF2B5EF4-FFF2-40B4-BE49-F238E27FC236}">
                  <a16:creationId xmlns:a16="http://schemas.microsoft.com/office/drawing/2014/main" id="{6BEDD530-989F-D069-5C33-31AA67422678}"/>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11" name="Freeform: Shape 10">
              <a:extLst>
                <a:ext uri="{FF2B5EF4-FFF2-40B4-BE49-F238E27FC236}">
                  <a16:creationId xmlns:a16="http://schemas.microsoft.com/office/drawing/2014/main" id="{61FFDBDA-A27A-57C3-4D98-491AE810A8B3}"/>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12" name="Freeform: Shape 11">
              <a:extLst>
                <a:ext uri="{FF2B5EF4-FFF2-40B4-BE49-F238E27FC236}">
                  <a16:creationId xmlns:a16="http://schemas.microsoft.com/office/drawing/2014/main" id="{81D44068-8D10-F572-54EA-C0EA25282B3C}"/>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13" name="Freeform: Shape 12">
              <a:extLst>
                <a:ext uri="{FF2B5EF4-FFF2-40B4-BE49-F238E27FC236}">
                  <a16:creationId xmlns:a16="http://schemas.microsoft.com/office/drawing/2014/main" id="{AE7D2FE0-7C19-1E97-AC43-6FC46BE1372F}"/>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14" name="Freeform: Shape 13">
              <a:extLst>
                <a:ext uri="{FF2B5EF4-FFF2-40B4-BE49-F238E27FC236}">
                  <a16:creationId xmlns:a16="http://schemas.microsoft.com/office/drawing/2014/main" id="{9F5DA167-AFD8-2093-97FF-3E0E164C4DE4}"/>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19" name="Footer Placeholder 18">
            <a:extLst>
              <a:ext uri="{FF2B5EF4-FFF2-40B4-BE49-F238E27FC236}">
                <a16:creationId xmlns:a16="http://schemas.microsoft.com/office/drawing/2014/main" id="{19800BCD-3B38-368C-083F-A3CA5D5522D9}"/>
              </a:ext>
            </a:extLst>
          </p:cNvPr>
          <p:cNvSpPr>
            <a:spLocks noGrp="1"/>
          </p:cNvSpPr>
          <p:nvPr>
            <p:ph type="ftr" sz="quarter" idx="15"/>
          </p:nvPr>
        </p:nvSpPr>
        <p:spPr/>
        <p:txBody>
          <a:bodyPr/>
          <a:lstStyle/>
          <a:p>
            <a:endParaRPr lang="en-US" dirty="0"/>
          </a:p>
        </p:txBody>
      </p:sp>
      <p:sp>
        <p:nvSpPr>
          <p:cNvPr id="18" name="Date Placeholder 17">
            <a:extLst>
              <a:ext uri="{FF2B5EF4-FFF2-40B4-BE49-F238E27FC236}">
                <a16:creationId xmlns:a16="http://schemas.microsoft.com/office/drawing/2014/main" id="{E857A21A-502C-99ED-6D89-07899D2BE6E7}"/>
              </a:ext>
            </a:extLst>
          </p:cNvPr>
          <p:cNvSpPr>
            <a:spLocks noGrp="1"/>
          </p:cNvSpPr>
          <p:nvPr>
            <p:ph type="dt" sz="half" idx="14"/>
          </p:nvPr>
        </p:nvSpPr>
        <p:spPr/>
        <p:txBody>
          <a:bodyPr/>
          <a:lstStyle/>
          <a:p>
            <a:endParaRPr lang="en-US" dirty="0"/>
          </a:p>
        </p:txBody>
      </p:sp>
      <p:sp>
        <p:nvSpPr>
          <p:cNvPr id="20" name="Slide Number Placeholder 19">
            <a:extLst>
              <a:ext uri="{FF2B5EF4-FFF2-40B4-BE49-F238E27FC236}">
                <a16:creationId xmlns:a16="http://schemas.microsoft.com/office/drawing/2014/main" id="{B236AD1B-EDDC-D3CD-F5AE-748E7915B56F}"/>
              </a:ext>
            </a:extLst>
          </p:cNvPr>
          <p:cNvSpPr>
            <a:spLocks noGrp="1"/>
          </p:cNvSpPr>
          <p:nvPr>
            <p:ph type="sldNum" sz="quarter" idx="16"/>
          </p:nvPr>
        </p:nvSpPr>
        <p:spPr/>
        <p:txBody>
          <a:bodyPr/>
          <a:lstStyle/>
          <a:p>
            <a:fld id="{639B6CE2-5551-4DB3-A65C-728BBD88869E}" type="slidenum">
              <a:rPr lang="en-US" smtClean="0"/>
              <a:pPr/>
              <a:t>‹#›</a:t>
            </a:fld>
            <a:endParaRPr lang="en-US" dirty="0"/>
          </a:p>
        </p:txBody>
      </p:sp>
    </p:spTree>
    <p:extLst>
      <p:ext uri="{BB962C8B-B14F-4D97-AF65-F5344CB8AC3E}">
        <p14:creationId xmlns:p14="http://schemas.microsoft.com/office/powerpoint/2010/main" val="619934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7653-0F81-F5FD-FE8E-A8D88B032B7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7C4D973-AA5A-7244-ACB1-B32A396A76CD}"/>
              </a:ext>
            </a:extLst>
          </p:cNvPr>
          <p:cNvSpPr>
            <a:spLocks noGrp="1"/>
          </p:cNvSpPr>
          <p:nvPr>
            <p:ph type="body" orient="vert" idx="1"/>
          </p:nvPr>
        </p:nvSpPr>
        <p:spPr>
          <a:xfrm>
            <a:off x="457200" y="1860309"/>
            <a:ext cx="11264900" cy="45404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descr="USAFacts logo">
            <a:extLst>
              <a:ext uri="{FF2B5EF4-FFF2-40B4-BE49-F238E27FC236}">
                <a16:creationId xmlns:a16="http://schemas.microsoft.com/office/drawing/2014/main" id="{9A1C9352-8FBF-A8C2-60E4-713376CCE2EE}"/>
              </a:ext>
            </a:extLst>
          </p:cNvPr>
          <p:cNvGrpSpPr/>
          <p:nvPr userDrawn="1"/>
        </p:nvGrpSpPr>
        <p:grpSpPr>
          <a:xfrm>
            <a:off x="469900" y="6574271"/>
            <a:ext cx="789394" cy="94935"/>
            <a:chOff x="-1758159" y="5010986"/>
            <a:chExt cx="2323603" cy="279444"/>
          </a:xfrm>
          <a:solidFill>
            <a:schemeClr val="accent6"/>
          </a:solidFill>
        </p:grpSpPr>
        <p:sp>
          <p:nvSpPr>
            <p:cNvPr id="8" name="Freeform: Shape 7">
              <a:extLst>
                <a:ext uri="{FF2B5EF4-FFF2-40B4-BE49-F238E27FC236}">
                  <a16:creationId xmlns:a16="http://schemas.microsoft.com/office/drawing/2014/main" id="{C41BAF05-E2DB-F161-E7F9-B1AE8F312C32}"/>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9" name="Freeform: Shape 8">
              <a:extLst>
                <a:ext uri="{FF2B5EF4-FFF2-40B4-BE49-F238E27FC236}">
                  <a16:creationId xmlns:a16="http://schemas.microsoft.com/office/drawing/2014/main" id="{8AE8D74E-B438-47AC-4378-526BE296C9EA}"/>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10" name="Freeform: Shape 9">
              <a:extLst>
                <a:ext uri="{FF2B5EF4-FFF2-40B4-BE49-F238E27FC236}">
                  <a16:creationId xmlns:a16="http://schemas.microsoft.com/office/drawing/2014/main" id="{F2981976-5852-3113-A3D4-8C330DE67B4B}"/>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11" name="Freeform: Shape 10">
              <a:extLst>
                <a:ext uri="{FF2B5EF4-FFF2-40B4-BE49-F238E27FC236}">
                  <a16:creationId xmlns:a16="http://schemas.microsoft.com/office/drawing/2014/main" id="{B8948ED2-BACD-8557-FACA-C8D8208421BB}"/>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12" name="Freeform: Shape 11">
              <a:extLst>
                <a:ext uri="{FF2B5EF4-FFF2-40B4-BE49-F238E27FC236}">
                  <a16:creationId xmlns:a16="http://schemas.microsoft.com/office/drawing/2014/main" id="{2E5E0256-3F09-8956-C759-D0173AC35378}"/>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13" name="Freeform: Shape 12">
              <a:extLst>
                <a:ext uri="{FF2B5EF4-FFF2-40B4-BE49-F238E27FC236}">
                  <a16:creationId xmlns:a16="http://schemas.microsoft.com/office/drawing/2014/main" id="{ED193DCE-FF49-1A04-C825-BDE1A175B9D9}"/>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14" name="Freeform: Shape 13">
              <a:extLst>
                <a:ext uri="{FF2B5EF4-FFF2-40B4-BE49-F238E27FC236}">
                  <a16:creationId xmlns:a16="http://schemas.microsoft.com/office/drawing/2014/main" id="{81F01195-DA88-AE7B-F230-2E0FCE6ABBC5}"/>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15" name="Freeform: Shape 14">
              <a:extLst>
                <a:ext uri="{FF2B5EF4-FFF2-40B4-BE49-F238E27FC236}">
                  <a16:creationId xmlns:a16="http://schemas.microsoft.com/office/drawing/2014/main" id="{EC662008-6BF6-68AB-3E2C-017E03D054EB}"/>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21" name="Footer Placeholder 20">
            <a:extLst>
              <a:ext uri="{FF2B5EF4-FFF2-40B4-BE49-F238E27FC236}">
                <a16:creationId xmlns:a16="http://schemas.microsoft.com/office/drawing/2014/main" id="{E5513A20-0DA4-8641-648D-7532846FAF1C}"/>
              </a:ext>
            </a:extLst>
          </p:cNvPr>
          <p:cNvSpPr>
            <a:spLocks noGrp="1"/>
          </p:cNvSpPr>
          <p:nvPr>
            <p:ph type="ftr" sz="quarter" idx="11"/>
          </p:nvPr>
        </p:nvSpPr>
        <p:spPr/>
        <p:txBody>
          <a:bodyPr/>
          <a:lstStyle/>
          <a:p>
            <a:endParaRPr lang="en-US" dirty="0"/>
          </a:p>
        </p:txBody>
      </p:sp>
      <p:sp>
        <p:nvSpPr>
          <p:cNvPr id="20" name="Date Placeholder 19">
            <a:extLst>
              <a:ext uri="{FF2B5EF4-FFF2-40B4-BE49-F238E27FC236}">
                <a16:creationId xmlns:a16="http://schemas.microsoft.com/office/drawing/2014/main" id="{DD548DCB-0716-D2EE-CA78-0E81235C17D1}"/>
              </a:ext>
            </a:extLst>
          </p:cNvPr>
          <p:cNvSpPr>
            <a:spLocks noGrp="1"/>
          </p:cNvSpPr>
          <p:nvPr>
            <p:ph type="dt" sz="half" idx="10"/>
          </p:nvPr>
        </p:nvSpPr>
        <p:spPr/>
        <p:txBody>
          <a:bodyPr/>
          <a:lstStyle/>
          <a:p>
            <a:endParaRPr lang="en-US" dirty="0"/>
          </a:p>
        </p:txBody>
      </p:sp>
      <p:sp>
        <p:nvSpPr>
          <p:cNvPr id="22" name="Slide Number Placeholder 21">
            <a:extLst>
              <a:ext uri="{FF2B5EF4-FFF2-40B4-BE49-F238E27FC236}">
                <a16:creationId xmlns:a16="http://schemas.microsoft.com/office/drawing/2014/main" id="{FEDA366A-C962-FACF-6FF7-6562914E772F}"/>
              </a:ext>
            </a:extLst>
          </p:cNvPr>
          <p:cNvSpPr>
            <a:spLocks noGrp="1"/>
          </p:cNvSpPr>
          <p:nvPr>
            <p:ph type="sldNum" sz="quarter" idx="12"/>
          </p:nvPr>
        </p:nvSpPr>
        <p:spPr/>
        <p:txBody>
          <a:bodyPr/>
          <a:lstStyle/>
          <a:p>
            <a:fld id="{639B6CE2-5551-4DB3-A65C-728BBD88869E}" type="slidenum">
              <a:rPr lang="en-US" smtClean="0"/>
              <a:pPr/>
              <a:t>‹#›</a:t>
            </a:fld>
            <a:endParaRPr lang="en-US" dirty="0"/>
          </a:p>
        </p:txBody>
      </p:sp>
    </p:spTree>
    <p:extLst>
      <p:ext uri="{BB962C8B-B14F-4D97-AF65-F5344CB8AC3E}">
        <p14:creationId xmlns:p14="http://schemas.microsoft.com/office/powerpoint/2010/main" val="4035928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5CBAF-7687-B107-E822-BC4455E98C03}"/>
              </a:ext>
            </a:extLst>
          </p:cNvPr>
          <p:cNvSpPr>
            <a:spLocks noGrp="1"/>
          </p:cNvSpPr>
          <p:nvPr>
            <p:ph type="title" orient="vert"/>
          </p:nvPr>
        </p:nvSpPr>
        <p:spPr>
          <a:xfrm>
            <a:off x="10340163" y="457199"/>
            <a:ext cx="1381936" cy="59436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ACEB164-366C-E145-B48E-83CDCF2BCFBE}"/>
              </a:ext>
            </a:extLst>
          </p:cNvPr>
          <p:cNvSpPr>
            <a:spLocks noGrp="1"/>
          </p:cNvSpPr>
          <p:nvPr>
            <p:ph type="body" orient="vert" idx="1"/>
          </p:nvPr>
        </p:nvSpPr>
        <p:spPr>
          <a:xfrm>
            <a:off x="469901" y="457199"/>
            <a:ext cx="9870262" cy="5943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descr="USAFacts logo">
            <a:extLst>
              <a:ext uri="{FF2B5EF4-FFF2-40B4-BE49-F238E27FC236}">
                <a16:creationId xmlns:a16="http://schemas.microsoft.com/office/drawing/2014/main" id="{DFF6B5C7-FCE8-C5CE-54BC-7B20E8061693}"/>
              </a:ext>
            </a:extLst>
          </p:cNvPr>
          <p:cNvGrpSpPr/>
          <p:nvPr userDrawn="1"/>
        </p:nvGrpSpPr>
        <p:grpSpPr>
          <a:xfrm>
            <a:off x="469900" y="6574271"/>
            <a:ext cx="789394" cy="94935"/>
            <a:chOff x="-1758159" y="5010986"/>
            <a:chExt cx="2323603" cy="279444"/>
          </a:xfrm>
          <a:solidFill>
            <a:schemeClr val="accent6"/>
          </a:solidFill>
        </p:grpSpPr>
        <p:sp>
          <p:nvSpPr>
            <p:cNvPr id="8" name="Freeform: Shape 7">
              <a:extLst>
                <a:ext uri="{FF2B5EF4-FFF2-40B4-BE49-F238E27FC236}">
                  <a16:creationId xmlns:a16="http://schemas.microsoft.com/office/drawing/2014/main" id="{0B54A69F-FF1C-3C0E-4FAA-2C73DDAB146E}"/>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9" name="Freeform: Shape 8">
              <a:extLst>
                <a:ext uri="{FF2B5EF4-FFF2-40B4-BE49-F238E27FC236}">
                  <a16:creationId xmlns:a16="http://schemas.microsoft.com/office/drawing/2014/main" id="{4142B44E-AFB0-5825-6D90-F2AA55CD32A3}"/>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10" name="Freeform: Shape 9">
              <a:extLst>
                <a:ext uri="{FF2B5EF4-FFF2-40B4-BE49-F238E27FC236}">
                  <a16:creationId xmlns:a16="http://schemas.microsoft.com/office/drawing/2014/main" id="{5A09B456-EBFF-04B8-EB86-9F6E3EABE462}"/>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11" name="Freeform: Shape 10">
              <a:extLst>
                <a:ext uri="{FF2B5EF4-FFF2-40B4-BE49-F238E27FC236}">
                  <a16:creationId xmlns:a16="http://schemas.microsoft.com/office/drawing/2014/main" id="{3C3CDFE9-825C-CF61-2AB9-FE8D3DCFD3E1}"/>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12" name="Freeform: Shape 11">
              <a:extLst>
                <a:ext uri="{FF2B5EF4-FFF2-40B4-BE49-F238E27FC236}">
                  <a16:creationId xmlns:a16="http://schemas.microsoft.com/office/drawing/2014/main" id="{FA42C5F4-AB1E-BD26-FBEA-23ED3EB2CBC3}"/>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13" name="Freeform: Shape 12">
              <a:extLst>
                <a:ext uri="{FF2B5EF4-FFF2-40B4-BE49-F238E27FC236}">
                  <a16:creationId xmlns:a16="http://schemas.microsoft.com/office/drawing/2014/main" id="{2ACEC0AB-6596-61D7-097C-47936CA52A15}"/>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14" name="Freeform: Shape 13">
              <a:extLst>
                <a:ext uri="{FF2B5EF4-FFF2-40B4-BE49-F238E27FC236}">
                  <a16:creationId xmlns:a16="http://schemas.microsoft.com/office/drawing/2014/main" id="{3E72F604-97F7-1480-E922-A625591F3079}"/>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15" name="Freeform: Shape 14">
              <a:extLst>
                <a:ext uri="{FF2B5EF4-FFF2-40B4-BE49-F238E27FC236}">
                  <a16:creationId xmlns:a16="http://schemas.microsoft.com/office/drawing/2014/main" id="{E19B3D2B-70CF-C586-9D01-00F3EC1BC910}"/>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19" name="Date Placeholder 18">
            <a:extLst>
              <a:ext uri="{FF2B5EF4-FFF2-40B4-BE49-F238E27FC236}">
                <a16:creationId xmlns:a16="http://schemas.microsoft.com/office/drawing/2014/main" id="{CA64EDB0-56B2-EBD2-19FA-E695F5D4F380}"/>
              </a:ext>
            </a:extLst>
          </p:cNvPr>
          <p:cNvSpPr>
            <a:spLocks noGrp="1"/>
          </p:cNvSpPr>
          <p:nvPr>
            <p:ph type="dt" sz="half" idx="10"/>
          </p:nvPr>
        </p:nvSpPr>
        <p:spPr/>
        <p:txBody>
          <a:bodyPr/>
          <a:lstStyle/>
          <a:p>
            <a:endParaRPr lang="en-US" dirty="0"/>
          </a:p>
        </p:txBody>
      </p:sp>
      <p:sp>
        <p:nvSpPr>
          <p:cNvPr id="20" name="Footer Placeholder 19">
            <a:extLst>
              <a:ext uri="{FF2B5EF4-FFF2-40B4-BE49-F238E27FC236}">
                <a16:creationId xmlns:a16="http://schemas.microsoft.com/office/drawing/2014/main" id="{94185B9F-0F3C-FB10-B1BA-BC012349C48F}"/>
              </a:ext>
            </a:extLst>
          </p:cNvPr>
          <p:cNvSpPr>
            <a:spLocks noGrp="1"/>
          </p:cNvSpPr>
          <p:nvPr>
            <p:ph type="ftr" sz="quarter" idx="11"/>
          </p:nvPr>
        </p:nvSpPr>
        <p:spPr/>
        <p:txBody>
          <a:bodyPr/>
          <a:lstStyle/>
          <a:p>
            <a:endParaRPr lang="en-US" dirty="0"/>
          </a:p>
        </p:txBody>
      </p:sp>
      <p:sp>
        <p:nvSpPr>
          <p:cNvPr id="21" name="Slide Number Placeholder 20">
            <a:extLst>
              <a:ext uri="{FF2B5EF4-FFF2-40B4-BE49-F238E27FC236}">
                <a16:creationId xmlns:a16="http://schemas.microsoft.com/office/drawing/2014/main" id="{0AEF1A63-D9A4-4FBB-ED18-2735F7CEE3E3}"/>
              </a:ext>
            </a:extLst>
          </p:cNvPr>
          <p:cNvSpPr>
            <a:spLocks noGrp="1"/>
          </p:cNvSpPr>
          <p:nvPr>
            <p:ph type="sldNum" sz="quarter" idx="12"/>
          </p:nvPr>
        </p:nvSpPr>
        <p:spPr/>
        <p:txBody>
          <a:bodyPr/>
          <a:lstStyle/>
          <a:p>
            <a:fld id="{639B6CE2-5551-4DB3-A65C-728BBD88869E}" type="slidenum">
              <a:rPr lang="en-US" smtClean="0"/>
              <a:pPr/>
              <a:t>‹#›</a:t>
            </a:fld>
            <a:endParaRPr lang="en-US" dirty="0"/>
          </a:p>
        </p:txBody>
      </p:sp>
    </p:spTree>
    <p:extLst>
      <p:ext uri="{BB962C8B-B14F-4D97-AF65-F5344CB8AC3E}">
        <p14:creationId xmlns:p14="http://schemas.microsoft.com/office/powerpoint/2010/main" val="902051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Not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BC66-600D-7759-0385-24C64471419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7868187-43D4-1A17-6991-F8103CDE2681}"/>
              </a:ext>
            </a:extLst>
          </p:cNvPr>
          <p:cNvSpPr>
            <a:spLocks noGrp="1"/>
          </p:cNvSpPr>
          <p:nvPr>
            <p:ph sz="quarter" idx="10"/>
          </p:nvPr>
        </p:nvSpPr>
        <p:spPr>
          <a:xfrm>
            <a:off x="457200" y="1849438"/>
            <a:ext cx="11264900" cy="45513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23368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USAFacts 2022 Logo Cover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4" name="Title 13">
            <a:extLst>
              <a:ext uri="{FF2B5EF4-FFF2-40B4-BE49-F238E27FC236}">
                <a16:creationId xmlns:a16="http://schemas.microsoft.com/office/drawing/2014/main" id="{498E43C8-FAC5-91EF-3E5F-513E982F856E}"/>
              </a:ext>
            </a:extLst>
          </p:cNvPr>
          <p:cNvSpPr>
            <a:spLocks noGrp="1"/>
          </p:cNvSpPr>
          <p:nvPr>
            <p:ph type="title"/>
          </p:nvPr>
        </p:nvSpPr>
        <p:spPr>
          <a:xfrm>
            <a:off x="464782" y="1856526"/>
            <a:ext cx="5307920" cy="2872780"/>
          </a:xfrm>
        </p:spPr>
        <p:txBody>
          <a:bodyPr/>
          <a:lstStyle>
            <a:lvl1pPr>
              <a:defRPr sz="6000" spc="-100" baseline="0">
                <a:solidFill>
                  <a:schemeClr val="bg2"/>
                </a:solidFill>
                <a:latin typeface="Source Sans Pro Light" panose="020B0403030403020204" pitchFamily="34" charset="0"/>
              </a:defRPr>
            </a:lvl1pPr>
          </a:lstStyle>
          <a:p>
            <a:r>
              <a:rPr lang="en-US" dirty="0"/>
              <a:t>Click to edit Master title style</a:t>
            </a:r>
          </a:p>
        </p:txBody>
      </p:sp>
      <p:grpSp>
        <p:nvGrpSpPr>
          <p:cNvPr id="2" name="Graphic 18" descr="USAFacts logo&#10;">
            <a:extLst>
              <a:ext uri="{FF2B5EF4-FFF2-40B4-BE49-F238E27FC236}">
                <a16:creationId xmlns:a16="http://schemas.microsoft.com/office/drawing/2014/main" id="{C2EEE96A-DE01-6C9C-4653-9E2647D36D46}"/>
              </a:ext>
            </a:extLst>
          </p:cNvPr>
          <p:cNvGrpSpPr>
            <a:grpSpLocks noChangeAspect="1"/>
          </p:cNvGrpSpPr>
          <p:nvPr userDrawn="1"/>
        </p:nvGrpSpPr>
        <p:grpSpPr>
          <a:xfrm>
            <a:off x="457200" y="457200"/>
            <a:ext cx="1321949" cy="159001"/>
            <a:chOff x="1883621" y="2942350"/>
            <a:chExt cx="8434127" cy="1014438"/>
          </a:xfrm>
          <a:solidFill>
            <a:schemeClr val="accent2"/>
          </a:solidFill>
        </p:grpSpPr>
        <p:sp>
          <p:nvSpPr>
            <p:cNvPr id="3" name="Freeform: Shape 2">
              <a:extLst>
                <a:ext uri="{FF2B5EF4-FFF2-40B4-BE49-F238E27FC236}">
                  <a16:creationId xmlns:a16="http://schemas.microsoft.com/office/drawing/2014/main" id="{34518B28-F2E6-8395-238B-C11107E5294F}"/>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CAE6C13-5BAB-45EA-B4B7-91FA9452FE2C}"/>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9749F89-B18A-DA0B-F6FD-5DDD1FAB6726}"/>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131A2F5-C4A6-8572-65EF-1E80E62013D2}"/>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C710FAA-8169-2874-75F6-5018FA77C0D8}"/>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302FFB7-0832-8C13-10E6-E7DFBAF92E71}"/>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C3F930-EED4-866A-D4AA-11081D5C80B5}"/>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4C33466-E261-0C66-0FF1-7EA9564F6533}"/>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1131047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USAFacts 2022 Logo Cover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94003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rgbClr val="FFF3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1C2B-3AEF-5A2B-3F93-8D7BD02AB679}"/>
              </a:ext>
            </a:extLst>
          </p:cNvPr>
          <p:cNvSpPr>
            <a:spLocks noGrp="1"/>
          </p:cNvSpPr>
          <p:nvPr>
            <p:ph type="title"/>
          </p:nvPr>
        </p:nvSpPr>
        <p:spPr>
          <a:xfrm>
            <a:off x="457200" y="2032034"/>
            <a:ext cx="11264900" cy="1170432"/>
          </a:xfrm>
        </p:spPr>
        <p:txBody>
          <a:bodyPr anchor="b"/>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880E2BDB-E86E-B2E5-B7DD-40AB4714C30F}"/>
              </a:ext>
            </a:extLst>
          </p:cNvPr>
          <p:cNvSpPr>
            <a:spLocks noGrp="1"/>
          </p:cNvSpPr>
          <p:nvPr>
            <p:ph type="body" sz="quarter" idx="10"/>
          </p:nvPr>
        </p:nvSpPr>
        <p:spPr>
          <a:xfrm>
            <a:off x="457200" y="3671149"/>
            <a:ext cx="11264900" cy="1924050"/>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grpSp>
        <p:nvGrpSpPr>
          <p:cNvPr id="3" name="Graphic 18" descr="USAFacts logo">
            <a:extLst>
              <a:ext uri="{FF2B5EF4-FFF2-40B4-BE49-F238E27FC236}">
                <a16:creationId xmlns:a16="http://schemas.microsoft.com/office/drawing/2014/main" id="{F2116A01-BD7B-4B07-8F2A-2F8DEE11D29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4" name="Freeform: Shape 3">
              <a:extLst>
                <a:ext uri="{FF2B5EF4-FFF2-40B4-BE49-F238E27FC236}">
                  <a16:creationId xmlns:a16="http://schemas.microsoft.com/office/drawing/2014/main" id="{F9B6CE69-F67F-DE06-FE24-EF49FFAA2AB0}"/>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C74A2AB-0064-FB2A-A663-5009FD7077D9}"/>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6346B78-B3C3-7859-BDC1-5B4B7DDE5D97}"/>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BB143E-5368-C4CB-DBD3-7695A54B628D}"/>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C2E676-4B51-1B13-ED07-3BE115BE8956}"/>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457983F-C812-4F59-48A6-29FF1F3A4DF8}"/>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E782B86-D8C4-238E-A08B-4B8787D28194}"/>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846CCC8-40F1-A8DE-6DEE-98F13F37A767}"/>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175316822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USAFacts 2022 Logo Cover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0"/>
            <a:ext cx="12191998" cy="6857998"/>
          </a:xfrm>
          <a:prstGeom prst="rect">
            <a:avLst/>
          </a:prstGeom>
        </p:spPr>
      </p:pic>
      <p:grpSp>
        <p:nvGrpSpPr>
          <p:cNvPr id="12" name="Graphic 44" descr="USAFacts logo&#10;">
            <a:extLst>
              <a:ext uri="{FF2B5EF4-FFF2-40B4-BE49-F238E27FC236}">
                <a16:creationId xmlns:a16="http://schemas.microsoft.com/office/drawing/2014/main" id="{25966DB5-4E12-FCBF-081D-F02EBFADA60C}"/>
              </a:ext>
            </a:extLst>
          </p:cNvPr>
          <p:cNvGrpSpPr>
            <a:grpSpLocks noChangeAspect="1"/>
          </p:cNvGrpSpPr>
          <p:nvPr userDrawn="1"/>
        </p:nvGrpSpPr>
        <p:grpSpPr>
          <a:xfrm>
            <a:off x="5536019" y="393408"/>
            <a:ext cx="1559052" cy="1346921"/>
            <a:chOff x="4405780" y="2028812"/>
            <a:chExt cx="2383555" cy="2059239"/>
          </a:xfrm>
          <a:solidFill>
            <a:schemeClr val="bg2"/>
          </a:solidFill>
        </p:grpSpPr>
        <p:sp>
          <p:nvSpPr>
            <p:cNvPr id="15" name="Freeform: Shape 14">
              <a:extLst>
                <a:ext uri="{FF2B5EF4-FFF2-40B4-BE49-F238E27FC236}">
                  <a16:creationId xmlns:a16="http://schemas.microsoft.com/office/drawing/2014/main" id="{88415CD7-155F-DADC-E5FF-A66C88F9BAEB}"/>
                </a:ext>
              </a:extLst>
            </p:cNvPr>
            <p:cNvSpPr/>
            <p:nvPr/>
          </p:nvSpPr>
          <p:spPr>
            <a:xfrm>
              <a:off x="4405780" y="2028812"/>
              <a:ext cx="2383555" cy="1560380"/>
            </a:xfrm>
            <a:custGeom>
              <a:avLst/>
              <a:gdLst>
                <a:gd name="connsiteX0" fmla="*/ 2383173 w 2383555"/>
                <a:gd name="connsiteY0" fmla="*/ 140959 h 1560380"/>
                <a:gd name="connsiteX1" fmla="*/ 2350944 w 2383555"/>
                <a:gd name="connsiteY1" fmla="*/ 101631 h 1560380"/>
                <a:gd name="connsiteX2" fmla="*/ 2316745 w 2383555"/>
                <a:gd name="connsiteY2" fmla="*/ 51110 h 1560380"/>
                <a:gd name="connsiteX3" fmla="*/ 2276588 w 2383555"/>
                <a:gd name="connsiteY3" fmla="*/ 2740 h 1560380"/>
                <a:gd name="connsiteX4" fmla="*/ 2206092 w 2383555"/>
                <a:gd name="connsiteY4" fmla="*/ 17741 h 1560380"/>
                <a:gd name="connsiteX5" fmla="*/ 2189485 w 2383555"/>
                <a:gd name="connsiteY5" fmla="*/ 64790 h 1560380"/>
                <a:gd name="connsiteX6" fmla="*/ 2135648 w 2383555"/>
                <a:gd name="connsiteY6" fmla="*/ 201377 h 1560380"/>
                <a:gd name="connsiteX7" fmla="*/ 2049815 w 2383555"/>
                <a:gd name="connsiteY7" fmla="*/ 239073 h 1560380"/>
                <a:gd name="connsiteX8" fmla="*/ 2049219 w 2383555"/>
                <a:gd name="connsiteY8" fmla="*/ 239565 h 1560380"/>
                <a:gd name="connsiteX9" fmla="*/ 1984682 w 2383555"/>
                <a:gd name="connsiteY9" fmla="*/ 341902 h 1560380"/>
                <a:gd name="connsiteX10" fmla="*/ 1963775 w 2383555"/>
                <a:gd name="connsiteY10" fmla="*/ 384054 h 1560380"/>
                <a:gd name="connsiteX11" fmla="*/ 1770605 w 2383555"/>
                <a:gd name="connsiteY11" fmla="*/ 503205 h 1560380"/>
                <a:gd name="connsiteX12" fmla="*/ 1667750 w 2383555"/>
                <a:gd name="connsiteY12" fmla="*/ 395816 h 1560380"/>
                <a:gd name="connsiteX13" fmla="*/ 1639096 w 2383555"/>
                <a:gd name="connsiteY13" fmla="*/ 357058 h 1560380"/>
                <a:gd name="connsiteX14" fmla="*/ 1636738 w 2383555"/>
                <a:gd name="connsiteY14" fmla="*/ 352628 h 1560380"/>
                <a:gd name="connsiteX15" fmla="*/ 1381570 w 2383555"/>
                <a:gd name="connsiteY15" fmla="*/ 179148 h 1560380"/>
                <a:gd name="connsiteX16" fmla="*/ 1126039 w 2383555"/>
                <a:gd name="connsiteY16" fmla="*/ 301459 h 1560380"/>
                <a:gd name="connsiteX17" fmla="*/ 852088 w 2383555"/>
                <a:gd name="connsiteY17" fmla="*/ 179769 h 1560380"/>
                <a:gd name="connsiteX18" fmla="*/ 505931 w 2383555"/>
                <a:gd name="connsiteY18" fmla="*/ 180987 h 1560380"/>
                <a:gd name="connsiteX19" fmla="*/ 318357 w 2383555"/>
                <a:gd name="connsiteY19" fmla="*/ 167774 h 1560380"/>
                <a:gd name="connsiteX20" fmla="*/ 217420 w 2383555"/>
                <a:gd name="connsiteY20" fmla="*/ 155856 h 1560380"/>
                <a:gd name="connsiteX21" fmla="*/ 148427 w 2383555"/>
                <a:gd name="connsiteY21" fmla="*/ 167748 h 1560380"/>
                <a:gd name="connsiteX22" fmla="*/ 139774 w 2383555"/>
                <a:gd name="connsiteY22" fmla="*/ 203579 h 1560380"/>
                <a:gd name="connsiteX23" fmla="*/ 115446 w 2383555"/>
                <a:gd name="connsiteY23" fmla="*/ 227777 h 1560380"/>
                <a:gd name="connsiteX24" fmla="*/ 39069 w 2383555"/>
                <a:gd name="connsiteY24" fmla="*/ 367913 h 1560380"/>
                <a:gd name="connsiteX25" fmla="*/ 42204 w 2383555"/>
                <a:gd name="connsiteY25" fmla="*/ 379883 h 1560380"/>
                <a:gd name="connsiteX26" fmla="*/ 53422 w 2383555"/>
                <a:gd name="connsiteY26" fmla="*/ 385142 h 1560380"/>
                <a:gd name="connsiteX27" fmla="*/ 434762 w 2383555"/>
                <a:gd name="connsiteY27" fmla="*/ 487997 h 1560380"/>
                <a:gd name="connsiteX28" fmla="*/ 424347 w 2383555"/>
                <a:gd name="connsiteY28" fmla="*/ 495484 h 1560380"/>
                <a:gd name="connsiteX29" fmla="*/ 305015 w 2383555"/>
                <a:gd name="connsiteY29" fmla="*/ 571861 h 1560380"/>
                <a:gd name="connsiteX30" fmla="*/ 18265 w 2383555"/>
                <a:gd name="connsiteY30" fmla="*/ 484655 h 1560380"/>
                <a:gd name="connsiteX31" fmla="*/ 3808 w 2383555"/>
                <a:gd name="connsiteY31" fmla="*/ 499111 h 1560380"/>
                <a:gd name="connsiteX32" fmla="*/ 18265 w 2383555"/>
                <a:gd name="connsiteY32" fmla="*/ 513568 h 1560380"/>
                <a:gd name="connsiteX33" fmla="*/ 274988 w 2383555"/>
                <a:gd name="connsiteY33" fmla="*/ 586188 h 1560380"/>
                <a:gd name="connsiteX34" fmla="*/ 14457 w 2383555"/>
                <a:gd name="connsiteY34" fmla="*/ 635647 h 1560380"/>
                <a:gd name="connsiteX35" fmla="*/ 0 w 2383555"/>
                <a:gd name="connsiteY35" fmla="*/ 650103 h 1560380"/>
                <a:gd name="connsiteX36" fmla="*/ 14457 w 2383555"/>
                <a:gd name="connsiteY36" fmla="*/ 664560 h 1560380"/>
                <a:gd name="connsiteX37" fmla="*/ 303150 w 2383555"/>
                <a:gd name="connsiteY37" fmla="*/ 604868 h 1560380"/>
                <a:gd name="connsiteX38" fmla="*/ 428337 w 2383555"/>
                <a:gd name="connsiteY38" fmla="*/ 720003 h 1560380"/>
                <a:gd name="connsiteX39" fmla="*/ 28058 w 2383555"/>
                <a:gd name="connsiteY39" fmla="*/ 792934 h 1560380"/>
                <a:gd name="connsiteX40" fmla="*/ 13472 w 2383555"/>
                <a:gd name="connsiteY40" fmla="*/ 807520 h 1560380"/>
                <a:gd name="connsiteX41" fmla="*/ 28058 w 2383555"/>
                <a:gd name="connsiteY41" fmla="*/ 822106 h 1560380"/>
                <a:gd name="connsiteX42" fmla="*/ 448830 w 2383555"/>
                <a:gd name="connsiteY42" fmla="*/ 743709 h 1560380"/>
                <a:gd name="connsiteX43" fmla="*/ 535363 w 2383555"/>
                <a:gd name="connsiteY43" fmla="*/ 854958 h 1560380"/>
                <a:gd name="connsiteX44" fmla="*/ 93787 w 2383555"/>
                <a:gd name="connsiteY44" fmla="*/ 940765 h 1560380"/>
                <a:gd name="connsiteX45" fmla="*/ 92517 w 2383555"/>
                <a:gd name="connsiteY45" fmla="*/ 940817 h 1560380"/>
                <a:gd name="connsiteX46" fmla="*/ 84434 w 2383555"/>
                <a:gd name="connsiteY46" fmla="*/ 941517 h 1560380"/>
                <a:gd name="connsiteX47" fmla="*/ 72465 w 2383555"/>
                <a:gd name="connsiteY47" fmla="*/ 949937 h 1560380"/>
                <a:gd name="connsiteX48" fmla="*/ 73812 w 2383555"/>
                <a:gd name="connsiteY48" fmla="*/ 964497 h 1560380"/>
                <a:gd name="connsiteX49" fmla="*/ 216824 w 2383555"/>
                <a:gd name="connsiteY49" fmla="*/ 1107017 h 1560380"/>
                <a:gd name="connsiteX50" fmla="*/ 613657 w 2383555"/>
                <a:gd name="connsiteY50" fmla="*/ 1250599 h 1560380"/>
                <a:gd name="connsiteX51" fmla="*/ 634150 w 2383555"/>
                <a:gd name="connsiteY51" fmla="*/ 1250495 h 1560380"/>
                <a:gd name="connsiteX52" fmla="*/ 749104 w 2383555"/>
                <a:gd name="connsiteY52" fmla="*/ 1269589 h 1560380"/>
                <a:gd name="connsiteX53" fmla="*/ 780168 w 2383555"/>
                <a:gd name="connsiteY53" fmla="*/ 1295135 h 1560380"/>
                <a:gd name="connsiteX54" fmla="*/ 819885 w 2383555"/>
                <a:gd name="connsiteY54" fmla="*/ 1332805 h 1560380"/>
                <a:gd name="connsiteX55" fmla="*/ 886390 w 2383555"/>
                <a:gd name="connsiteY55" fmla="*/ 1379336 h 1560380"/>
                <a:gd name="connsiteX56" fmla="*/ 956523 w 2383555"/>
                <a:gd name="connsiteY56" fmla="*/ 1353221 h 1560380"/>
                <a:gd name="connsiteX57" fmla="*/ 995981 w 2383555"/>
                <a:gd name="connsiteY57" fmla="*/ 1344334 h 1560380"/>
                <a:gd name="connsiteX58" fmla="*/ 1032563 w 2383555"/>
                <a:gd name="connsiteY58" fmla="*/ 1362573 h 1560380"/>
                <a:gd name="connsiteX59" fmla="*/ 1053031 w 2383555"/>
                <a:gd name="connsiteY59" fmla="*/ 1386927 h 1560380"/>
                <a:gd name="connsiteX60" fmla="*/ 1102878 w 2383555"/>
                <a:gd name="connsiteY60" fmla="*/ 1459184 h 1560380"/>
                <a:gd name="connsiteX61" fmla="*/ 1207650 w 2383555"/>
                <a:gd name="connsiteY61" fmla="*/ 1549888 h 1560380"/>
                <a:gd name="connsiteX62" fmla="*/ 1215267 w 2383555"/>
                <a:gd name="connsiteY62" fmla="*/ 1552945 h 1560380"/>
                <a:gd name="connsiteX63" fmla="*/ 1243662 w 2383555"/>
                <a:gd name="connsiteY63" fmla="*/ 1560381 h 1560380"/>
                <a:gd name="connsiteX64" fmla="*/ 1270761 w 2383555"/>
                <a:gd name="connsiteY64" fmla="*/ 1548619 h 1560380"/>
                <a:gd name="connsiteX65" fmla="*/ 1274751 w 2383555"/>
                <a:gd name="connsiteY65" fmla="*/ 1499212 h 1560380"/>
                <a:gd name="connsiteX66" fmla="*/ 1273430 w 2383555"/>
                <a:gd name="connsiteY66" fmla="*/ 1494445 h 1560380"/>
                <a:gd name="connsiteX67" fmla="*/ 1327422 w 2383555"/>
                <a:gd name="connsiteY67" fmla="*/ 1373636 h 1560380"/>
                <a:gd name="connsiteX68" fmla="*/ 1381570 w 2383555"/>
                <a:gd name="connsiteY68" fmla="*/ 1339308 h 1560380"/>
                <a:gd name="connsiteX69" fmla="*/ 1459346 w 2383555"/>
                <a:gd name="connsiteY69" fmla="*/ 1302156 h 1560380"/>
                <a:gd name="connsiteX70" fmla="*/ 1487042 w 2383555"/>
                <a:gd name="connsiteY70" fmla="*/ 1303270 h 1560380"/>
                <a:gd name="connsiteX71" fmla="*/ 1599405 w 2383555"/>
                <a:gd name="connsiteY71" fmla="*/ 1280030 h 1560380"/>
                <a:gd name="connsiteX72" fmla="*/ 1909212 w 2383555"/>
                <a:gd name="connsiteY72" fmla="*/ 1247697 h 1560380"/>
                <a:gd name="connsiteX73" fmla="*/ 1968334 w 2383555"/>
                <a:gd name="connsiteY73" fmla="*/ 1313892 h 1560380"/>
                <a:gd name="connsiteX74" fmla="*/ 2086630 w 2383555"/>
                <a:gd name="connsiteY74" fmla="*/ 1458459 h 1560380"/>
                <a:gd name="connsiteX75" fmla="*/ 2142929 w 2383555"/>
                <a:gd name="connsiteY75" fmla="*/ 1462759 h 1560380"/>
                <a:gd name="connsiteX76" fmla="*/ 2165106 w 2383555"/>
                <a:gd name="connsiteY76" fmla="*/ 1426851 h 1560380"/>
                <a:gd name="connsiteX77" fmla="*/ 2135985 w 2383555"/>
                <a:gd name="connsiteY77" fmla="*/ 1310706 h 1560380"/>
                <a:gd name="connsiteX78" fmla="*/ 2040592 w 2383555"/>
                <a:gd name="connsiteY78" fmla="*/ 1101939 h 1560380"/>
                <a:gd name="connsiteX79" fmla="*/ 2067484 w 2383555"/>
                <a:gd name="connsiteY79" fmla="*/ 1042247 h 1560380"/>
                <a:gd name="connsiteX80" fmla="*/ 2086630 w 2383555"/>
                <a:gd name="connsiteY80" fmla="*/ 1016313 h 1560380"/>
                <a:gd name="connsiteX81" fmla="*/ 2088185 w 2383555"/>
                <a:gd name="connsiteY81" fmla="*/ 1002659 h 1560380"/>
                <a:gd name="connsiteX82" fmla="*/ 2077718 w 2383555"/>
                <a:gd name="connsiteY82" fmla="*/ 993773 h 1560380"/>
                <a:gd name="connsiteX83" fmla="*/ 2076112 w 2383555"/>
                <a:gd name="connsiteY83" fmla="*/ 993410 h 1560380"/>
                <a:gd name="connsiteX84" fmla="*/ 2073029 w 2383555"/>
                <a:gd name="connsiteY84" fmla="*/ 993073 h 1560380"/>
                <a:gd name="connsiteX85" fmla="*/ 1933903 w 2383555"/>
                <a:gd name="connsiteY85" fmla="*/ 992996 h 1560380"/>
                <a:gd name="connsiteX86" fmla="*/ 1932763 w 2383555"/>
                <a:gd name="connsiteY86" fmla="*/ 992788 h 1560380"/>
                <a:gd name="connsiteX87" fmla="*/ 1930042 w 2383555"/>
                <a:gd name="connsiteY87" fmla="*/ 992529 h 1560380"/>
                <a:gd name="connsiteX88" fmla="*/ 1501939 w 2383555"/>
                <a:gd name="connsiteY88" fmla="*/ 992529 h 1560380"/>
                <a:gd name="connsiteX89" fmla="*/ 1079250 w 2383555"/>
                <a:gd name="connsiteY89" fmla="*/ 935739 h 1560380"/>
                <a:gd name="connsiteX90" fmla="*/ 1182104 w 2383555"/>
                <a:gd name="connsiteY90" fmla="*/ 850968 h 1560380"/>
                <a:gd name="connsiteX91" fmla="*/ 1566579 w 2383555"/>
                <a:gd name="connsiteY91" fmla="*/ 937501 h 1560380"/>
                <a:gd name="connsiteX92" fmla="*/ 2122720 w 2383555"/>
                <a:gd name="connsiteY92" fmla="*/ 937501 h 1560380"/>
                <a:gd name="connsiteX93" fmla="*/ 2137177 w 2383555"/>
                <a:gd name="connsiteY93" fmla="*/ 923044 h 1560380"/>
                <a:gd name="connsiteX94" fmla="*/ 2122720 w 2383555"/>
                <a:gd name="connsiteY94" fmla="*/ 908587 h 1560380"/>
                <a:gd name="connsiteX95" fmla="*/ 1566605 w 2383555"/>
                <a:gd name="connsiteY95" fmla="*/ 908587 h 1560380"/>
                <a:gd name="connsiteX96" fmla="*/ 1210681 w 2383555"/>
                <a:gd name="connsiteY96" fmla="*/ 833661 h 1560380"/>
                <a:gd name="connsiteX97" fmla="*/ 1362476 w 2383555"/>
                <a:gd name="connsiteY97" fmla="*/ 778374 h 1560380"/>
                <a:gd name="connsiteX98" fmla="*/ 1651765 w 2383555"/>
                <a:gd name="connsiteY98" fmla="*/ 851849 h 1560380"/>
                <a:gd name="connsiteX99" fmla="*/ 2143550 w 2383555"/>
                <a:gd name="connsiteY99" fmla="*/ 851849 h 1560380"/>
                <a:gd name="connsiteX100" fmla="*/ 2158136 w 2383555"/>
                <a:gd name="connsiteY100" fmla="*/ 837263 h 1560380"/>
                <a:gd name="connsiteX101" fmla="*/ 2143550 w 2383555"/>
                <a:gd name="connsiteY101" fmla="*/ 822676 h 1560380"/>
                <a:gd name="connsiteX102" fmla="*/ 1651765 w 2383555"/>
                <a:gd name="connsiteY102" fmla="*/ 822676 h 1560380"/>
                <a:gd name="connsiteX103" fmla="*/ 1409991 w 2383555"/>
                <a:gd name="connsiteY103" fmla="*/ 770679 h 1560380"/>
                <a:gd name="connsiteX104" fmla="*/ 1512975 w 2383555"/>
                <a:gd name="connsiteY104" fmla="*/ 764461 h 1560380"/>
                <a:gd name="connsiteX105" fmla="*/ 2157411 w 2383555"/>
                <a:gd name="connsiteY105" fmla="*/ 764461 h 1560380"/>
                <a:gd name="connsiteX106" fmla="*/ 2171868 w 2383555"/>
                <a:gd name="connsiteY106" fmla="*/ 750004 h 1560380"/>
                <a:gd name="connsiteX107" fmla="*/ 2157411 w 2383555"/>
                <a:gd name="connsiteY107" fmla="*/ 735548 h 1560380"/>
                <a:gd name="connsiteX108" fmla="*/ 1513001 w 2383555"/>
                <a:gd name="connsiteY108" fmla="*/ 735548 h 1560380"/>
                <a:gd name="connsiteX109" fmla="*/ 1368927 w 2383555"/>
                <a:gd name="connsiteY109" fmla="*/ 747932 h 1560380"/>
                <a:gd name="connsiteX110" fmla="*/ 1254802 w 2383555"/>
                <a:gd name="connsiteY110" fmla="*/ 659689 h 1560380"/>
                <a:gd name="connsiteX111" fmla="*/ 1061943 w 2383555"/>
                <a:gd name="connsiteY111" fmla="*/ 559503 h 1560380"/>
                <a:gd name="connsiteX112" fmla="*/ 919190 w 2383555"/>
                <a:gd name="connsiteY112" fmla="*/ 608780 h 1560380"/>
                <a:gd name="connsiteX113" fmla="*/ 884862 w 2383555"/>
                <a:gd name="connsiteY113" fmla="*/ 572690 h 1560380"/>
                <a:gd name="connsiteX114" fmla="*/ 848072 w 2383555"/>
                <a:gd name="connsiteY114" fmla="*/ 534087 h 1560380"/>
                <a:gd name="connsiteX115" fmla="*/ 1048186 w 2383555"/>
                <a:gd name="connsiteY115" fmla="*/ 393381 h 1560380"/>
                <a:gd name="connsiteX116" fmla="*/ 1121713 w 2383555"/>
                <a:gd name="connsiteY116" fmla="*/ 340295 h 1560380"/>
                <a:gd name="connsiteX117" fmla="*/ 1177337 w 2383555"/>
                <a:gd name="connsiteY117" fmla="*/ 409522 h 1560380"/>
                <a:gd name="connsiteX118" fmla="*/ 1685730 w 2383555"/>
                <a:gd name="connsiteY118" fmla="*/ 680001 h 1560380"/>
                <a:gd name="connsiteX119" fmla="*/ 1939732 w 2383555"/>
                <a:gd name="connsiteY119" fmla="*/ 680260 h 1560380"/>
                <a:gd name="connsiteX120" fmla="*/ 1942893 w 2383555"/>
                <a:gd name="connsiteY120" fmla="*/ 679923 h 1560380"/>
                <a:gd name="connsiteX121" fmla="*/ 2174148 w 2383555"/>
                <a:gd name="connsiteY121" fmla="*/ 679923 h 1560380"/>
                <a:gd name="connsiteX122" fmla="*/ 2185677 w 2383555"/>
                <a:gd name="connsiteY122" fmla="*/ 674275 h 1560380"/>
                <a:gd name="connsiteX123" fmla="*/ 2188293 w 2383555"/>
                <a:gd name="connsiteY123" fmla="*/ 661710 h 1560380"/>
                <a:gd name="connsiteX124" fmla="*/ 2178837 w 2383555"/>
                <a:gd name="connsiteY124" fmla="*/ 554010 h 1560380"/>
                <a:gd name="connsiteX125" fmla="*/ 2235161 w 2383555"/>
                <a:gd name="connsiteY125" fmla="*/ 426284 h 1560380"/>
                <a:gd name="connsiteX126" fmla="*/ 2292832 w 2383555"/>
                <a:gd name="connsiteY126" fmla="*/ 328637 h 1560380"/>
                <a:gd name="connsiteX127" fmla="*/ 2292443 w 2383555"/>
                <a:gd name="connsiteY127" fmla="*/ 324310 h 1560380"/>
                <a:gd name="connsiteX128" fmla="*/ 2344078 w 2383555"/>
                <a:gd name="connsiteY128" fmla="*/ 209875 h 1560380"/>
                <a:gd name="connsiteX129" fmla="*/ 2383173 w 2383555"/>
                <a:gd name="connsiteY129" fmla="*/ 140959 h 1560380"/>
                <a:gd name="connsiteX130" fmla="*/ 331337 w 2383555"/>
                <a:gd name="connsiteY130" fmla="*/ 590515 h 1560380"/>
                <a:gd name="connsiteX131" fmla="*/ 441265 w 2383555"/>
                <a:gd name="connsiteY131" fmla="*/ 519009 h 1560380"/>
                <a:gd name="connsiteX132" fmla="*/ 459893 w 2383555"/>
                <a:gd name="connsiteY132" fmla="*/ 505692 h 1560380"/>
                <a:gd name="connsiteX133" fmla="*/ 608890 w 2383555"/>
                <a:gd name="connsiteY133" fmla="*/ 641346 h 1560380"/>
                <a:gd name="connsiteX134" fmla="*/ 457121 w 2383555"/>
                <a:gd name="connsiteY134" fmla="*/ 709329 h 1560380"/>
                <a:gd name="connsiteX135" fmla="*/ 331337 w 2383555"/>
                <a:gd name="connsiteY135" fmla="*/ 590515 h 1560380"/>
                <a:gd name="connsiteX136" fmla="*/ 484972 w 2383555"/>
                <a:gd name="connsiteY136" fmla="*/ 488360 h 1560380"/>
                <a:gd name="connsiteX137" fmla="*/ 635782 w 2383555"/>
                <a:gd name="connsiteY137" fmla="*/ 434626 h 1560380"/>
                <a:gd name="connsiteX138" fmla="*/ 802423 w 2383555"/>
                <a:gd name="connsiteY138" fmla="*/ 529035 h 1560380"/>
                <a:gd name="connsiteX139" fmla="*/ 635938 w 2383555"/>
                <a:gd name="connsiteY139" fmla="*/ 627278 h 1560380"/>
                <a:gd name="connsiteX140" fmla="*/ 484972 w 2383555"/>
                <a:gd name="connsiteY140" fmla="*/ 488360 h 1560380"/>
                <a:gd name="connsiteX141" fmla="*/ 477251 w 2383555"/>
                <a:gd name="connsiteY141" fmla="*/ 732931 h 1560380"/>
                <a:gd name="connsiteX142" fmla="*/ 630238 w 2383555"/>
                <a:gd name="connsiteY142" fmla="*/ 663290 h 1560380"/>
                <a:gd name="connsiteX143" fmla="*/ 719595 w 2383555"/>
                <a:gd name="connsiteY143" fmla="*/ 751999 h 1560380"/>
                <a:gd name="connsiteX144" fmla="*/ 562307 w 2383555"/>
                <a:gd name="connsiteY144" fmla="*/ 842807 h 1560380"/>
                <a:gd name="connsiteX145" fmla="*/ 477251 w 2383555"/>
                <a:gd name="connsiteY145" fmla="*/ 732931 h 1560380"/>
                <a:gd name="connsiteX146" fmla="*/ 741772 w 2383555"/>
                <a:gd name="connsiteY146" fmla="*/ 772234 h 1560380"/>
                <a:gd name="connsiteX147" fmla="*/ 1026656 w 2383555"/>
                <a:gd name="connsiteY147" fmla="*/ 947398 h 1560380"/>
                <a:gd name="connsiteX148" fmla="*/ 1025749 w 2383555"/>
                <a:gd name="connsiteY148" fmla="*/ 948304 h 1560380"/>
                <a:gd name="connsiteX149" fmla="*/ 817916 w 2383555"/>
                <a:gd name="connsiteY149" fmla="*/ 1067740 h 1560380"/>
                <a:gd name="connsiteX150" fmla="*/ 580132 w 2383555"/>
                <a:gd name="connsiteY150" fmla="*/ 866901 h 1560380"/>
                <a:gd name="connsiteX151" fmla="*/ 741772 w 2383555"/>
                <a:gd name="connsiteY151" fmla="*/ 772234 h 1560380"/>
                <a:gd name="connsiteX152" fmla="*/ 1501939 w 2383555"/>
                <a:gd name="connsiteY152" fmla="*/ 1021754 h 1560380"/>
                <a:gd name="connsiteX153" fmla="*/ 1928695 w 2383555"/>
                <a:gd name="connsiteY153" fmla="*/ 1021754 h 1560380"/>
                <a:gd name="connsiteX154" fmla="*/ 1929835 w 2383555"/>
                <a:gd name="connsiteY154" fmla="*/ 1021961 h 1560380"/>
                <a:gd name="connsiteX155" fmla="*/ 1932555 w 2383555"/>
                <a:gd name="connsiteY155" fmla="*/ 1022220 h 1560380"/>
                <a:gd name="connsiteX156" fmla="*/ 2046110 w 2383555"/>
                <a:gd name="connsiteY156" fmla="*/ 1022272 h 1560380"/>
                <a:gd name="connsiteX157" fmla="*/ 2044452 w 2383555"/>
                <a:gd name="connsiteY157" fmla="*/ 1024422 h 1560380"/>
                <a:gd name="connsiteX158" fmla="*/ 2011938 w 2383555"/>
                <a:gd name="connsiteY158" fmla="*/ 1096731 h 1560380"/>
                <a:gd name="connsiteX159" fmla="*/ 2113678 w 2383555"/>
                <a:gd name="connsiteY159" fmla="*/ 1329489 h 1560380"/>
                <a:gd name="connsiteX160" fmla="*/ 2136218 w 2383555"/>
                <a:gd name="connsiteY160" fmla="*/ 1423172 h 1560380"/>
                <a:gd name="connsiteX161" fmla="*/ 2129197 w 2383555"/>
                <a:gd name="connsiteY161" fmla="*/ 1437085 h 1560380"/>
                <a:gd name="connsiteX162" fmla="*/ 2099610 w 2383555"/>
                <a:gd name="connsiteY162" fmla="*/ 1432343 h 1560380"/>
                <a:gd name="connsiteX163" fmla="*/ 1996471 w 2383555"/>
                <a:gd name="connsiteY163" fmla="*/ 1306068 h 1560380"/>
                <a:gd name="connsiteX164" fmla="*/ 1920767 w 2383555"/>
                <a:gd name="connsiteY164" fmla="*/ 1220934 h 1560380"/>
                <a:gd name="connsiteX165" fmla="*/ 1582823 w 2383555"/>
                <a:gd name="connsiteY165" fmla="*/ 1256091 h 1560380"/>
                <a:gd name="connsiteX166" fmla="*/ 1488415 w 2383555"/>
                <a:gd name="connsiteY166" fmla="*/ 1274175 h 1560380"/>
                <a:gd name="connsiteX167" fmla="*/ 1460227 w 2383555"/>
                <a:gd name="connsiteY167" fmla="*/ 1273061 h 1560380"/>
                <a:gd name="connsiteX168" fmla="*/ 1363616 w 2383555"/>
                <a:gd name="connsiteY168" fmla="*/ 1316405 h 1560380"/>
                <a:gd name="connsiteX169" fmla="*/ 1317240 w 2383555"/>
                <a:gd name="connsiteY169" fmla="*/ 1346355 h 1560380"/>
                <a:gd name="connsiteX170" fmla="*/ 1245268 w 2383555"/>
                <a:gd name="connsiteY170" fmla="*/ 1502036 h 1560380"/>
                <a:gd name="connsiteX171" fmla="*/ 1246693 w 2383555"/>
                <a:gd name="connsiteY171" fmla="*/ 1507192 h 1560380"/>
                <a:gd name="connsiteX172" fmla="*/ 1250061 w 2383555"/>
                <a:gd name="connsiteY172" fmla="*/ 1528151 h 1560380"/>
                <a:gd name="connsiteX173" fmla="*/ 1226692 w 2383555"/>
                <a:gd name="connsiteY173" fmla="*/ 1526130 h 1560380"/>
                <a:gd name="connsiteX174" fmla="*/ 1217236 w 2383555"/>
                <a:gd name="connsiteY174" fmla="*/ 1522374 h 1560380"/>
                <a:gd name="connsiteX175" fmla="*/ 1130211 w 2383555"/>
                <a:gd name="connsiteY175" fmla="*/ 1448951 h 1560380"/>
                <a:gd name="connsiteX176" fmla="*/ 1075156 w 2383555"/>
                <a:gd name="connsiteY176" fmla="*/ 1367936 h 1560380"/>
                <a:gd name="connsiteX177" fmla="*/ 1055337 w 2383555"/>
                <a:gd name="connsiteY177" fmla="*/ 1344386 h 1560380"/>
                <a:gd name="connsiteX178" fmla="*/ 998753 w 2383555"/>
                <a:gd name="connsiteY178" fmla="*/ 1315369 h 1560380"/>
                <a:gd name="connsiteX179" fmla="*/ 989219 w 2383555"/>
                <a:gd name="connsiteY179" fmla="*/ 1314903 h 1560380"/>
                <a:gd name="connsiteX180" fmla="*/ 937611 w 2383555"/>
                <a:gd name="connsiteY180" fmla="*/ 1331043 h 1560380"/>
                <a:gd name="connsiteX181" fmla="*/ 889914 w 2383555"/>
                <a:gd name="connsiteY181" fmla="*/ 1350422 h 1560380"/>
                <a:gd name="connsiteX182" fmla="*/ 843564 w 2383555"/>
                <a:gd name="connsiteY182" fmla="*/ 1315809 h 1560380"/>
                <a:gd name="connsiteX183" fmla="*/ 797707 w 2383555"/>
                <a:gd name="connsiteY183" fmla="*/ 1271895 h 1560380"/>
                <a:gd name="connsiteX184" fmla="*/ 769157 w 2383555"/>
                <a:gd name="connsiteY184" fmla="*/ 1248474 h 1560380"/>
                <a:gd name="connsiteX185" fmla="*/ 633891 w 2383555"/>
                <a:gd name="connsiteY185" fmla="*/ 1221401 h 1560380"/>
                <a:gd name="connsiteX186" fmla="*/ 613735 w 2383555"/>
                <a:gd name="connsiteY186" fmla="*/ 1221504 h 1560380"/>
                <a:gd name="connsiteX187" fmla="*/ 115265 w 2383555"/>
                <a:gd name="connsiteY187" fmla="*/ 969860 h 1560380"/>
                <a:gd name="connsiteX188" fmla="*/ 553291 w 2383555"/>
                <a:gd name="connsiteY188" fmla="*/ 879260 h 1560380"/>
                <a:gd name="connsiteX189" fmla="*/ 817942 w 2383555"/>
                <a:gd name="connsiteY189" fmla="*/ 1096705 h 1560380"/>
                <a:gd name="connsiteX190" fmla="*/ 1046295 w 2383555"/>
                <a:gd name="connsiteY190" fmla="*/ 968694 h 1560380"/>
                <a:gd name="connsiteX191" fmla="*/ 1056736 w 2383555"/>
                <a:gd name="connsiteY191" fmla="*/ 958175 h 1560380"/>
                <a:gd name="connsiteX192" fmla="*/ 1501939 w 2383555"/>
                <a:gd name="connsiteY192" fmla="*/ 1021754 h 1560380"/>
                <a:gd name="connsiteX193" fmla="*/ 1061917 w 2383555"/>
                <a:gd name="connsiteY193" fmla="*/ 588701 h 1560380"/>
                <a:gd name="connsiteX194" fmla="*/ 1235579 w 2383555"/>
                <a:gd name="connsiteY194" fmla="*/ 681685 h 1560380"/>
                <a:gd name="connsiteX195" fmla="*/ 1328718 w 2383555"/>
                <a:gd name="connsiteY195" fmla="*/ 756715 h 1560380"/>
                <a:gd name="connsiteX196" fmla="*/ 1180239 w 2383555"/>
                <a:gd name="connsiteY196" fmla="*/ 818402 h 1560380"/>
                <a:gd name="connsiteX197" fmla="*/ 939968 w 2383555"/>
                <a:gd name="connsiteY197" fmla="*/ 630258 h 1560380"/>
                <a:gd name="connsiteX198" fmla="*/ 1061917 w 2383555"/>
                <a:gd name="connsiteY198" fmla="*/ 588701 h 1560380"/>
                <a:gd name="connsiteX199" fmla="*/ 1153424 w 2383555"/>
                <a:gd name="connsiteY199" fmla="*/ 835786 h 1560380"/>
                <a:gd name="connsiteX200" fmla="*/ 1048652 w 2383555"/>
                <a:gd name="connsiteY200" fmla="*/ 925350 h 1560380"/>
                <a:gd name="connsiteX201" fmla="*/ 766151 w 2383555"/>
                <a:gd name="connsiteY201" fmla="*/ 755160 h 1560380"/>
                <a:gd name="connsiteX202" fmla="*/ 835818 w 2383555"/>
                <a:gd name="connsiteY202" fmla="*/ 703811 h 1560380"/>
                <a:gd name="connsiteX203" fmla="*/ 915226 w 2383555"/>
                <a:gd name="connsiteY203" fmla="*/ 646217 h 1560380"/>
                <a:gd name="connsiteX204" fmla="*/ 1153424 w 2383555"/>
                <a:gd name="connsiteY204" fmla="*/ 835786 h 1560380"/>
                <a:gd name="connsiteX205" fmla="*/ 863825 w 2383555"/>
                <a:gd name="connsiteY205" fmla="*/ 592562 h 1560380"/>
                <a:gd name="connsiteX206" fmla="*/ 894551 w 2383555"/>
                <a:gd name="connsiteY206" fmla="*/ 624895 h 1560380"/>
                <a:gd name="connsiteX207" fmla="*/ 818278 w 2383555"/>
                <a:gd name="connsiteY207" fmla="*/ 680442 h 1560380"/>
                <a:gd name="connsiteX208" fmla="*/ 744000 w 2383555"/>
                <a:gd name="connsiteY208" fmla="*/ 735030 h 1560380"/>
                <a:gd name="connsiteX209" fmla="*/ 657156 w 2383555"/>
                <a:gd name="connsiteY209" fmla="*/ 649119 h 1560380"/>
                <a:gd name="connsiteX210" fmla="*/ 823408 w 2383555"/>
                <a:gd name="connsiteY210" fmla="*/ 550228 h 1560380"/>
                <a:gd name="connsiteX211" fmla="*/ 863825 w 2383555"/>
                <a:gd name="connsiteY211" fmla="*/ 592562 h 1560380"/>
                <a:gd name="connsiteX212" fmla="*/ 1031035 w 2383555"/>
                <a:gd name="connsiteY212" fmla="*/ 369779 h 1560380"/>
                <a:gd name="connsiteX213" fmla="*/ 827217 w 2383555"/>
                <a:gd name="connsiteY213" fmla="*/ 512869 h 1560380"/>
                <a:gd name="connsiteX214" fmla="*/ 635782 w 2383555"/>
                <a:gd name="connsiteY214" fmla="*/ 405713 h 1560380"/>
                <a:gd name="connsiteX215" fmla="*/ 460022 w 2383555"/>
                <a:gd name="connsiteY215" fmla="*/ 470302 h 1560380"/>
                <a:gd name="connsiteX216" fmla="*/ 71377 w 2383555"/>
                <a:gd name="connsiteY216" fmla="*/ 356177 h 1560380"/>
                <a:gd name="connsiteX217" fmla="*/ 119384 w 2383555"/>
                <a:gd name="connsiteY217" fmla="*/ 256768 h 1560380"/>
                <a:gd name="connsiteX218" fmla="*/ 168894 w 2383555"/>
                <a:gd name="connsiteY218" fmla="*/ 200936 h 1560380"/>
                <a:gd name="connsiteX219" fmla="*/ 169179 w 2383555"/>
                <a:gd name="connsiteY219" fmla="*/ 188371 h 1560380"/>
                <a:gd name="connsiteX220" fmla="*/ 214959 w 2383555"/>
                <a:gd name="connsiteY220" fmla="*/ 184977 h 1560380"/>
                <a:gd name="connsiteX221" fmla="*/ 313875 w 2383555"/>
                <a:gd name="connsiteY221" fmla="*/ 196661 h 1560380"/>
                <a:gd name="connsiteX222" fmla="*/ 505569 w 2383555"/>
                <a:gd name="connsiteY222" fmla="*/ 210211 h 1560380"/>
                <a:gd name="connsiteX223" fmla="*/ 852166 w 2383555"/>
                <a:gd name="connsiteY223" fmla="*/ 208994 h 1560380"/>
                <a:gd name="connsiteX224" fmla="*/ 1102049 w 2383555"/>
                <a:gd name="connsiteY224" fmla="*/ 318507 h 1560380"/>
                <a:gd name="connsiteX225" fmla="*/ 1031035 w 2383555"/>
                <a:gd name="connsiteY225" fmla="*/ 369779 h 1560380"/>
                <a:gd name="connsiteX226" fmla="*/ 2263530 w 2383555"/>
                <a:gd name="connsiteY226" fmla="*/ 329077 h 1560380"/>
                <a:gd name="connsiteX227" fmla="*/ 2220057 w 2383555"/>
                <a:gd name="connsiteY227" fmla="*/ 401283 h 1560380"/>
                <a:gd name="connsiteX228" fmla="*/ 2149613 w 2383555"/>
                <a:gd name="connsiteY228" fmla="*/ 553648 h 1560380"/>
                <a:gd name="connsiteX229" fmla="*/ 2156323 w 2383555"/>
                <a:gd name="connsiteY229" fmla="*/ 650751 h 1560380"/>
                <a:gd name="connsiteX230" fmla="*/ 1938929 w 2383555"/>
                <a:gd name="connsiteY230" fmla="*/ 650751 h 1560380"/>
                <a:gd name="connsiteX231" fmla="*/ 1935794 w 2383555"/>
                <a:gd name="connsiteY231" fmla="*/ 651088 h 1560380"/>
                <a:gd name="connsiteX232" fmla="*/ 1909731 w 2383555"/>
                <a:gd name="connsiteY232" fmla="*/ 651088 h 1560380"/>
                <a:gd name="connsiteX233" fmla="*/ 1685756 w 2383555"/>
                <a:gd name="connsiteY233" fmla="*/ 650829 h 1560380"/>
                <a:gd name="connsiteX234" fmla="*/ 1200395 w 2383555"/>
                <a:gd name="connsiteY234" fmla="*/ 391645 h 1560380"/>
                <a:gd name="connsiteX235" fmla="*/ 1145626 w 2383555"/>
                <a:gd name="connsiteY235" fmla="*/ 323403 h 1560380"/>
                <a:gd name="connsiteX236" fmla="*/ 1381596 w 2383555"/>
                <a:gd name="connsiteY236" fmla="*/ 208372 h 1560380"/>
                <a:gd name="connsiteX237" fmla="*/ 1611089 w 2383555"/>
                <a:gd name="connsiteY237" fmla="*/ 367240 h 1560380"/>
                <a:gd name="connsiteX238" fmla="*/ 1613421 w 2383555"/>
                <a:gd name="connsiteY238" fmla="*/ 371592 h 1560380"/>
                <a:gd name="connsiteX239" fmla="*/ 1644122 w 2383555"/>
                <a:gd name="connsiteY239" fmla="*/ 412993 h 1560380"/>
                <a:gd name="connsiteX240" fmla="*/ 1761537 w 2383555"/>
                <a:gd name="connsiteY240" fmla="*/ 530978 h 1560380"/>
                <a:gd name="connsiteX241" fmla="*/ 1989734 w 2383555"/>
                <a:gd name="connsiteY241" fmla="*/ 397448 h 1560380"/>
                <a:gd name="connsiteX242" fmla="*/ 2010953 w 2383555"/>
                <a:gd name="connsiteY242" fmla="*/ 354700 h 1560380"/>
                <a:gd name="connsiteX243" fmla="*/ 2068028 w 2383555"/>
                <a:gd name="connsiteY243" fmla="*/ 261924 h 1560380"/>
                <a:gd name="connsiteX244" fmla="*/ 2143343 w 2383555"/>
                <a:gd name="connsiteY244" fmla="*/ 229590 h 1560380"/>
                <a:gd name="connsiteX245" fmla="*/ 2145727 w 2383555"/>
                <a:gd name="connsiteY245" fmla="*/ 228839 h 1560380"/>
                <a:gd name="connsiteX246" fmla="*/ 2218295 w 2383555"/>
                <a:gd name="connsiteY246" fmla="*/ 59945 h 1560380"/>
                <a:gd name="connsiteX247" fmla="*/ 2225886 w 2383555"/>
                <a:gd name="connsiteY247" fmla="*/ 39218 h 1560380"/>
                <a:gd name="connsiteX248" fmla="*/ 2269411 w 2383555"/>
                <a:gd name="connsiteY248" fmla="*/ 31032 h 1560380"/>
                <a:gd name="connsiteX249" fmla="*/ 2288765 w 2383555"/>
                <a:gd name="connsiteY249" fmla="*/ 59349 h 1560380"/>
                <a:gd name="connsiteX250" fmla="*/ 2336176 w 2383555"/>
                <a:gd name="connsiteY250" fmla="*/ 126813 h 1560380"/>
                <a:gd name="connsiteX251" fmla="*/ 2354312 w 2383555"/>
                <a:gd name="connsiteY251" fmla="*/ 145001 h 1560380"/>
                <a:gd name="connsiteX252" fmla="*/ 2322937 w 2383555"/>
                <a:gd name="connsiteY252" fmla="*/ 189744 h 1560380"/>
                <a:gd name="connsiteX253" fmla="*/ 2263530 w 2383555"/>
                <a:gd name="connsiteY253" fmla="*/ 329077 h 15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83555" h="1560380">
                  <a:moveTo>
                    <a:pt x="2383173" y="140959"/>
                  </a:moveTo>
                  <a:cubicBezTo>
                    <a:pt x="2381101" y="126036"/>
                    <a:pt x="2370556" y="113160"/>
                    <a:pt x="2350944" y="101631"/>
                  </a:cubicBezTo>
                  <a:cubicBezTo>
                    <a:pt x="2327523" y="87848"/>
                    <a:pt x="2322290" y="69997"/>
                    <a:pt x="2316745" y="51110"/>
                  </a:cubicBezTo>
                  <a:cubicBezTo>
                    <a:pt x="2311071" y="31783"/>
                    <a:pt x="2304646" y="9865"/>
                    <a:pt x="2276588" y="2740"/>
                  </a:cubicBezTo>
                  <a:cubicBezTo>
                    <a:pt x="2250369" y="-3944"/>
                    <a:pt x="2223373" y="1807"/>
                    <a:pt x="2206092" y="17741"/>
                  </a:cubicBezTo>
                  <a:cubicBezTo>
                    <a:pt x="2192594" y="30177"/>
                    <a:pt x="2186532" y="47328"/>
                    <a:pt x="2189485" y="64790"/>
                  </a:cubicBezTo>
                  <a:cubicBezTo>
                    <a:pt x="2197983" y="115051"/>
                    <a:pt x="2177956" y="183111"/>
                    <a:pt x="2135648" y="201377"/>
                  </a:cubicBezTo>
                  <a:cubicBezTo>
                    <a:pt x="2126995" y="203423"/>
                    <a:pt x="2080646" y="215160"/>
                    <a:pt x="2049815" y="239073"/>
                  </a:cubicBezTo>
                  <a:cubicBezTo>
                    <a:pt x="2049608" y="239228"/>
                    <a:pt x="2049401" y="239410"/>
                    <a:pt x="2049219" y="239565"/>
                  </a:cubicBezTo>
                  <a:cubicBezTo>
                    <a:pt x="2023726" y="261613"/>
                    <a:pt x="2006497" y="297029"/>
                    <a:pt x="1984682" y="341902"/>
                  </a:cubicBezTo>
                  <a:cubicBezTo>
                    <a:pt x="1978102" y="355426"/>
                    <a:pt x="1971288" y="369416"/>
                    <a:pt x="1963775" y="384054"/>
                  </a:cubicBezTo>
                  <a:cubicBezTo>
                    <a:pt x="1936701" y="436673"/>
                    <a:pt x="1849443" y="528776"/>
                    <a:pt x="1770605" y="503205"/>
                  </a:cubicBezTo>
                  <a:cubicBezTo>
                    <a:pt x="1737701" y="492349"/>
                    <a:pt x="1700549" y="441077"/>
                    <a:pt x="1667750" y="395816"/>
                  </a:cubicBezTo>
                  <a:cubicBezTo>
                    <a:pt x="1658319" y="382810"/>
                    <a:pt x="1648630" y="369416"/>
                    <a:pt x="1639096" y="357058"/>
                  </a:cubicBezTo>
                  <a:cubicBezTo>
                    <a:pt x="1638577" y="355477"/>
                    <a:pt x="1637774" y="353975"/>
                    <a:pt x="1636738" y="352628"/>
                  </a:cubicBezTo>
                  <a:cubicBezTo>
                    <a:pt x="1571139" y="268686"/>
                    <a:pt x="1491938" y="179148"/>
                    <a:pt x="1381570" y="179148"/>
                  </a:cubicBezTo>
                  <a:cubicBezTo>
                    <a:pt x="1313380" y="179148"/>
                    <a:pt x="1228713" y="229435"/>
                    <a:pt x="1126039" y="301459"/>
                  </a:cubicBezTo>
                  <a:cubicBezTo>
                    <a:pt x="1061321" y="232000"/>
                    <a:pt x="983131" y="179769"/>
                    <a:pt x="852088" y="179769"/>
                  </a:cubicBezTo>
                  <a:lnTo>
                    <a:pt x="505931" y="180987"/>
                  </a:lnTo>
                  <a:cubicBezTo>
                    <a:pt x="376858" y="176945"/>
                    <a:pt x="352323" y="173111"/>
                    <a:pt x="318357" y="167774"/>
                  </a:cubicBezTo>
                  <a:cubicBezTo>
                    <a:pt x="296828" y="164406"/>
                    <a:pt x="272449" y="160572"/>
                    <a:pt x="217420" y="155856"/>
                  </a:cubicBezTo>
                  <a:cubicBezTo>
                    <a:pt x="180501" y="152696"/>
                    <a:pt x="159878" y="156245"/>
                    <a:pt x="148427" y="167748"/>
                  </a:cubicBezTo>
                  <a:cubicBezTo>
                    <a:pt x="137468" y="178785"/>
                    <a:pt x="138815" y="193112"/>
                    <a:pt x="139774" y="203579"/>
                  </a:cubicBezTo>
                  <a:cubicBezTo>
                    <a:pt x="141225" y="219072"/>
                    <a:pt x="141717" y="224279"/>
                    <a:pt x="115446" y="227777"/>
                  </a:cubicBezTo>
                  <a:cubicBezTo>
                    <a:pt x="67309" y="234202"/>
                    <a:pt x="44821" y="336668"/>
                    <a:pt x="39069" y="367913"/>
                  </a:cubicBezTo>
                  <a:cubicBezTo>
                    <a:pt x="38292" y="372162"/>
                    <a:pt x="39432" y="376567"/>
                    <a:pt x="42204" y="379883"/>
                  </a:cubicBezTo>
                  <a:cubicBezTo>
                    <a:pt x="44976" y="383199"/>
                    <a:pt x="49096" y="385142"/>
                    <a:pt x="53422" y="385142"/>
                  </a:cubicBezTo>
                  <a:cubicBezTo>
                    <a:pt x="226954" y="385142"/>
                    <a:pt x="341778" y="425921"/>
                    <a:pt x="434762" y="487997"/>
                  </a:cubicBezTo>
                  <a:cubicBezTo>
                    <a:pt x="431316" y="490484"/>
                    <a:pt x="427845" y="492971"/>
                    <a:pt x="424347" y="495484"/>
                  </a:cubicBezTo>
                  <a:cubicBezTo>
                    <a:pt x="388465" y="521289"/>
                    <a:pt x="350665" y="548414"/>
                    <a:pt x="305015" y="571861"/>
                  </a:cubicBezTo>
                  <a:cubicBezTo>
                    <a:pt x="226436" y="519449"/>
                    <a:pt x="133141" y="484655"/>
                    <a:pt x="18265" y="484655"/>
                  </a:cubicBezTo>
                  <a:cubicBezTo>
                    <a:pt x="10285" y="484655"/>
                    <a:pt x="3808" y="491132"/>
                    <a:pt x="3808" y="499111"/>
                  </a:cubicBezTo>
                  <a:cubicBezTo>
                    <a:pt x="3808" y="507091"/>
                    <a:pt x="10285" y="513568"/>
                    <a:pt x="18265" y="513568"/>
                  </a:cubicBezTo>
                  <a:cubicBezTo>
                    <a:pt x="120135" y="513568"/>
                    <a:pt x="203637" y="541860"/>
                    <a:pt x="274988" y="586188"/>
                  </a:cubicBezTo>
                  <a:cubicBezTo>
                    <a:pt x="209207" y="615153"/>
                    <a:pt x="127156" y="635647"/>
                    <a:pt x="14457" y="635647"/>
                  </a:cubicBezTo>
                  <a:cubicBezTo>
                    <a:pt x="6477" y="635647"/>
                    <a:pt x="0" y="642124"/>
                    <a:pt x="0" y="650103"/>
                  </a:cubicBezTo>
                  <a:cubicBezTo>
                    <a:pt x="0" y="658083"/>
                    <a:pt x="6477" y="664560"/>
                    <a:pt x="14457" y="664560"/>
                  </a:cubicBezTo>
                  <a:cubicBezTo>
                    <a:pt x="140914" y="664560"/>
                    <a:pt x="231747" y="638885"/>
                    <a:pt x="303150" y="604868"/>
                  </a:cubicBezTo>
                  <a:cubicBezTo>
                    <a:pt x="349525" y="637823"/>
                    <a:pt x="390615" y="677488"/>
                    <a:pt x="428337" y="720003"/>
                  </a:cubicBezTo>
                  <a:cubicBezTo>
                    <a:pt x="304808" y="764513"/>
                    <a:pt x="171304" y="792934"/>
                    <a:pt x="28058" y="792934"/>
                  </a:cubicBezTo>
                  <a:cubicBezTo>
                    <a:pt x="20001" y="792934"/>
                    <a:pt x="13472" y="799463"/>
                    <a:pt x="13472" y="807520"/>
                  </a:cubicBezTo>
                  <a:cubicBezTo>
                    <a:pt x="13472" y="815578"/>
                    <a:pt x="20001" y="822106"/>
                    <a:pt x="28058" y="822106"/>
                  </a:cubicBezTo>
                  <a:cubicBezTo>
                    <a:pt x="179361" y="822106"/>
                    <a:pt x="319653" y="791380"/>
                    <a:pt x="448830" y="743709"/>
                  </a:cubicBezTo>
                  <a:cubicBezTo>
                    <a:pt x="479402" y="780032"/>
                    <a:pt x="507874" y="817832"/>
                    <a:pt x="535363" y="854958"/>
                  </a:cubicBezTo>
                  <a:cubicBezTo>
                    <a:pt x="420953" y="904675"/>
                    <a:pt x="278589" y="940765"/>
                    <a:pt x="93787" y="940765"/>
                  </a:cubicBezTo>
                  <a:cubicBezTo>
                    <a:pt x="93372" y="940765"/>
                    <a:pt x="92932" y="940791"/>
                    <a:pt x="92517" y="940817"/>
                  </a:cubicBezTo>
                  <a:lnTo>
                    <a:pt x="84434" y="941517"/>
                  </a:lnTo>
                  <a:cubicBezTo>
                    <a:pt x="79227" y="941983"/>
                    <a:pt x="74667" y="945169"/>
                    <a:pt x="72465" y="949937"/>
                  </a:cubicBezTo>
                  <a:cubicBezTo>
                    <a:pt x="70262" y="954678"/>
                    <a:pt x="70781" y="960222"/>
                    <a:pt x="73812" y="964497"/>
                  </a:cubicBezTo>
                  <a:cubicBezTo>
                    <a:pt x="75885" y="967399"/>
                    <a:pt x="125472" y="1036677"/>
                    <a:pt x="216824" y="1107017"/>
                  </a:cubicBezTo>
                  <a:cubicBezTo>
                    <a:pt x="301336" y="1172072"/>
                    <a:pt x="438752" y="1249770"/>
                    <a:pt x="613657" y="1250599"/>
                  </a:cubicBezTo>
                  <a:cubicBezTo>
                    <a:pt x="620548" y="1250677"/>
                    <a:pt x="627310" y="1250547"/>
                    <a:pt x="634150" y="1250495"/>
                  </a:cubicBezTo>
                  <a:cubicBezTo>
                    <a:pt x="680370" y="1250081"/>
                    <a:pt x="728118" y="1249718"/>
                    <a:pt x="749104" y="1269589"/>
                  </a:cubicBezTo>
                  <a:cubicBezTo>
                    <a:pt x="760193" y="1280082"/>
                    <a:pt x="770348" y="1287725"/>
                    <a:pt x="780168" y="1295135"/>
                  </a:cubicBezTo>
                  <a:cubicBezTo>
                    <a:pt x="794935" y="1306275"/>
                    <a:pt x="807708" y="1315887"/>
                    <a:pt x="819885" y="1332805"/>
                  </a:cubicBezTo>
                  <a:cubicBezTo>
                    <a:pt x="840015" y="1360760"/>
                    <a:pt x="862374" y="1376408"/>
                    <a:pt x="886390" y="1379336"/>
                  </a:cubicBezTo>
                  <a:cubicBezTo>
                    <a:pt x="909267" y="1382108"/>
                    <a:pt x="932843" y="1373351"/>
                    <a:pt x="956523" y="1353221"/>
                  </a:cubicBezTo>
                  <a:cubicBezTo>
                    <a:pt x="963182" y="1347573"/>
                    <a:pt x="978908" y="1342728"/>
                    <a:pt x="995981" y="1344334"/>
                  </a:cubicBezTo>
                  <a:cubicBezTo>
                    <a:pt x="1006837" y="1345370"/>
                    <a:pt x="1022019" y="1349386"/>
                    <a:pt x="1032563" y="1362573"/>
                  </a:cubicBezTo>
                  <a:cubicBezTo>
                    <a:pt x="1039170" y="1370812"/>
                    <a:pt x="1046217" y="1378999"/>
                    <a:pt x="1053031" y="1386927"/>
                  </a:cubicBezTo>
                  <a:cubicBezTo>
                    <a:pt x="1072824" y="1409933"/>
                    <a:pt x="1093318" y="1433717"/>
                    <a:pt x="1102878" y="1459184"/>
                  </a:cubicBezTo>
                  <a:cubicBezTo>
                    <a:pt x="1123552" y="1514135"/>
                    <a:pt x="1165471" y="1535250"/>
                    <a:pt x="1207650" y="1549888"/>
                  </a:cubicBezTo>
                  <a:cubicBezTo>
                    <a:pt x="1210111" y="1550743"/>
                    <a:pt x="1212650" y="1551831"/>
                    <a:pt x="1215267" y="1552945"/>
                  </a:cubicBezTo>
                  <a:cubicBezTo>
                    <a:pt x="1222676" y="1556080"/>
                    <a:pt x="1232806" y="1560381"/>
                    <a:pt x="1243662" y="1560381"/>
                  </a:cubicBezTo>
                  <a:cubicBezTo>
                    <a:pt x="1252600" y="1560381"/>
                    <a:pt x="1262005" y="1557479"/>
                    <a:pt x="1270761" y="1548619"/>
                  </a:cubicBezTo>
                  <a:cubicBezTo>
                    <a:pt x="1284700" y="1534525"/>
                    <a:pt x="1278949" y="1514109"/>
                    <a:pt x="1274751" y="1499212"/>
                  </a:cubicBezTo>
                  <a:cubicBezTo>
                    <a:pt x="1274285" y="1497580"/>
                    <a:pt x="1273845" y="1495999"/>
                    <a:pt x="1273430" y="1494445"/>
                  </a:cubicBezTo>
                  <a:cubicBezTo>
                    <a:pt x="1261642" y="1450376"/>
                    <a:pt x="1273534" y="1393767"/>
                    <a:pt x="1327422" y="1373636"/>
                  </a:cubicBezTo>
                  <a:cubicBezTo>
                    <a:pt x="1347138" y="1366278"/>
                    <a:pt x="1364652" y="1352573"/>
                    <a:pt x="1381570" y="1339308"/>
                  </a:cubicBezTo>
                  <a:cubicBezTo>
                    <a:pt x="1406519" y="1319773"/>
                    <a:pt x="1430044" y="1301353"/>
                    <a:pt x="1459346" y="1302156"/>
                  </a:cubicBezTo>
                  <a:cubicBezTo>
                    <a:pt x="1469450" y="1302441"/>
                    <a:pt x="1478596" y="1302881"/>
                    <a:pt x="1487042" y="1303270"/>
                  </a:cubicBezTo>
                  <a:cubicBezTo>
                    <a:pt x="1533132" y="1305394"/>
                    <a:pt x="1560957" y="1306690"/>
                    <a:pt x="1599405" y="1280030"/>
                  </a:cubicBezTo>
                  <a:cubicBezTo>
                    <a:pt x="1660910" y="1237412"/>
                    <a:pt x="1808508" y="1204483"/>
                    <a:pt x="1909212" y="1247697"/>
                  </a:cubicBezTo>
                  <a:cubicBezTo>
                    <a:pt x="1942841" y="1262128"/>
                    <a:pt x="1958878" y="1280082"/>
                    <a:pt x="1968334" y="1313892"/>
                  </a:cubicBezTo>
                  <a:cubicBezTo>
                    <a:pt x="1985149" y="1373947"/>
                    <a:pt x="2050670" y="1440686"/>
                    <a:pt x="2086630" y="1458459"/>
                  </a:cubicBezTo>
                  <a:cubicBezTo>
                    <a:pt x="2108212" y="1469133"/>
                    <a:pt x="2128213" y="1470662"/>
                    <a:pt x="2142929" y="1462759"/>
                  </a:cubicBezTo>
                  <a:cubicBezTo>
                    <a:pt x="2151530" y="1458148"/>
                    <a:pt x="2162360" y="1448173"/>
                    <a:pt x="2165106" y="1426851"/>
                  </a:cubicBezTo>
                  <a:cubicBezTo>
                    <a:pt x="2168474" y="1400632"/>
                    <a:pt x="2166142" y="1346666"/>
                    <a:pt x="2135985" y="1310706"/>
                  </a:cubicBezTo>
                  <a:cubicBezTo>
                    <a:pt x="2026368" y="1179948"/>
                    <a:pt x="2031420" y="1152252"/>
                    <a:pt x="2040592" y="1101939"/>
                  </a:cubicBezTo>
                  <a:cubicBezTo>
                    <a:pt x="2046551" y="1069347"/>
                    <a:pt x="2052665" y="1061419"/>
                    <a:pt x="2067484" y="1042247"/>
                  </a:cubicBezTo>
                  <a:cubicBezTo>
                    <a:pt x="2072692" y="1035537"/>
                    <a:pt x="2079143" y="1027168"/>
                    <a:pt x="2086630" y="1016313"/>
                  </a:cubicBezTo>
                  <a:cubicBezTo>
                    <a:pt x="2089403" y="1012297"/>
                    <a:pt x="2089972" y="1007193"/>
                    <a:pt x="2088185" y="1002659"/>
                  </a:cubicBezTo>
                  <a:cubicBezTo>
                    <a:pt x="2086397" y="998125"/>
                    <a:pt x="2082459" y="994809"/>
                    <a:pt x="2077718" y="993773"/>
                  </a:cubicBezTo>
                  <a:lnTo>
                    <a:pt x="2076112" y="993410"/>
                  </a:lnTo>
                  <a:cubicBezTo>
                    <a:pt x="2075101" y="993177"/>
                    <a:pt x="2074065" y="993073"/>
                    <a:pt x="2073029" y="993073"/>
                  </a:cubicBezTo>
                  <a:lnTo>
                    <a:pt x="1933903" y="992996"/>
                  </a:lnTo>
                  <a:lnTo>
                    <a:pt x="1932763" y="992788"/>
                  </a:lnTo>
                  <a:cubicBezTo>
                    <a:pt x="1931856" y="992607"/>
                    <a:pt x="1930949" y="992529"/>
                    <a:pt x="1930042" y="992529"/>
                  </a:cubicBezTo>
                  <a:lnTo>
                    <a:pt x="1501939" y="992529"/>
                  </a:lnTo>
                  <a:cubicBezTo>
                    <a:pt x="1325453" y="992529"/>
                    <a:pt x="1189151" y="971026"/>
                    <a:pt x="1079250" y="935739"/>
                  </a:cubicBezTo>
                  <a:cubicBezTo>
                    <a:pt x="1109484" y="906256"/>
                    <a:pt x="1142439" y="876876"/>
                    <a:pt x="1182104" y="850968"/>
                  </a:cubicBezTo>
                  <a:cubicBezTo>
                    <a:pt x="1283975" y="902395"/>
                    <a:pt x="1408696" y="937501"/>
                    <a:pt x="1566579" y="937501"/>
                  </a:cubicBezTo>
                  <a:lnTo>
                    <a:pt x="2122720" y="937501"/>
                  </a:lnTo>
                  <a:cubicBezTo>
                    <a:pt x="2130700" y="937501"/>
                    <a:pt x="2137177" y="931024"/>
                    <a:pt x="2137177" y="923044"/>
                  </a:cubicBezTo>
                  <a:cubicBezTo>
                    <a:pt x="2137177" y="915064"/>
                    <a:pt x="2130700" y="908587"/>
                    <a:pt x="2122720" y="908587"/>
                  </a:cubicBezTo>
                  <a:lnTo>
                    <a:pt x="1566605" y="908587"/>
                  </a:lnTo>
                  <a:cubicBezTo>
                    <a:pt x="1421209" y="908587"/>
                    <a:pt x="1305867" y="878845"/>
                    <a:pt x="1210681" y="833661"/>
                  </a:cubicBezTo>
                  <a:cubicBezTo>
                    <a:pt x="1252704" y="810085"/>
                    <a:pt x="1302032" y="790576"/>
                    <a:pt x="1362476" y="778374"/>
                  </a:cubicBezTo>
                  <a:cubicBezTo>
                    <a:pt x="1432609" y="819956"/>
                    <a:pt x="1522950" y="851849"/>
                    <a:pt x="1651765" y="851849"/>
                  </a:cubicBezTo>
                  <a:lnTo>
                    <a:pt x="2143550" y="851849"/>
                  </a:lnTo>
                  <a:cubicBezTo>
                    <a:pt x="2151608" y="851849"/>
                    <a:pt x="2158136" y="845320"/>
                    <a:pt x="2158136" y="837263"/>
                  </a:cubicBezTo>
                  <a:cubicBezTo>
                    <a:pt x="2158136" y="829205"/>
                    <a:pt x="2151608" y="822676"/>
                    <a:pt x="2143550" y="822676"/>
                  </a:cubicBezTo>
                  <a:lnTo>
                    <a:pt x="1651765" y="822676"/>
                  </a:lnTo>
                  <a:cubicBezTo>
                    <a:pt x="1548962" y="822676"/>
                    <a:pt x="1471782" y="801147"/>
                    <a:pt x="1409991" y="770679"/>
                  </a:cubicBezTo>
                  <a:cubicBezTo>
                    <a:pt x="1441495" y="766689"/>
                    <a:pt x="1475616" y="764461"/>
                    <a:pt x="1512975" y="764461"/>
                  </a:cubicBezTo>
                  <a:lnTo>
                    <a:pt x="2157411" y="764461"/>
                  </a:lnTo>
                  <a:cubicBezTo>
                    <a:pt x="2165391" y="764461"/>
                    <a:pt x="2171868" y="757984"/>
                    <a:pt x="2171868" y="750004"/>
                  </a:cubicBezTo>
                  <a:cubicBezTo>
                    <a:pt x="2171868" y="742025"/>
                    <a:pt x="2165391" y="735548"/>
                    <a:pt x="2157411" y="735548"/>
                  </a:cubicBezTo>
                  <a:lnTo>
                    <a:pt x="1513001" y="735548"/>
                  </a:lnTo>
                  <a:cubicBezTo>
                    <a:pt x="1459268" y="735548"/>
                    <a:pt x="1411597" y="740056"/>
                    <a:pt x="1368927" y="747932"/>
                  </a:cubicBezTo>
                  <a:cubicBezTo>
                    <a:pt x="1324028" y="720236"/>
                    <a:pt x="1287783" y="688577"/>
                    <a:pt x="1254802" y="659689"/>
                  </a:cubicBezTo>
                  <a:cubicBezTo>
                    <a:pt x="1193348" y="605930"/>
                    <a:pt x="1140289" y="559503"/>
                    <a:pt x="1061943" y="559503"/>
                  </a:cubicBezTo>
                  <a:cubicBezTo>
                    <a:pt x="1012485" y="559503"/>
                    <a:pt x="967068" y="578804"/>
                    <a:pt x="919190" y="608780"/>
                  </a:cubicBezTo>
                  <a:cubicBezTo>
                    <a:pt x="907480" y="596603"/>
                    <a:pt x="896054" y="584530"/>
                    <a:pt x="884862" y="572690"/>
                  </a:cubicBezTo>
                  <a:cubicBezTo>
                    <a:pt x="872271" y="559347"/>
                    <a:pt x="860042" y="546445"/>
                    <a:pt x="848072" y="534087"/>
                  </a:cubicBezTo>
                  <a:cubicBezTo>
                    <a:pt x="920278" y="486261"/>
                    <a:pt x="987017" y="437813"/>
                    <a:pt x="1048186" y="393381"/>
                  </a:cubicBezTo>
                  <a:cubicBezTo>
                    <a:pt x="1073654" y="374883"/>
                    <a:pt x="1098162" y="357084"/>
                    <a:pt x="1121713" y="340295"/>
                  </a:cubicBezTo>
                  <a:cubicBezTo>
                    <a:pt x="1140496" y="362058"/>
                    <a:pt x="1158632" y="385427"/>
                    <a:pt x="1177337" y="409522"/>
                  </a:cubicBezTo>
                  <a:cubicBezTo>
                    <a:pt x="1275710" y="536315"/>
                    <a:pt x="1387218" y="680001"/>
                    <a:pt x="1685730" y="680001"/>
                  </a:cubicBezTo>
                  <a:lnTo>
                    <a:pt x="1939732" y="680260"/>
                  </a:lnTo>
                  <a:cubicBezTo>
                    <a:pt x="1940794" y="680260"/>
                    <a:pt x="1941856" y="680131"/>
                    <a:pt x="1942893" y="679923"/>
                  </a:cubicBezTo>
                  <a:lnTo>
                    <a:pt x="2174148" y="679923"/>
                  </a:lnTo>
                  <a:cubicBezTo>
                    <a:pt x="2178656" y="679923"/>
                    <a:pt x="2182905" y="677825"/>
                    <a:pt x="2185677" y="674275"/>
                  </a:cubicBezTo>
                  <a:cubicBezTo>
                    <a:pt x="2188449" y="670726"/>
                    <a:pt x="2189407" y="666063"/>
                    <a:pt x="2188293" y="661710"/>
                  </a:cubicBezTo>
                  <a:cubicBezTo>
                    <a:pt x="2188190" y="661321"/>
                    <a:pt x="2178060" y="620957"/>
                    <a:pt x="2178837" y="554010"/>
                  </a:cubicBezTo>
                  <a:cubicBezTo>
                    <a:pt x="2179925" y="459602"/>
                    <a:pt x="2206766" y="443409"/>
                    <a:pt x="2235161" y="426284"/>
                  </a:cubicBezTo>
                  <a:cubicBezTo>
                    <a:pt x="2260473" y="411024"/>
                    <a:pt x="2289153" y="393744"/>
                    <a:pt x="2292832" y="328637"/>
                  </a:cubicBezTo>
                  <a:cubicBezTo>
                    <a:pt x="2292910" y="327186"/>
                    <a:pt x="2292780" y="325735"/>
                    <a:pt x="2292443" y="324310"/>
                  </a:cubicBezTo>
                  <a:cubicBezTo>
                    <a:pt x="2280604" y="276277"/>
                    <a:pt x="2314310" y="240990"/>
                    <a:pt x="2344078" y="209875"/>
                  </a:cubicBezTo>
                  <a:cubicBezTo>
                    <a:pt x="2366851" y="185987"/>
                    <a:pt x="2386567" y="165365"/>
                    <a:pt x="2383173" y="140959"/>
                  </a:cubicBezTo>
                  <a:close/>
                  <a:moveTo>
                    <a:pt x="331337" y="590515"/>
                  </a:moveTo>
                  <a:cubicBezTo>
                    <a:pt x="373593" y="567612"/>
                    <a:pt x="408880" y="542300"/>
                    <a:pt x="441265" y="519009"/>
                  </a:cubicBezTo>
                  <a:cubicBezTo>
                    <a:pt x="447561" y="514501"/>
                    <a:pt x="453727" y="510070"/>
                    <a:pt x="459893" y="505692"/>
                  </a:cubicBezTo>
                  <a:cubicBezTo>
                    <a:pt x="513574" y="545279"/>
                    <a:pt x="560597" y="591862"/>
                    <a:pt x="608890" y="641346"/>
                  </a:cubicBezTo>
                  <a:cubicBezTo>
                    <a:pt x="560183" y="666166"/>
                    <a:pt x="509559" y="689147"/>
                    <a:pt x="457121" y="709329"/>
                  </a:cubicBezTo>
                  <a:cubicBezTo>
                    <a:pt x="419502" y="666373"/>
                    <a:pt x="378101" y="625439"/>
                    <a:pt x="331337" y="590515"/>
                  </a:cubicBezTo>
                  <a:close/>
                  <a:moveTo>
                    <a:pt x="484972" y="488360"/>
                  </a:moveTo>
                  <a:cubicBezTo>
                    <a:pt x="531295" y="457425"/>
                    <a:pt x="576919" y="434626"/>
                    <a:pt x="635782" y="434626"/>
                  </a:cubicBezTo>
                  <a:cubicBezTo>
                    <a:pt x="694257" y="434626"/>
                    <a:pt x="745658" y="473100"/>
                    <a:pt x="802423" y="529035"/>
                  </a:cubicBezTo>
                  <a:cubicBezTo>
                    <a:pt x="749700" y="563026"/>
                    <a:pt x="694231" y="596370"/>
                    <a:pt x="635938" y="627278"/>
                  </a:cubicBezTo>
                  <a:cubicBezTo>
                    <a:pt x="587853" y="577924"/>
                    <a:pt x="540026" y="529942"/>
                    <a:pt x="484972" y="488360"/>
                  </a:cubicBezTo>
                  <a:close/>
                  <a:moveTo>
                    <a:pt x="477251" y="732931"/>
                  </a:moveTo>
                  <a:cubicBezTo>
                    <a:pt x="530181" y="712127"/>
                    <a:pt x="581168" y="688603"/>
                    <a:pt x="630238" y="663290"/>
                  </a:cubicBezTo>
                  <a:cubicBezTo>
                    <a:pt x="658763" y="692618"/>
                    <a:pt x="688013" y="722542"/>
                    <a:pt x="719595" y="751999"/>
                  </a:cubicBezTo>
                  <a:cubicBezTo>
                    <a:pt x="673504" y="783374"/>
                    <a:pt x="621818" y="814800"/>
                    <a:pt x="562307" y="842807"/>
                  </a:cubicBezTo>
                  <a:cubicBezTo>
                    <a:pt x="535777" y="806924"/>
                    <a:pt x="507745" y="769513"/>
                    <a:pt x="477251" y="732931"/>
                  </a:cubicBezTo>
                  <a:close/>
                  <a:moveTo>
                    <a:pt x="741772" y="772234"/>
                  </a:moveTo>
                  <a:cubicBezTo>
                    <a:pt x="816387" y="838765"/>
                    <a:pt x="905044" y="901463"/>
                    <a:pt x="1026656" y="947398"/>
                  </a:cubicBezTo>
                  <a:cubicBezTo>
                    <a:pt x="1026371" y="947708"/>
                    <a:pt x="1026061" y="947994"/>
                    <a:pt x="1025749" y="948304"/>
                  </a:cubicBezTo>
                  <a:cubicBezTo>
                    <a:pt x="959658" y="1015043"/>
                    <a:pt x="907454" y="1067740"/>
                    <a:pt x="817916" y="1067740"/>
                  </a:cubicBezTo>
                  <a:cubicBezTo>
                    <a:pt x="731279" y="1067740"/>
                    <a:pt x="660628" y="975819"/>
                    <a:pt x="580132" y="866901"/>
                  </a:cubicBezTo>
                  <a:cubicBezTo>
                    <a:pt x="641404" y="837599"/>
                    <a:pt x="694490" y="804774"/>
                    <a:pt x="741772" y="772234"/>
                  </a:cubicBezTo>
                  <a:close/>
                  <a:moveTo>
                    <a:pt x="1501939" y="1021754"/>
                  </a:moveTo>
                  <a:lnTo>
                    <a:pt x="1928695" y="1021754"/>
                  </a:lnTo>
                  <a:lnTo>
                    <a:pt x="1929835" y="1021961"/>
                  </a:lnTo>
                  <a:cubicBezTo>
                    <a:pt x="1930716" y="1022142"/>
                    <a:pt x="1931623" y="1022220"/>
                    <a:pt x="1932555" y="1022220"/>
                  </a:cubicBezTo>
                  <a:lnTo>
                    <a:pt x="2046110" y="1022272"/>
                  </a:lnTo>
                  <a:cubicBezTo>
                    <a:pt x="2045540" y="1022997"/>
                    <a:pt x="2044996" y="1023723"/>
                    <a:pt x="2044452" y="1024422"/>
                  </a:cubicBezTo>
                  <a:cubicBezTo>
                    <a:pt x="2028674" y="1044812"/>
                    <a:pt x="2019166" y="1057118"/>
                    <a:pt x="2011938" y="1096731"/>
                  </a:cubicBezTo>
                  <a:cubicBezTo>
                    <a:pt x="2000668" y="1158522"/>
                    <a:pt x="2000279" y="1194223"/>
                    <a:pt x="2113678" y="1329489"/>
                  </a:cubicBezTo>
                  <a:cubicBezTo>
                    <a:pt x="2137384" y="1357780"/>
                    <a:pt x="2138783" y="1403119"/>
                    <a:pt x="2136218" y="1423172"/>
                  </a:cubicBezTo>
                  <a:cubicBezTo>
                    <a:pt x="2135286" y="1430400"/>
                    <a:pt x="2132928" y="1435064"/>
                    <a:pt x="2129197" y="1437085"/>
                  </a:cubicBezTo>
                  <a:cubicBezTo>
                    <a:pt x="2123187" y="1440297"/>
                    <a:pt x="2112124" y="1438536"/>
                    <a:pt x="2099610" y="1432343"/>
                  </a:cubicBezTo>
                  <a:cubicBezTo>
                    <a:pt x="2068676" y="1417032"/>
                    <a:pt x="2010435" y="1355915"/>
                    <a:pt x="1996471" y="1306068"/>
                  </a:cubicBezTo>
                  <a:cubicBezTo>
                    <a:pt x="1984579" y="1263579"/>
                    <a:pt x="1962635" y="1238914"/>
                    <a:pt x="1920767" y="1220934"/>
                  </a:cubicBezTo>
                  <a:cubicBezTo>
                    <a:pt x="1806539" y="1171942"/>
                    <a:pt x="1648448" y="1210623"/>
                    <a:pt x="1582823" y="1256091"/>
                  </a:cubicBezTo>
                  <a:cubicBezTo>
                    <a:pt x="1552485" y="1277129"/>
                    <a:pt x="1532406" y="1276196"/>
                    <a:pt x="1488415" y="1274175"/>
                  </a:cubicBezTo>
                  <a:cubicBezTo>
                    <a:pt x="1479839" y="1273787"/>
                    <a:pt x="1470512" y="1273346"/>
                    <a:pt x="1460227" y="1273061"/>
                  </a:cubicBezTo>
                  <a:cubicBezTo>
                    <a:pt x="1420484" y="1271947"/>
                    <a:pt x="1390249" y="1295549"/>
                    <a:pt x="1363616" y="1316405"/>
                  </a:cubicBezTo>
                  <a:cubicBezTo>
                    <a:pt x="1347734" y="1328841"/>
                    <a:pt x="1332734" y="1340577"/>
                    <a:pt x="1317240" y="1346355"/>
                  </a:cubicBezTo>
                  <a:cubicBezTo>
                    <a:pt x="1256434" y="1369050"/>
                    <a:pt x="1226848" y="1433069"/>
                    <a:pt x="1245268" y="1502036"/>
                  </a:cubicBezTo>
                  <a:cubicBezTo>
                    <a:pt x="1245708" y="1503720"/>
                    <a:pt x="1246201" y="1505430"/>
                    <a:pt x="1246693" y="1507192"/>
                  </a:cubicBezTo>
                  <a:cubicBezTo>
                    <a:pt x="1248222" y="1512607"/>
                    <a:pt x="1251797" y="1525327"/>
                    <a:pt x="1250061" y="1528151"/>
                  </a:cubicBezTo>
                  <a:cubicBezTo>
                    <a:pt x="1245475" y="1532789"/>
                    <a:pt x="1241537" y="1532426"/>
                    <a:pt x="1226692" y="1526130"/>
                  </a:cubicBezTo>
                  <a:cubicBezTo>
                    <a:pt x="1223453" y="1524757"/>
                    <a:pt x="1220293" y="1523436"/>
                    <a:pt x="1217236" y="1522374"/>
                  </a:cubicBezTo>
                  <a:cubicBezTo>
                    <a:pt x="1176223" y="1508150"/>
                    <a:pt x="1145729" y="1490222"/>
                    <a:pt x="1130211" y="1448951"/>
                  </a:cubicBezTo>
                  <a:cubicBezTo>
                    <a:pt x="1118811" y="1418664"/>
                    <a:pt x="1096634" y="1392860"/>
                    <a:pt x="1075156" y="1367936"/>
                  </a:cubicBezTo>
                  <a:cubicBezTo>
                    <a:pt x="1068498" y="1360216"/>
                    <a:pt x="1061632" y="1352210"/>
                    <a:pt x="1055337" y="1344386"/>
                  </a:cubicBezTo>
                  <a:cubicBezTo>
                    <a:pt x="1042123" y="1327908"/>
                    <a:pt x="1022045" y="1317597"/>
                    <a:pt x="998753" y="1315369"/>
                  </a:cubicBezTo>
                  <a:cubicBezTo>
                    <a:pt x="995593" y="1315058"/>
                    <a:pt x="992406" y="1314903"/>
                    <a:pt x="989219" y="1314903"/>
                  </a:cubicBezTo>
                  <a:cubicBezTo>
                    <a:pt x="969115" y="1314903"/>
                    <a:pt x="949580" y="1320887"/>
                    <a:pt x="937611" y="1331043"/>
                  </a:cubicBezTo>
                  <a:cubicBezTo>
                    <a:pt x="920408" y="1345655"/>
                    <a:pt x="904319" y="1352184"/>
                    <a:pt x="889914" y="1350422"/>
                  </a:cubicBezTo>
                  <a:cubicBezTo>
                    <a:pt x="874317" y="1348531"/>
                    <a:pt x="858721" y="1336873"/>
                    <a:pt x="843564" y="1315809"/>
                  </a:cubicBezTo>
                  <a:cubicBezTo>
                    <a:pt x="828797" y="1295290"/>
                    <a:pt x="813693" y="1283917"/>
                    <a:pt x="797707" y="1271895"/>
                  </a:cubicBezTo>
                  <a:cubicBezTo>
                    <a:pt x="788536" y="1264978"/>
                    <a:pt x="779028" y="1257827"/>
                    <a:pt x="769157" y="1248474"/>
                  </a:cubicBezTo>
                  <a:cubicBezTo>
                    <a:pt x="739622" y="1220494"/>
                    <a:pt x="685863" y="1220986"/>
                    <a:pt x="633891" y="1221401"/>
                  </a:cubicBezTo>
                  <a:cubicBezTo>
                    <a:pt x="627129" y="1221452"/>
                    <a:pt x="620393" y="1221530"/>
                    <a:pt x="613735" y="1221504"/>
                  </a:cubicBezTo>
                  <a:cubicBezTo>
                    <a:pt x="349395" y="1220261"/>
                    <a:pt x="170008" y="1034837"/>
                    <a:pt x="115265" y="969860"/>
                  </a:cubicBezTo>
                  <a:cubicBezTo>
                    <a:pt x="298149" y="967139"/>
                    <a:pt x="439400" y="929702"/>
                    <a:pt x="553291" y="879260"/>
                  </a:cubicBezTo>
                  <a:cubicBezTo>
                    <a:pt x="639954" y="996597"/>
                    <a:pt x="715605" y="1096705"/>
                    <a:pt x="817942" y="1096705"/>
                  </a:cubicBezTo>
                  <a:cubicBezTo>
                    <a:pt x="919527" y="1096705"/>
                    <a:pt x="978286" y="1037376"/>
                    <a:pt x="1046295" y="968694"/>
                  </a:cubicBezTo>
                  <a:cubicBezTo>
                    <a:pt x="1049740" y="965196"/>
                    <a:pt x="1053238" y="961699"/>
                    <a:pt x="1056736" y="958175"/>
                  </a:cubicBezTo>
                  <a:cubicBezTo>
                    <a:pt x="1172026" y="997270"/>
                    <a:pt x="1315634" y="1021754"/>
                    <a:pt x="1501939" y="1021754"/>
                  </a:cubicBezTo>
                  <a:close/>
                  <a:moveTo>
                    <a:pt x="1061917" y="588701"/>
                  </a:moveTo>
                  <a:cubicBezTo>
                    <a:pt x="1129304" y="588701"/>
                    <a:pt x="1176197" y="629740"/>
                    <a:pt x="1235579" y="681685"/>
                  </a:cubicBezTo>
                  <a:cubicBezTo>
                    <a:pt x="1263404" y="706039"/>
                    <a:pt x="1293457" y="732283"/>
                    <a:pt x="1328718" y="756715"/>
                  </a:cubicBezTo>
                  <a:cubicBezTo>
                    <a:pt x="1269907" y="771586"/>
                    <a:pt x="1221510" y="793271"/>
                    <a:pt x="1180239" y="818402"/>
                  </a:cubicBezTo>
                  <a:cubicBezTo>
                    <a:pt x="1081866" y="766042"/>
                    <a:pt x="1005878" y="697359"/>
                    <a:pt x="939968" y="630258"/>
                  </a:cubicBezTo>
                  <a:cubicBezTo>
                    <a:pt x="981758" y="604738"/>
                    <a:pt x="1021060" y="588701"/>
                    <a:pt x="1061917" y="588701"/>
                  </a:cubicBezTo>
                  <a:close/>
                  <a:moveTo>
                    <a:pt x="1153424" y="835786"/>
                  </a:moveTo>
                  <a:cubicBezTo>
                    <a:pt x="1112619" y="864026"/>
                    <a:pt x="1078991" y="895245"/>
                    <a:pt x="1048652" y="925350"/>
                  </a:cubicBezTo>
                  <a:cubicBezTo>
                    <a:pt x="928232" y="881954"/>
                    <a:pt x="840870" y="821407"/>
                    <a:pt x="766151" y="755160"/>
                  </a:cubicBezTo>
                  <a:cubicBezTo>
                    <a:pt x="790816" y="737569"/>
                    <a:pt x="813900" y="720236"/>
                    <a:pt x="835818" y="703811"/>
                  </a:cubicBezTo>
                  <a:cubicBezTo>
                    <a:pt x="863954" y="682696"/>
                    <a:pt x="890147" y="663109"/>
                    <a:pt x="915226" y="646217"/>
                  </a:cubicBezTo>
                  <a:cubicBezTo>
                    <a:pt x="979193" y="711531"/>
                    <a:pt x="1055181" y="781016"/>
                    <a:pt x="1153424" y="835786"/>
                  </a:cubicBezTo>
                  <a:close/>
                  <a:moveTo>
                    <a:pt x="863825" y="592562"/>
                  </a:moveTo>
                  <a:cubicBezTo>
                    <a:pt x="873773" y="603080"/>
                    <a:pt x="884033" y="613910"/>
                    <a:pt x="894551" y="624895"/>
                  </a:cubicBezTo>
                  <a:cubicBezTo>
                    <a:pt x="870276" y="641476"/>
                    <a:pt x="845119" y="660311"/>
                    <a:pt x="818278" y="680442"/>
                  </a:cubicBezTo>
                  <a:cubicBezTo>
                    <a:pt x="795039" y="697878"/>
                    <a:pt x="770452" y="716324"/>
                    <a:pt x="744000" y="735030"/>
                  </a:cubicBezTo>
                  <a:cubicBezTo>
                    <a:pt x="713714" y="706894"/>
                    <a:pt x="685267" y="677980"/>
                    <a:pt x="657156" y="649119"/>
                  </a:cubicBezTo>
                  <a:cubicBezTo>
                    <a:pt x="715398" y="617900"/>
                    <a:pt x="770789" y="584349"/>
                    <a:pt x="823408" y="550228"/>
                  </a:cubicBezTo>
                  <a:cubicBezTo>
                    <a:pt x="836518" y="563674"/>
                    <a:pt x="849938" y="577846"/>
                    <a:pt x="863825" y="592562"/>
                  </a:cubicBezTo>
                  <a:close/>
                  <a:moveTo>
                    <a:pt x="1031035" y="369779"/>
                  </a:moveTo>
                  <a:cubicBezTo>
                    <a:pt x="968882" y="414936"/>
                    <a:pt x="900873" y="464291"/>
                    <a:pt x="827217" y="512869"/>
                  </a:cubicBezTo>
                  <a:cubicBezTo>
                    <a:pt x="763923" y="449783"/>
                    <a:pt x="706304" y="405713"/>
                    <a:pt x="635782" y="405713"/>
                  </a:cubicBezTo>
                  <a:cubicBezTo>
                    <a:pt x="564950" y="405713"/>
                    <a:pt x="513263" y="433694"/>
                    <a:pt x="460022" y="470302"/>
                  </a:cubicBezTo>
                  <a:cubicBezTo>
                    <a:pt x="365044" y="404832"/>
                    <a:pt x="247007" y="359079"/>
                    <a:pt x="71377" y="356177"/>
                  </a:cubicBezTo>
                  <a:cubicBezTo>
                    <a:pt x="82621" y="307159"/>
                    <a:pt x="102855" y="258970"/>
                    <a:pt x="119384" y="256768"/>
                  </a:cubicBezTo>
                  <a:cubicBezTo>
                    <a:pt x="173428" y="249540"/>
                    <a:pt x="170475" y="217906"/>
                    <a:pt x="168894" y="200936"/>
                  </a:cubicBezTo>
                  <a:cubicBezTo>
                    <a:pt x="168454" y="196195"/>
                    <a:pt x="167858" y="189718"/>
                    <a:pt x="169179" y="188371"/>
                  </a:cubicBezTo>
                  <a:cubicBezTo>
                    <a:pt x="170293" y="187231"/>
                    <a:pt x="177755" y="181790"/>
                    <a:pt x="214959" y="184977"/>
                  </a:cubicBezTo>
                  <a:cubicBezTo>
                    <a:pt x="268951" y="189614"/>
                    <a:pt x="292812" y="193345"/>
                    <a:pt x="313875" y="196661"/>
                  </a:cubicBezTo>
                  <a:cubicBezTo>
                    <a:pt x="348877" y="202154"/>
                    <a:pt x="374163" y="206118"/>
                    <a:pt x="505569" y="210211"/>
                  </a:cubicBezTo>
                  <a:lnTo>
                    <a:pt x="852166" y="208994"/>
                  </a:lnTo>
                  <a:cubicBezTo>
                    <a:pt x="970695" y="208994"/>
                    <a:pt x="1041605" y="254410"/>
                    <a:pt x="1102049" y="318507"/>
                  </a:cubicBezTo>
                  <a:cubicBezTo>
                    <a:pt x="1079224" y="334751"/>
                    <a:pt x="1055570" y="351954"/>
                    <a:pt x="1031035" y="369779"/>
                  </a:cubicBezTo>
                  <a:close/>
                  <a:moveTo>
                    <a:pt x="2263530" y="329077"/>
                  </a:moveTo>
                  <a:cubicBezTo>
                    <a:pt x="2260370" y="376981"/>
                    <a:pt x="2243400" y="387215"/>
                    <a:pt x="2220057" y="401283"/>
                  </a:cubicBezTo>
                  <a:cubicBezTo>
                    <a:pt x="2187646" y="420817"/>
                    <a:pt x="2150882" y="442969"/>
                    <a:pt x="2149613" y="553648"/>
                  </a:cubicBezTo>
                  <a:cubicBezTo>
                    <a:pt x="2149095" y="598339"/>
                    <a:pt x="2153136" y="631683"/>
                    <a:pt x="2156323" y="650751"/>
                  </a:cubicBezTo>
                  <a:lnTo>
                    <a:pt x="1938929" y="650751"/>
                  </a:lnTo>
                  <a:cubicBezTo>
                    <a:pt x="1937867" y="650751"/>
                    <a:pt x="1936804" y="650881"/>
                    <a:pt x="1935794" y="651088"/>
                  </a:cubicBezTo>
                  <a:lnTo>
                    <a:pt x="1909731" y="651088"/>
                  </a:lnTo>
                  <a:lnTo>
                    <a:pt x="1685756" y="650829"/>
                  </a:lnTo>
                  <a:cubicBezTo>
                    <a:pt x="1401493" y="650829"/>
                    <a:pt x="1299260" y="519061"/>
                    <a:pt x="1200395" y="391645"/>
                  </a:cubicBezTo>
                  <a:cubicBezTo>
                    <a:pt x="1182286" y="368302"/>
                    <a:pt x="1164383" y="345244"/>
                    <a:pt x="1145626" y="323403"/>
                  </a:cubicBezTo>
                  <a:cubicBezTo>
                    <a:pt x="1242600" y="255473"/>
                    <a:pt x="1321826" y="208372"/>
                    <a:pt x="1381596" y="208372"/>
                  </a:cubicBezTo>
                  <a:cubicBezTo>
                    <a:pt x="1477430" y="208372"/>
                    <a:pt x="1550283" y="289723"/>
                    <a:pt x="1611089" y="367240"/>
                  </a:cubicBezTo>
                  <a:cubicBezTo>
                    <a:pt x="1611607" y="368794"/>
                    <a:pt x="1612384" y="370271"/>
                    <a:pt x="1613421" y="371592"/>
                  </a:cubicBezTo>
                  <a:cubicBezTo>
                    <a:pt x="1623473" y="384468"/>
                    <a:pt x="1633499" y="398329"/>
                    <a:pt x="1644122" y="412993"/>
                  </a:cubicBezTo>
                  <a:cubicBezTo>
                    <a:pt x="1681222" y="464213"/>
                    <a:pt x="1719618" y="517143"/>
                    <a:pt x="1761537" y="530978"/>
                  </a:cubicBezTo>
                  <a:cubicBezTo>
                    <a:pt x="1858096" y="562275"/>
                    <a:pt x="1957816" y="459446"/>
                    <a:pt x="1989734" y="397448"/>
                  </a:cubicBezTo>
                  <a:cubicBezTo>
                    <a:pt x="1997429" y="382500"/>
                    <a:pt x="2004295" y="368380"/>
                    <a:pt x="2010953" y="354700"/>
                  </a:cubicBezTo>
                  <a:cubicBezTo>
                    <a:pt x="2031213" y="313040"/>
                    <a:pt x="2047224" y="280085"/>
                    <a:pt x="2068028" y="261924"/>
                  </a:cubicBezTo>
                  <a:cubicBezTo>
                    <a:pt x="2096242" y="240239"/>
                    <a:pt x="2142851" y="229694"/>
                    <a:pt x="2143343" y="229590"/>
                  </a:cubicBezTo>
                  <a:cubicBezTo>
                    <a:pt x="2144146" y="229409"/>
                    <a:pt x="2144949" y="229150"/>
                    <a:pt x="2145727" y="228839"/>
                  </a:cubicBezTo>
                  <a:cubicBezTo>
                    <a:pt x="2204149" y="204900"/>
                    <a:pt x="2228891" y="122539"/>
                    <a:pt x="2218295" y="59945"/>
                  </a:cubicBezTo>
                  <a:cubicBezTo>
                    <a:pt x="2216637" y="50126"/>
                    <a:pt x="2221508" y="43234"/>
                    <a:pt x="2225886" y="39218"/>
                  </a:cubicBezTo>
                  <a:cubicBezTo>
                    <a:pt x="2235990" y="29892"/>
                    <a:pt x="2252675" y="26757"/>
                    <a:pt x="2269411" y="31032"/>
                  </a:cubicBezTo>
                  <a:cubicBezTo>
                    <a:pt x="2280422" y="33830"/>
                    <a:pt x="2283169" y="40255"/>
                    <a:pt x="2288765" y="59349"/>
                  </a:cubicBezTo>
                  <a:cubicBezTo>
                    <a:pt x="2294697" y="79531"/>
                    <a:pt x="2302807" y="107175"/>
                    <a:pt x="2336176" y="126813"/>
                  </a:cubicBezTo>
                  <a:cubicBezTo>
                    <a:pt x="2343923" y="131373"/>
                    <a:pt x="2353353" y="138239"/>
                    <a:pt x="2354312" y="145001"/>
                  </a:cubicBezTo>
                  <a:cubicBezTo>
                    <a:pt x="2355763" y="155416"/>
                    <a:pt x="2339078" y="172878"/>
                    <a:pt x="2322937" y="189744"/>
                  </a:cubicBezTo>
                  <a:cubicBezTo>
                    <a:pt x="2291822" y="222259"/>
                    <a:pt x="2249385" y="266665"/>
                    <a:pt x="2263530" y="329077"/>
                  </a:cubicBezTo>
                  <a:close/>
                </a:path>
              </a:pathLst>
            </a:custGeom>
            <a:grpFill/>
            <a:ln w="25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736D5CF-758F-8514-AAC7-E34A8EEC44E0}"/>
                </a:ext>
              </a:extLst>
            </p:cNvPr>
            <p:cNvSpPr/>
            <p:nvPr/>
          </p:nvSpPr>
          <p:spPr>
            <a:xfrm>
              <a:off x="5056874" y="3834775"/>
              <a:ext cx="249105" cy="249312"/>
            </a:xfrm>
            <a:custGeom>
              <a:avLst/>
              <a:gdLst>
                <a:gd name="connsiteX0" fmla="*/ 112803 w 249105"/>
                <a:gd name="connsiteY0" fmla="*/ 0 h 249312"/>
                <a:gd name="connsiteX1" fmla="*/ 0 w 249105"/>
                <a:gd name="connsiteY1" fmla="*/ 249313 h 249312"/>
                <a:gd name="connsiteX2" fmla="*/ 23784 w 249105"/>
                <a:gd name="connsiteY2" fmla="*/ 249313 h 249312"/>
                <a:gd name="connsiteX3" fmla="*/ 53707 w 249105"/>
                <a:gd name="connsiteY3" fmla="*/ 182600 h 249312"/>
                <a:gd name="connsiteX4" fmla="*/ 194310 w 249105"/>
                <a:gd name="connsiteY4" fmla="*/ 182600 h 249312"/>
                <a:gd name="connsiteX5" fmla="*/ 194958 w 249105"/>
                <a:gd name="connsiteY5" fmla="*/ 184076 h 249312"/>
                <a:gd name="connsiteX6" fmla="*/ 223871 w 249105"/>
                <a:gd name="connsiteY6" fmla="*/ 249313 h 249312"/>
                <a:gd name="connsiteX7" fmla="*/ 249105 w 249105"/>
                <a:gd name="connsiteY7" fmla="*/ 249313 h 249312"/>
                <a:gd name="connsiteX8" fmla="*/ 136302 w 249105"/>
                <a:gd name="connsiteY8" fmla="*/ 0 h 249312"/>
                <a:gd name="connsiteX9" fmla="*/ 112803 w 249105"/>
                <a:gd name="connsiteY9" fmla="*/ 0 h 249312"/>
                <a:gd name="connsiteX10" fmla="*/ 62697 w 249105"/>
                <a:gd name="connsiteY10" fmla="*/ 161925 h 249312"/>
                <a:gd name="connsiteX11" fmla="*/ 64252 w 249105"/>
                <a:gd name="connsiteY11" fmla="*/ 158453 h 249312"/>
                <a:gd name="connsiteX12" fmla="*/ 124229 w 249105"/>
                <a:gd name="connsiteY12" fmla="*/ 24664 h 249312"/>
                <a:gd name="connsiteX13" fmla="*/ 185372 w 249105"/>
                <a:gd name="connsiteY13" fmla="*/ 161925 h 249312"/>
                <a:gd name="connsiteX14" fmla="*/ 62697 w 249105"/>
                <a:gd name="connsiteY14" fmla="*/ 161925 h 2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105" h="249312">
                  <a:moveTo>
                    <a:pt x="112803" y="0"/>
                  </a:moveTo>
                  <a:lnTo>
                    <a:pt x="0" y="249313"/>
                  </a:lnTo>
                  <a:lnTo>
                    <a:pt x="23784" y="249313"/>
                  </a:lnTo>
                  <a:lnTo>
                    <a:pt x="53707" y="182600"/>
                  </a:lnTo>
                  <a:lnTo>
                    <a:pt x="194310" y="182600"/>
                  </a:lnTo>
                  <a:lnTo>
                    <a:pt x="194958" y="184076"/>
                  </a:lnTo>
                  <a:lnTo>
                    <a:pt x="223871" y="249313"/>
                  </a:lnTo>
                  <a:lnTo>
                    <a:pt x="249105" y="249313"/>
                  </a:lnTo>
                  <a:lnTo>
                    <a:pt x="136302" y="0"/>
                  </a:lnTo>
                  <a:lnTo>
                    <a:pt x="112803" y="0"/>
                  </a:lnTo>
                  <a:close/>
                  <a:moveTo>
                    <a:pt x="62697" y="161925"/>
                  </a:moveTo>
                  <a:lnTo>
                    <a:pt x="64252" y="158453"/>
                  </a:lnTo>
                  <a:lnTo>
                    <a:pt x="124229" y="24664"/>
                  </a:lnTo>
                  <a:lnTo>
                    <a:pt x="185372" y="161925"/>
                  </a:lnTo>
                  <a:lnTo>
                    <a:pt x="62697" y="161925"/>
                  </a:lnTo>
                  <a:close/>
                </a:path>
              </a:pathLst>
            </a:custGeom>
            <a:grpFill/>
            <a:ln w="25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7D5C937-7249-2A4E-509D-86EE0DEFCDF8}"/>
                </a:ext>
              </a:extLst>
            </p:cNvPr>
            <p:cNvSpPr/>
            <p:nvPr/>
          </p:nvSpPr>
          <p:spPr>
            <a:xfrm>
              <a:off x="4510577" y="3836562"/>
              <a:ext cx="205294" cy="251488"/>
            </a:xfrm>
            <a:custGeom>
              <a:avLst/>
              <a:gdLst>
                <a:gd name="connsiteX0" fmla="*/ 181796 w 205294"/>
                <a:gd name="connsiteY0" fmla="*/ 144308 h 251488"/>
                <a:gd name="connsiteX1" fmla="*/ 160915 w 205294"/>
                <a:gd name="connsiteY1" fmla="*/ 208041 h 251488"/>
                <a:gd name="connsiteX2" fmla="*/ 103217 w 205294"/>
                <a:gd name="connsiteY2" fmla="*/ 230089 h 251488"/>
                <a:gd name="connsiteX3" fmla="*/ 44588 w 205294"/>
                <a:gd name="connsiteY3" fmla="*/ 207109 h 251488"/>
                <a:gd name="connsiteX4" fmla="*/ 23576 w 205294"/>
                <a:gd name="connsiteY4" fmla="*/ 142520 h 251488"/>
                <a:gd name="connsiteX5" fmla="*/ 23576 w 205294"/>
                <a:gd name="connsiteY5" fmla="*/ 26 h 251488"/>
                <a:gd name="connsiteX6" fmla="*/ 0 w 205294"/>
                <a:gd name="connsiteY6" fmla="*/ 26 h 251488"/>
                <a:gd name="connsiteX7" fmla="*/ 0 w 205294"/>
                <a:gd name="connsiteY7" fmla="*/ 144334 h 251488"/>
                <a:gd name="connsiteX8" fmla="*/ 27773 w 205294"/>
                <a:gd name="connsiteY8" fmla="*/ 223560 h 251488"/>
                <a:gd name="connsiteX9" fmla="*/ 102466 w 205294"/>
                <a:gd name="connsiteY9" fmla="*/ 251489 h 251488"/>
                <a:gd name="connsiteX10" fmla="*/ 177522 w 205294"/>
                <a:gd name="connsiteY10" fmla="*/ 223379 h 251488"/>
                <a:gd name="connsiteX11" fmla="*/ 205295 w 205294"/>
                <a:gd name="connsiteY11" fmla="*/ 142157 h 251488"/>
                <a:gd name="connsiteX12" fmla="*/ 205295 w 205294"/>
                <a:gd name="connsiteY12" fmla="*/ 0 h 251488"/>
                <a:gd name="connsiteX13" fmla="*/ 181745 w 205294"/>
                <a:gd name="connsiteY13" fmla="*/ 0 h 251488"/>
                <a:gd name="connsiteX14" fmla="*/ 181745 w 205294"/>
                <a:gd name="connsiteY14" fmla="*/ 144308 h 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4" h="251488">
                  <a:moveTo>
                    <a:pt x="181796" y="144308"/>
                  </a:moveTo>
                  <a:cubicBezTo>
                    <a:pt x="181796" y="172029"/>
                    <a:pt x="174775" y="193481"/>
                    <a:pt x="160915" y="208041"/>
                  </a:cubicBezTo>
                  <a:cubicBezTo>
                    <a:pt x="147002" y="222679"/>
                    <a:pt x="127597" y="230089"/>
                    <a:pt x="103217" y="230089"/>
                  </a:cubicBezTo>
                  <a:cubicBezTo>
                    <a:pt x="78346" y="230089"/>
                    <a:pt x="58604" y="222342"/>
                    <a:pt x="44588" y="207109"/>
                  </a:cubicBezTo>
                  <a:cubicBezTo>
                    <a:pt x="30649" y="191927"/>
                    <a:pt x="23576" y="170190"/>
                    <a:pt x="23576" y="142520"/>
                  </a:cubicBezTo>
                  <a:lnTo>
                    <a:pt x="23576" y="26"/>
                  </a:lnTo>
                  <a:lnTo>
                    <a:pt x="0" y="26"/>
                  </a:lnTo>
                  <a:lnTo>
                    <a:pt x="0" y="144334"/>
                  </a:lnTo>
                  <a:cubicBezTo>
                    <a:pt x="0" y="178377"/>
                    <a:pt x="9353" y="205036"/>
                    <a:pt x="27773" y="223560"/>
                  </a:cubicBezTo>
                  <a:cubicBezTo>
                    <a:pt x="46194" y="242110"/>
                    <a:pt x="71325" y="251489"/>
                    <a:pt x="102466" y="251489"/>
                  </a:cubicBezTo>
                  <a:cubicBezTo>
                    <a:pt x="133841" y="251489"/>
                    <a:pt x="159101" y="242032"/>
                    <a:pt x="177522" y="223379"/>
                  </a:cubicBezTo>
                  <a:cubicBezTo>
                    <a:pt x="195942" y="204699"/>
                    <a:pt x="205295" y="177366"/>
                    <a:pt x="205295" y="142157"/>
                  </a:cubicBezTo>
                  <a:lnTo>
                    <a:pt x="205295" y="0"/>
                  </a:lnTo>
                  <a:lnTo>
                    <a:pt x="181745" y="0"/>
                  </a:lnTo>
                  <a:lnTo>
                    <a:pt x="181745" y="144308"/>
                  </a:lnTo>
                  <a:close/>
                </a:path>
              </a:pathLst>
            </a:custGeom>
            <a:grpFill/>
            <a:ln w="25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6A05E23-C0A8-372B-184E-FFF32380A885}"/>
                </a:ext>
              </a:extLst>
            </p:cNvPr>
            <p:cNvSpPr/>
            <p:nvPr/>
          </p:nvSpPr>
          <p:spPr>
            <a:xfrm>
              <a:off x="4804400" y="3832961"/>
              <a:ext cx="183428" cy="254675"/>
            </a:xfrm>
            <a:custGeom>
              <a:avLst/>
              <a:gdLst>
                <a:gd name="connsiteX0" fmla="*/ 164645 w 183428"/>
                <a:gd name="connsiteY0" fmla="*/ 141691 h 254675"/>
                <a:gd name="connsiteX1" fmla="*/ 103166 w 183428"/>
                <a:gd name="connsiteY1" fmla="*/ 116068 h 254675"/>
                <a:gd name="connsiteX2" fmla="*/ 47904 w 183428"/>
                <a:gd name="connsiteY2" fmla="*/ 96145 h 254675"/>
                <a:gd name="connsiteX3" fmla="*/ 32696 w 183428"/>
                <a:gd name="connsiteY3" fmla="*/ 64252 h 254675"/>
                <a:gd name="connsiteX4" fmla="*/ 48422 w 183428"/>
                <a:gd name="connsiteY4" fmla="*/ 32929 h 254675"/>
                <a:gd name="connsiteX5" fmla="*/ 88890 w 183428"/>
                <a:gd name="connsiteY5" fmla="*/ 20675 h 254675"/>
                <a:gd name="connsiteX6" fmla="*/ 161303 w 183428"/>
                <a:gd name="connsiteY6" fmla="*/ 47023 h 254675"/>
                <a:gd name="connsiteX7" fmla="*/ 174905 w 183428"/>
                <a:gd name="connsiteY7" fmla="*/ 28991 h 254675"/>
                <a:gd name="connsiteX8" fmla="*/ 89616 w 183428"/>
                <a:gd name="connsiteY8" fmla="*/ 0 h 254675"/>
                <a:gd name="connsiteX9" fmla="*/ 31685 w 183428"/>
                <a:gd name="connsiteY9" fmla="*/ 18913 h 254675"/>
                <a:gd name="connsiteX10" fmla="*/ 9120 w 183428"/>
                <a:gd name="connsiteY10" fmla="*/ 66765 h 254675"/>
                <a:gd name="connsiteX11" fmla="*/ 28240 w 183428"/>
                <a:gd name="connsiteY11" fmla="*/ 111923 h 254675"/>
                <a:gd name="connsiteX12" fmla="*/ 91922 w 183428"/>
                <a:gd name="connsiteY12" fmla="*/ 137546 h 254675"/>
                <a:gd name="connsiteX13" fmla="*/ 144852 w 183428"/>
                <a:gd name="connsiteY13" fmla="*/ 156769 h 254675"/>
                <a:gd name="connsiteX14" fmla="*/ 159490 w 183428"/>
                <a:gd name="connsiteY14" fmla="*/ 188273 h 254675"/>
                <a:gd name="connsiteX15" fmla="*/ 143012 w 183428"/>
                <a:gd name="connsiteY15" fmla="*/ 221410 h 254675"/>
                <a:gd name="connsiteX16" fmla="*/ 100782 w 183428"/>
                <a:gd name="connsiteY16" fmla="*/ 234001 h 254675"/>
                <a:gd name="connsiteX17" fmla="*/ 53811 w 183428"/>
                <a:gd name="connsiteY17" fmla="*/ 225141 h 254675"/>
                <a:gd name="connsiteX18" fmla="*/ 14483 w 183428"/>
                <a:gd name="connsiteY18" fmla="*/ 199362 h 254675"/>
                <a:gd name="connsiteX19" fmla="*/ 0 w 183428"/>
                <a:gd name="connsiteY19" fmla="*/ 216487 h 254675"/>
                <a:gd name="connsiteX20" fmla="*/ 99694 w 183428"/>
                <a:gd name="connsiteY20" fmla="*/ 254676 h 254675"/>
                <a:gd name="connsiteX21" fmla="*/ 160163 w 183428"/>
                <a:gd name="connsiteY21" fmla="*/ 235555 h 254675"/>
                <a:gd name="connsiteX22" fmla="*/ 183429 w 183428"/>
                <a:gd name="connsiteY22" fmla="*/ 185372 h 254675"/>
                <a:gd name="connsiteX23" fmla="*/ 164645 w 183428"/>
                <a:gd name="connsiteY23" fmla="*/ 141691 h 2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428" h="254675">
                  <a:moveTo>
                    <a:pt x="164645" y="141691"/>
                  </a:moveTo>
                  <a:cubicBezTo>
                    <a:pt x="151950" y="130861"/>
                    <a:pt x="131250" y="122234"/>
                    <a:pt x="103166" y="116068"/>
                  </a:cubicBezTo>
                  <a:cubicBezTo>
                    <a:pt x="75885" y="110187"/>
                    <a:pt x="57801" y="103658"/>
                    <a:pt x="47904" y="96145"/>
                  </a:cubicBezTo>
                  <a:cubicBezTo>
                    <a:pt x="37826" y="88476"/>
                    <a:pt x="32696" y="77750"/>
                    <a:pt x="32696" y="64252"/>
                  </a:cubicBezTo>
                  <a:cubicBezTo>
                    <a:pt x="32696" y="51738"/>
                    <a:pt x="37981" y="41194"/>
                    <a:pt x="48422" y="32929"/>
                  </a:cubicBezTo>
                  <a:cubicBezTo>
                    <a:pt x="58656" y="24794"/>
                    <a:pt x="72283" y="20675"/>
                    <a:pt x="88890" y="20675"/>
                  </a:cubicBezTo>
                  <a:cubicBezTo>
                    <a:pt x="114772" y="20675"/>
                    <a:pt x="139126" y="29535"/>
                    <a:pt x="161303" y="47023"/>
                  </a:cubicBezTo>
                  <a:lnTo>
                    <a:pt x="174905" y="28991"/>
                  </a:lnTo>
                  <a:cubicBezTo>
                    <a:pt x="150163" y="9767"/>
                    <a:pt x="121457" y="0"/>
                    <a:pt x="89616" y="0"/>
                  </a:cubicBezTo>
                  <a:cubicBezTo>
                    <a:pt x="66247" y="0"/>
                    <a:pt x="46790" y="6373"/>
                    <a:pt x="31685" y="18913"/>
                  </a:cubicBezTo>
                  <a:cubicBezTo>
                    <a:pt x="16711" y="31323"/>
                    <a:pt x="9120" y="47438"/>
                    <a:pt x="9120" y="66765"/>
                  </a:cubicBezTo>
                  <a:cubicBezTo>
                    <a:pt x="9120" y="86325"/>
                    <a:pt x="15545" y="101508"/>
                    <a:pt x="28240" y="111923"/>
                  </a:cubicBezTo>
                  <a:cubicBezTo>
                    <a:pt x="41220" y="122545"/>
                    <a:pt x="62646" y="131198"/>
                    <a:pt x="91922" y="137546"/>
                  </a:cubicBezTo>
                  <a:cubicBezTo>
                    <a:pt x="118011" y="142960"/>
                    <a:pt x="135317" y="149256"/>
                    <a:pt x="144852" y="156769"/>
                  </a:cubicBezTo>
                  <a:cubicBezTo>
                    <a:pt x="154567" y="164438"/>
                    <a:pt x="159490" y="175034"/>
                    <a:pt x="159490" y="188273"/>
                  </a:cubicBezTo>
                  <a:cubicBezTo>
                    <a:pt x="159490" y="201772"/>
                    <a:pt x="153945" y="212938"/>
                    <a:pt x="143012" y="221410"/>
                  </a:cubicBezTo>
                  <a:cubicBezTo>
                    <a:pt x="132312" y="229778"/>
                    <a:pt x="118115" y="234001"/>
                    <a:pt x="100782" y="234001"/>
                  </a:cubicBezTo>
                  <a:cubicBezTo>
                    <a:pt x="83398" y="234001"/>
                    <a:pt x="67620" y="231022"/>
                    <a:pt x="53811" y="225141"/>
                  </a:cubicBezTo>
                  <a:cubicBezTo>
                    <a:pt x="40650" y="219570"/>
                    <a:pt x="27437" y="210891"/>
                    <a:pt x="14483" y="199362"/>
                  </a:cubicBezTo>
                  <a:lnTo>
                    <a:pt x="0" y="216487"/>
                  </a:lnTo>
                  <a:cubicBezTo>
                    <a:pt x="29017" y="241825"/>
                    <a:pt x="62568" y="254676"/>
                    <a:pt x="99694" y="254676"/>
                  </a:cubicBezTo>
                  <a:cubicBezTo>
                    <a:pt x="124229" y="254676"/>
                    <a:pt x="144593" y="248250"/>
                    <a:pt x="160163" y="235555"/>
                  </a:cubicBezTo>
                  <a:cubicBezTo>
                    <a:pt x="175604" y="222990"/>
                    <a:pt x="183429" y="206124"/>
                    <a:pt x="183429" y="185372"/>
                  </a:cubicBezTo>
                  <a:cubicBezTo>
                    <a:pt x="183455" y="167055"/>
                    <a:pt x="177133" y="152339"/>
                    <a:pt x="164645" y="141691"/>
                  </a:cubicBezTo>
                  <a:close/>
                </a:path>
              </a:pathLst>
            </a:custGeom>
            <a:grpFill/>
            <a:ln w="25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28E0C42-B83F-B58B-F6C5-CEA1F2B012B9}"/>
                </a:ext>
              </a:extLst>
            </p:cNvPr>
            <p:cNvSpPr/>
            <p:nvPr/>
          </p:nvSpPr>
          <p:spPr>
            <a:xfrm>
              <a:off x="5412565" y="3833868"/>
              <a:ext cx="187159" cy="245814"/>
            </a:xfrm>
            <a:custGeom>
              <a:avLst/>
              <a:gdLst>
                <a:gd name="connsiteX0" fmla="*/ 0 w 187159"/>
                <a:gd name="connsiteY0" fmla="*/ 245815 h 245814"/>
                <a:gd name="connsiteX1" fmla="*/ 54070 w 187159"/>
                <a:gd name="connsiteY1" fmla="*/ 245815 h 245814"/>
                <a:gd name="connsiteX2" fmla="*/ 54070 w 187159"/>
                <a:gd name="connsiteY2" fmla="*/ 150655 h 245814"/>
                <a:gd name="connsiteX3" fmla="*/ 171355 w 187159"/>
                <a:gd name="connsiteY3" fmla="*/ 150655 h 245814"/>
                <a:gd name="connsiteX4" fmla="*/ 171355 w 187159"/>
                <a:gd name="connsiteY4" fmla="*/ 101482 h 245814"/>
                <a:gd name="connsiteX5" fmla="*/ 54070 w 187159"/>
                <a:gd name="connsiteY5" fmla="*/ 101482 h 245814"/>
                <a:gd name="connsiteX6" fmla="*/ 54070 w 187159"/>
                <a:gd name="connsiteY6" fmla="*/ 49173 h 245814"/>
                <a:gd name="connsiteX7" fmla="*/ 187159 w 187159"/>
                <a:gd name="connsiteY7" fmla="*/ 49173 h 245814"/>
                <a:gd name="connsiteX8" fmla="*/ 187159 w 187159"/>
                <a:gd name="connsiteY8" fmla="*/ 0 h 245814"/>
                <a:gd name="connsiteX9" fmla="*/ 0 w 187159"/>
                <a:gd name="connsiteY9"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9" h="245814">
                  <a:moveTo>
                    <a:pt x="0" y="245815"/>
                  </a:moveTo>
                  <a:lnTo>
                    <a:pt x="54070" y="245815"/>
                  </a:lnTo>
                  <a:lnTo>
                    <a:pt x="54070" y="150655"/>
                  </a:lnTo>
                  <a:lnTo>
                    <a:pt x="171355" y="150655"/>
                  </a:lnTo>
                  <a:lnTo>
                    <a:pt x="171355" y="101482"/>
                  </a:lnTo>
                  <a:lnTo>
                    <a:pt x="54070" y="101482"/>
                  </a:lnTo>
                  <a:lnTo>
                    <a:pt x="54070" y="49173"/>
                  </a:lnTo>
                  <a:lnTo>
                    <a:pt x="187159" y="49173"/>
                  </a:lnTo>
                  <a:lnTo>
                    <a:pt x="187159" y="0"/>
                  </a:lnTo>
                  <a:lnTo>
                    <a:pt x="0" y="0"/>
                  </a:lnTo>
                  <a:close/>
                </a:path>
              </a:pathLst>
            </a:custGeom>
            <a:grpFill/>
            <a:ln w="25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A169FCF-53E4-8D89-5147-82FDC2A621BD}"/>
                </a:ext>
              </a:extLst>
            </p:cNvPr>
            <p:cNvSpPr/>
            <p:nvPr/>
          </p:nvSpPr>
          <p:spPr>
            <a:xfrm>
              <a:off x="5624699" y="3832132"/>
              <a:ext cx="260530" cy="247550"/>
            </a:xfrm>
            <a:custGeom>
              <a:avLst/>
              <a:gdLst>
                <a:gd name="connsiteX0" fmla="*/ 105342 w 260530"/>
                <a:gd name="connsiteY0" fmla="*/ 0 h 247550"/>
                <a:gd name="connsiteX1" fmla="*/ 0 w 260530"/>
                <a:gd name="connsiteY1" fmla="*/ 247551 h 247550"/>
                <a:gd name="connsiteX2" fmla="*/ 55132 w 260530"/>
                <a:gd name="connsiteY2" fmla="*/ 247551 h 247550"/>
                <a:gd name="connsiteX3" fmla="*/ 77594 w 260530"/>
                <a:gd name="connsiteY3" fmla="*/ 192419 h 247550"/>
                <a:gd name="connsiteX4" fmla="*/ 181537 w 260530"/>
                <a:gd name="connsiteY4" fmla="*/ 192419 h 247550"/>
                <a:gd name="connsiteX5" fmla="*/ 204000 w 260530"/>
                <a:gd name="connsiteY5" fmla="*/ 247551 h 247550"/>
                <a:gd name="connsiteX6" fmla="*/ 260531 w 260530"/>
                <a:gd name="connsiteY6" fmla="*/ 247551 h 247550"/>
                <a:gd name="connsiteX7" fmla="*/ 155189 w 260530"/>
                <a:gd name="connsiteY7" fmla="*/ 0 h 247550"/>
                <a:gd name="connsiteX8" fmla="*/ 105342 w 260530"/>
                <a:gd name="connsiteY8" fmla="*/ 0 h 247550"/>
                <a:gd name="connsiteX9" fmla="*/ 96922 w 260530"/>
                <a:gd name="connsiteY9" fmla="*/ 144670 h 247550"/>
                <a:gd name="connsiteX10" fmla="*/ 129566 w 260530"/>
                <a:gd name="connsiteY10" fmla="*/ 64951 h 247550"/>
                <a:gd name="connsiteX11" fmla="*/ 162210 w 260530"/>
                <a:gd name="connsiteY11" fmla="*/ 144670 h 247550"/>
                <a:gd name="connsiteX12" fmla="*/ 96922 w 260530"/>
                <a:gd name="connsiteY12" fmla="*/ 144670 h 2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530" h="247550">
                  <a:moveTo>
                    <a:pt x="105342" y="0"/>
                  </a:moveTo>
                  <a:lnTo>
                    <a:pt x="0" y="247551"/>
                  </a:lnTo>
                  <a:lnTo>
                    <a:pt x="55132" y="247551"/>
                  </a:lnTo>
                  <a:lnTo>
                    <a:pt x="77594" y="192419"/>
                  </a:lnTo>
                  <a:lnTo>
                    <a:pt x="181537" y="192419"/>
                  </a:lnTo>
                  <a:lnTo>
                    <a:pt x="204000" y="247551"/>
                  </a:lnTo>
                  <a:lnTo>
                    <a:pt x="260531" y="247551"/>
                  </a:lnTo>
                  <a:lnTo>
                    <a:pt x="155189" y="0"/>
                  </a:lnTo>
                  <a:lnTo>
                    <a:pt x="105342" y="0"/>
                  </a:lnTo>
                  <a:close/>
                  <a:moveTo>
                    <a:pt x="96922" y="144670"/>
                  </a:moveTo>
                  <a:lnTo>
                    <a:pt x="129566" y="64951"/>
                  </a:lnTo>
                  <a:lnTo>
                    <a:pt x="162210" y="144670"/>
                  </a:lnTo>
                  <a:lnTo>
                    <a:pt x="96922" y="144670"/>
                  </a:lnTo>
                  <a:close/>
                </a:path>
              </a:pathLst>
            </a:custGeom>
            <a:grpFill/>
            <a:ln w="258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6583CB0-6DC8-593A-EA91-E2FBC8994746}"/>
                </a:ext>
              </a:extLst>
            </p:cNvPr>
            <p:cNvSpPr/>
            <p:nvPr/>
          </p:nvSpPr>
          <p:spPr>
            <a:xfrm>
              <a:off x="5927408" y="3829671"/>
              <a:ext cx="226850" cy="254235"/>
            </a:xfrm>
            <a:custGeom>
              <a:avLst/>
              <a:gdLst>
                <a:gd name="connsiteX0" fmla="*/ 127830 w 226850"/>
                <a:gd name="connsiteY0" fmla="*/ 204362 h 254235"/>
                <a:gd name="connsiteX1" fmla="*/ 56531 w 226850"/>
                <a:gd name="connsiteY1" fmla="*/ 127105 h 254235"/>
                <a:gd name="connsiteX2" fmla="*/ 56531 w 226850"/>
                <a:gd name="connsiteY2" fmla="*/ 126431 h 254235"/>
                <a:gd name="connsiteX3" fmla="*/ 127830 w 226850"/>
                <a:gd name="connsiteY3" fmla="*/ 49873 h 254235"/>
                <a:gd name="connsiteX4" fmla="*/ 190683 w 226850"/>
                <a:gd name="connsiteY4" fmla="*/ 77620 h 254235"/>
                <a:gd name="connsiteX5" fmla="*/ 225089 w 226850"/>
                <a:gd name="connsiteY5" fmla="*/ 37929 h 254235"/>
                <a:gd name="connsiteX6" fmla="*/ 128167 w 226850"/>
                <a:gd name="connsiteY6" fmla="*/ 0 h 254235"/>
                <a:gd name="connsiteX7" fmla="*/ 0 w 226850"/>
                <a:gd name="connsiteY7" fmla="*/ 127131 h 254235"/>
                <a:gd name="connsiteX8" fmla="*/ 0 w 226850"/>
                <a:gd name="connsiteY8" fmla="*/ 127830 h 254235"/>
                <a:gd name="connsiteX9" fmla="*/ 126068 w 226850"/>
                <a:gd name="connsiteY9" fmla="*/ 254235 h 254235"/>
                <a:gd name="connsiteX10" fmla="*/ 226850 w 226850"/>
                <a:gd name="connsiteY10" fmla="*/ 210347 h 254235"/>
                <a:gd name="connsiteX11" fmla="*/ 192419 w 226850"/>
                <a:gd name="connsiteY11" fmla="*/ 175579 h 254235"/>
                <a:gd name="connsiteX12" fmla="*/ 127830 w 226850"/>
                <a:gd name="connsiteY12" fmla="*/ 204362 h 25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50" h="254235">
                  <a:moveTo>
                    <a:pt x="127830" y="204362"/>
                  </a:moveTo>
                  <a:cubicBezTo>
                    <a:pt x="85704" y="204362"/>
                    <a:pt x="56531" y="169257"/>
                    <a:pt x="56531" y="127105"/>
                  </a:cubicBezTo>
                  <a:lnTo>
                    <a:pt x="56531" y="126431"/>
                  </a:lnTo>
                  <a:cubicBezTo>
                    <a:pt x="56531" y="84279"/>
                    <a:pt x="86377" y="49873"/>
                    <a:pt x="127830" y="49873"/>
                  </a:cubicBezTo>
                  <a:cubicBezTo>
                    <a:pt x="152417" y="49873"/>
                    <a:pt x="171718" y="60392"/>
                    <a:pt x="190683" y="77620"/>
                  </a:cubicBezTo>
                  <a:lnTo>
                    <a:pt x="225089" y="37929"/>
                  </a:lnTo>
                  <a:cubicBezTo>
                    <a:pt x="202264" y="15467"/>
                    <a:pt x="174516" y="0"/>
                    <a:pt x="128167" y="0"/>
                  </a:cubicBezTo>
                  <a:cubicBezTo>
                    <a:pt x="52671" y="0"/>
                    <a:pt x="0" y="57231"/>
                    <a:pt x="0" y="127131"/>
                  </a:cubicBezTo>
                  <a:lnTo>
                    <a:pt x="0" y="127830"/>
                  </a:lnTo>
                  <a:cubicBezTo>
                    <a:pt x="0" y="198404"/>
                    <a:pt x="53733" y="254235"/>
                    <a:pt x="126068" y="254235"/>
                  </a:cubicBezTo>
                  <a:cubicBezTo>
                    <a:pt x="173480" y="254235"/>
                    <a:pt x="201564" y="237395"/>
                    <a:pt x="226850" y="210347"/>
                  </a:cubicBezTo>
                  <a:lnTo>
                    <a:pt x="192419" y="175579"/>
                  </a:lnTo>
                  <a:cubicBezTo>
                    <a:pt x="173143" y="193144"/>
                    <a:pt x="155940" y="204362"/>
                    <a:pt x="127830" y="204362"/>
                  </a:cubicBezTo>
                  <a:close/>
                </a:path>
              </a:pathLst>
            </a:custGeom>
            <a:grpFill/>
            <a:ln w="25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6C19C46-EA39-8C04-7A22-D3775AC65FF6}"/>
                </a:ext>
              </a:extLst>
            </p:cNvPr>
            <p:cNvSpPr/>
            <p:nvPr/>
          </p:nvSpPr>
          <p:spPr>
            <a:xfrm>
              <a:off x="6210842" y="3833868"/>
              <a:ext cx="203662" cy="245814"/>
            </a:xfrm>
            <a:custGeom>
              <a:avLst/>
              <a:gdLst>
                <a:gd name="connsiteX0" fmla="*/ 0 w 203662"/>
                <a:gd name="connsiteY0" fmla="*/ 49873 h 245814"/>
                <a:gd name="connsiteX1" fmla="*/ 74796 w 203662"/>
                <a:gd name="connsiteY1" fmla="*/ 49873 h 245814"/>
                <a:gd name="connsiteX2" fmla="*/ 74796 w 203662"/>
                <a:gd name="connsiteY2" fmla="*/ 245815 h 245814"/>
                <a:gd name="connsiteX3" fmla="*/ 128892 w 203662"/>
                <a:gd name="connsiteY3" fmla="*/ 245815 h 245814"/>
                <a:gd name="connsiteX4" fmla="*/ 128892 w 203662"/>
                <a:gd name="connsiteY4" fmla="*/ 49873 h 245814"/>
                <a:gd name="connsiteX5" fmla="*/ 203663 w 203662"/>
                <a:gd name="connsiteY5" fmla="*/ 49873 h 245814"/>
                <a:gd name="connsiteX6" fmla="*/ 203663 w 203662"/>
                <a:gd name="connsiteY6" fmla="*/ 0 h 245814"/>
                <a:gd name="connsiteX7" fmla="*/ 0 w 203662"/>
                <a:gd name="connsiteY7" fmla="*/ 0 h 2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2" h="245814">
                  <a:moveTo>
                    <a:pt x="0" y="49873"/>
                  </a:moveTo>
                  <a:lnTo>
                    <a:pt x="74796" y="49873"/>
                  </a:lnTo>
                  <a:lnTo>
                    <a:pt x="74796" y="245815"/>
                  </a:lnTo>
                  <a:lnTo>
                    <a:pt x="128892" y="245815"/>
                  </a:lnTo>
                  <a:lnTo>
                    <a:pt x="128892" y="49873"/>
                  </a:lnTo>
                  <a:lnTo>
                    <a:pt x="203663" y="49873"/>
                  </a:lnTo>
                  <a:lnTo>
                    <a:pt x="203663" y="0"/>
                  </a:lnTo>
                  <a:lnTo>
                    <a:pt x="0" y="0"/>
                  </a:lnTo>
                  <a:close/>
                </a:path>
              </a:pathLst>
            </a:custGeom>
            <a:grpFill/>
            <a:ln w="25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00F03B6-0ECE-1A8F-6258-29301178C1C2}"/>
                </a:ext>
              </a:extLst>
            </p:cNvPr>
            <p:cNvSpPr/>
            <p:nvPr/>
          </p:nvSpPr>
          <p:spPr>
            <a:xfrm>
              <a:off x="6464792" y="3830370"/>
              <a:ext cx="194543" cy="252862"/>
            </a:xfrm>
            <a:custGeom>
              <a:avLst/>
              <a:gdLst>
                <a:gd name="connsiteX0" fmla="*/ 116586 w 194543"/>
                <a:gd name="connsiteY0" fmla="*/ 102181 h 252862"/>
                <a:gd name="connsiteX1" fmla="*/ 63552 w 194543"/>
                <a:gd name="connsiteY1" fmla="*/ 69874 h 252862"/>
                <a:gd name="connsiteX2" fmla="*/ 63552 w 194543"/>
                <a:gd name="connsiteY2" fmla="*/ 69200 h 252862"/>
                <a:gd name="connsiteX3" fmla="*/ 95160 w 194543"/>
                <a:gd name="connsiteY3" fmla="*/ 47774 h 252862"/>
                <a:gd name="connsiteX4" fmla="*/ 159075 w 194543"/>
                <a:gd name="connsiteY4" fmla="*/ 71998 h 252862"/>
                <a:gd name="connsiteX5" fmla="*/ 187159 w 194543"/>
                <a:gd name="connsiteY5" fmla="*/ 31271 h 252862"/>
                <a:gd name="connsiteX6" fmla="*/ 95860 w 194543"/>
                <a:gd name="connsiteY6" fmla="*/ 0 h 252862"/>
                <a:gd name="connsiteX7" fmla="*/ 9819 w 194543"/>
                <a:gd name="connsiteY7" fmla="*/ 74097 h 252862"/>
                <a:gd name="connsiteX8" fmla="*/ 9819 w 194543"/>
                <a:gd name="connsiteY8" fmla="*/ 74796 h 252862"/>
                <a:gd name="connsiteX9" fmla="*/ 91300 w 194543"/>
                <a:gd name="connsiteY9" fmla="*/ 149956 h 252862"/>
                <a:gd name="connsiteX10" fmla="*/ 140810 w 194543"/>
                <a:gd name="connsiteY10" fmla="*/ 181201 h 252862"/>
                <a:gd name="connsiteX11" fmla="*/ 140810 w 194543"/>
                <a:gd name="connsiteY11" fmla="*/ 181900 h 252862"/>
                <a:gd name="connsiteX12" fmla="*/ 105342 w 194543"/>
                <a:gd name="connsiteY12" fmla="*/ 205088 h 252862"/>
                <a:gd name="connsiteX13" fmla="*/ 31971 w 194543"/>
                <a:gd name="connsiteY13" fmla="*/ 175242 h 252862"/>
                <a:gd name="connsiteX14" fmla="*/ 0 w 194543"/>
                <a:gd name="connsiteY14" fmla="*/ 213534 h 252862"/>
                <a:gd name="connsiteX15" fmla="*/ 104306 w 194543"/>
                <a:gd name="connsiteY15" fmla="*/ 252862 h 252862"/>
                <a:gd name="connsiteX16" fmla="*/ 194543 w 194543"/>
                <a:gd name="connsiteY16" fmla="*/ 176641 h 252862"/>
                <a:gd name="connsiteX17" fmla="*/ 194543 w 194543"/>
                <a:gd name="connsiteY17" fmla="*/ 175941 h 252862"/>
                <a:gd name="connsiteX18" fmla="*/ 116586 w 194543"/>
                <a:gd name="connsiteY18" fmla="*/ 102181 h 2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543" h="252862">
                  <a:moveTo>
                    <a:pt x="116586" y="102181"/>
                  </a:moveTo>
                  <a:cubicBezTo>
                    <a:pt x="74097" y="91300"/>
                    <a:pt x="63552" y="86015"/>
                    <a:pt x="63552" y="69874"/>
                  </a:cubicBezTo>
                  <a:lnTo>
                    <a:pt x="63552" y="69200"/>
                  </a:lnTo>
                  <a:cubicBezTo>
                    <a:pt x="63552" y="57257"/>
                    <a:pt x="74434" y="47774"/>
                    <a:pt x="95160" y="47774"/>
                  </a:cubicBezTo>
                  <a:cubicBezTo>
                    <a:pt x="115887" y="47774"/>
                    <a:pt x="137286" y="56920"/>
                    <a:pt x="159075" y="71998"/>
                  </a:cubicBezTo>
                  <a:lnTo>
                    <a:pt x="187159" y="31271"/>
                  </a:lnTo>
                  <a:cubicBezTo>
                    <a:pt x="162236" y="11244"/>
                    <a:pt x="131664" y="0"/>
                    <a:pt x="95860" y="0"/>
                  </a:cubicBezTo>
                  <a:cubicBezTo>
                    <a:pt x="45650" y="0"/>
                    <a:pt x="9819" y="29509"/>
                    <a:pt x="9819" y="74097"/>
                  </a:cubicBezTo>
                  <a:lnTo>
                    <a:pt x="9819" y="74796"/>
                  </a:lnTo>
                  <a:cubicBezTo>
                    <a:pt x="9819" y="123607"/>
                    <a:pt x="41764" y="137286"/>
                    <a:pt x="91300" y="149956"/>
                  </a:cubicBezTo>
                  <a:cubicBezTo>
                    <a:pt x="132390" y="160474"/>
                    <a:pt x="140810" y="167495"/>
                    <a:pt x="140810" y="181201"/>
                  </a:cubicBezTo>
                  <a:lnTo>
                    <a:pt x="140810" y="181900"/>
                  </a:lnTo>
                  <a:cubicBezTo>
                    <a:pt x="140810" y="196305"/>
                    <a:pt x="127467" y="205088"/>
                    <a:pt x="105342" y="205088"/>
                  </a:cubicBezTo>
                  <a:cubicBezTo>
                    <a:pt x="77258" y="205088"/>
                    <a:pt x="54070" y="193507"/>
                    <a:pt x="31971" y="175242"/>
                  </a:cubicBezTo>
                  <a:lnTo>
                    <a:pt x="0" y="213534"/>
                  </a:lnTo>
                  <a:cubicBezTo>
                    <a:pt x="29509" y="239882"/>
                    <a:pt x="67076" y="252862"/>
                    <a:pt x="104306" y="252862"/>
                  </a:cubicBezTo>
                  <a:cubicBezTo>
                    <a:pt x="157313" y="252862"/>
                    <a:pt x="194543" y="225451"/>
                    <a:pt x="194543" y="176641"/>
                  </a:cubicBezTo>
                  <a:lnTo>
                    <a:pt x="194543" y="175941"/>
                  </a:lnTo>
                  <a:cubicBezTo>
                    <a:pt x="194517" y="133089"/>
                    <a:pt x="166433" y="115161"/>
                    <a:pt x="116586" y="102181"/>
                  </a:cubicBezTo>
                  <a:close/>
                </a:path>
              </a:pathLst>
            </a:custGeom>
            <a:grpFill/>
            <a:ln w="2588"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C1158363-DB70-D1C1-EB10-851EB3C2C205}"/>
              </a:ext>
            </a:extLst>
          </p:cNvPr>
          <p:cNvSpPr>
            <a:spLocks noGrp="1"/>
          </p:cNvSpPr>
          <p:nvPr>
            <p:ph type="title"/>
          </p:nvPr>
        </p:nvSpPr>
        <p:spPr>
          <a:xfrm>
            <a:off x="5536018" y="2365252"/>
            <a:ext cx="6186081" cy="1976563"/>
          </a:xfrm>
        </p:spPr>
        <p:txBody>
          <a:bodyPr/>
          <a:lstStyle>
            <a:lvl1pPr>
              <a:defRPr sz="6000">
                <a:solidFill>
                  <a:schemeClr val="bg2"/>
                </a:solidFill>
              </a:defRPr>
            </a:lvl1pPr>
          </a:lstStyle>
          <a:p>
            <a:r>
              <a:rPr lang="en-US" dirty="0"/>
              <a:t>Click to edit Master title style</a:t>
            </a:r>
          </a:p>
        </p:txBody>
      </p:sp>
      <p:sp>
        <p:nvSpPr>
          <p:cNvPr id="25" name="Text Placeholder 24">
            <a:extLst>
              <a:ext uri="{FF2B5EF4-FFF2-40B4-BE49-F238E27FC236}">
                <a16:creationId xmlns:a16="http://schemas.microsoft.com/office/drawing/2014/main" id="{E205A723-886C-7A52-EF03-D5B11D48BDD3}"/>
              </a:ext>
            </a:extLst>
          </p:cNvPr>
          <p:cNvSpPr>
            <a:spLocks noGrp="1"/>
          </p:cNvSpPr>
          <p:nvPr>
            <p:ph type="body" sz="quarter" idx="10"/>
          </p:nvPr>
        </p:nvSpPr>
        <p:spPr>
          <a:xfrm>
            <a:off x="5535613" y="4424239"/>
            <a:ext cx="6186080" cy="1976562"/>
          </a:xfrm>
        </p:spPr>
        <p:txBody>
          <a:bodyPr/>
          <a:lstStyle>
            <a:lvl1pPr marL="0" indent="0">
              <a:buFontTx/>
              <a:buNone/>
              <a:defRPr>
                <a:solidFill>
                  <a:schemeClr val="bg2"/>
                </a:solidFill>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4405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USAFacts 2022 Logo Cover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2D26C-1A3A-35B4-579B-6E49BE208E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0"/>
            <a:ext cx="12191997" cy="6857998"/>
          </a:xfrm>
          <a:prstGeom prst="rect">
            <a:avLst/>
          </a:prstGeom>
        </p:spPr>
      </p:pic>
      <p:grpSp>
        <p:nvGrpSpPr>
          <p:cNvPr id="3" name="Graphic 18" descr="USAFacts logo&#10;">
            <a:extLst>
              <a:ext uri="{FF2B5EF4-FFF2-40B4-BE49-F238E27FC236}">
                <a16:creationId xmlns:a16="http://schemas.microsoft.com/office/drawing/2014/main" id="{1D1D25AA-5C1F-EEF4-6BBD-123BF511E0D4}"/>
              </a:ext>
            </a:extLst>
          </p:cNvPr>
          <p:cNvGrpSpPr>
            <a:grpSpLocks noChangeAspect="1"/>
          </p:cNvGrpSpPr>
          <p:nvPr userDrawn="1"/>
        </p:nvGrpSpPr>
        <p:grpSpPr>
          <a:xfrm>
            <a:off x="7619999" y="1855819"/>
            <a:ext cx="1321949" cy="159001"/>
            <a:chOff x="1883621" y="2942350"/>
            <a:chExt cx="8434127" cy="1014438"/>
          </a:xfrm>
          <a:solidFill>
            <a:schemeClr val="accent5"/>
          </a:solidFill>
        </p:grpSpPr>
        <p:sp>
          <p:nvSpPr>
            <p:cNvPr id="4" name="Freeform: Shape 3">
              <a:extLst>
                <a:ext uri="{FF2B5EF4-FFF2-40B4-BE49-F238E27FC236}">
                  <a16:creationId xmlns:a16="http://schemas.microsoft.com/office/drawing/2014/main" id="{E252AC92-6620-6E3C-9CB2-948E2B431933}"/>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AE40433-6DC3-9A54-E114-4638884B5435}"/>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B780109-297E-81F1-FC8B-24A65B0902D0}"/>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3414224-187B-13C4-0674-9ADE07F7F51B}"/>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C0C02B4-6331-A0C8-B759-F16D183B909E}"/>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65CF14A-0D9F-99C2-22CA-5261F9F8CADA}"/>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6B8CB2-0458-4E88-DD40-7590AA19D670}"/>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0DD5D96-4A54-57B7-FBD8-3E1B41279941}"/>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71A16EA-FD7A-2F6A-B2A8-CB227BE08BC2}"/>
              </a:ext>
            </a:extLst>
          </p:cNvPr>
          <p:cNvSpPr>
            <a:spLocks noGrp="1"/>
          </p:cNvSpPr>
          <p:nvPr>
            <p:ph type="title"/>
          </p:nvPr>
        </p:nvSpPr>
        <p:spPr>
          <a:xfrm>
            <a:off x="7619999" y="2608520"/>
            <a:ext cx="4102101" cy="3792279"/>
          </a:xfr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1578327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9CFB-C06B-7204-FB35-A72132AB67D7}"/>
              </a:ext>
            </a:extLst>
          </p:cNvPr>
          <p:cNvSpPr>
            <a:spLocks noGrp="1"/>
          </p:cNvSpPr>
          <p:nvPr>
            <p:ph type="ctrTitle"/>
          </p:nvPr>
        </p:nvSpPr>
        <p:spPr>
          <a:xfrm>
            <a:off x="457201" y="2032034"/>
            <a:ext cx="11264900" cy="1170432"/>
          </a:xfrm>
        </p:spPr>
        <p:txBody>
          <a:bodyPr anchor="b"/>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36B7332B-C507-921D-5F58-F6466CA6E361}"/>
              </a:ext>
            </a:extLst>
          </p:cNvPr>
          <p:cNvSpPr>
            <a:spLocks noGrp="1"/>
          </p:cNvSpPr>
          <p:nvPr>
            <p:ph type="subTitle" idx="1"/>
          </p:nvPr>
        </p:nvSpPr>
        <p:spPr>
          <a:xfrm>
            <a:off x="457201" y="3671149"/>
            <a:ext cx="11264900" cy="117043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4" name="Graphic 18" descr="USAFacts logo">
            <a:extLst>
              <a:ext uri="{FF2B5EF4-FFF2-40B4-BE49-F238E27FC236}">
                <a16:creationId xmlns:a16="http://schemas.microsoft.com/office/drawing/2014/main" id="{BC5635BA-3A12-1885-216C-E51A3A40EEAD}"/>
              </a:ext>
            </a:extLst>
          </p:cNvPr>
          <p:cNvGrpSpPr>
            <a:grpSpLocks noChangeAspect="1"/>
          </p:cNvGrpSpPr>
          <p:nvPr userDrawn="1"/>
        </p:nvGrpSpPr>
        <p:grpSpPr>
          <a:xfrm>
            <a:off x="457200" y="6241798"/>
            <a:ext cx="1321949" cy="159001"/>
            <a:chOff x="1883621" y="2942350"/>
            <a:chExt cx="8434127" cy="1014438"/>
          </a:xfrm>
          <a:solidFill>
            <a:schemeClr val="accent5"/>
          </a:solidFill>
        </p:grpSpPr>
        <p:sp>
          <p:nvSpPr>
            <p:cNvPr id="5" name="Freeform: Shape 4">
              <a:extLst>
                <a:ext uri="{FF2B5EF4-FFF2-40B4-BE49-F238E27FC236}">
                  <a16:creationId xmlns:a16="http://schemas.microsoft.com/office/drawing/2014/main" id="{7F75D4E2-C0E8-4320-489C-231C7CDA496B}"/>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BF7A21E-0840-BFA6-471F-2DFF8AEC8F9C}"/>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A688047-0C6E-A4E3-F0AD-41AA8DC2E9AF}"/>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D4DB2A5-A6E4-1736-48F9-485CA71151D9}"/>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7B8A85-3775-9843-3586-02C90256B201}"/>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84B4464-4A82-362C-0B4F-4D8D25C2F2A9}"/>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17FA7F1-5223-8F66-A3C9-83745652DB8B}"/>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10A772-EE47-6ADE-7977-D5A0F841634D}"/>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1161029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Magen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1C2B-3AEF-5A2B-3F93-8D7BD02AB679}"/>
              </a:ext>
            </a:extLst>
          </p:cNvPr>
          <p:cNvSpPr>
            <a:spLocks noGrp="1"/>
          </p:cNvSpPr>
          <p:nvPr>
            <p:ph type="title"/>
          </p:nvPr>
        </p:nvSpPr>
        <p:spPr>
          <a:xfrm>
            <a:off x="457200" y="2032034"/>
            <a:ext cx="11264900" cy="1170432"/>
          </a:xfrm>
        </p:spPr>
        <p:txBody>
          <a:bodyPr anchor="b"/>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880E2BDB-E86E-B2E5-B7DD-40AB4714C30F}"/>
              </a:ext>
            </a:extLst>
          </p:cNvPr>
          <p:cNvSpPr>
            <a:spLocks noGrp="1"/>
          </p:cNvSpPr>
          <p:nvPr>
            <p:ph type="body" sz="quarter" idx="10"/>
          </p:nvPr>
        </p:nvSpPr>
        <p:spPr>
          <a:xfrm>
            <a:off x="457200" y="3671149"/>
            <a:ext cx="11264900" cy="1924050"/>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grpSp>
        <p:nvGrpSpPr>
          <p:cNvPr id="22" name="Graphic 18" descr="USAFacts logo">
            <a:extLst>
              <a:ext uri="{FF2B5EF4-FFF2-40B4-BE49-F238E27FC236}">
                <a16:creationId xmlns:a16="http://schemas.microsoft.com/office/drawing/2014/main" id="{FE89A961-F271-072B-B1FC-8F17D634973C}"/>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23" name="Freeform: Shape 22">
              <a:extLst>
                <a:ext uri="{FF2B5EF4-FFF2-40B4-BE49-F238E27FC236}">
                  <a16:creationId xmlns:a16="http://schemas.microsoft.com/office/drawing/2014/main" id="{25059D13-3A3C-EFC9-C2EA-BB465E68362D}"/>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396CA43-32D0-9ED7-1C78-6E611A106E18}"/>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FB8BB7D-0DAA-40B9-CD74-BD16EB8E5CC0}"/>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4E61B8B-1161-A14E-6985-4FE33985E896}"/>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EE132D2-C3DA-BF96-807D-F6835FC4D71A}"/>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1F21683-4FF9-9055-9670-3662EFC89E03}"/>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1D562BF-B47D-68BC-7A27-9A16499C2B82}"/>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EA2F47A-C3BD-FB17-39C7-D68D6319F2A6}"/>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681551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1C2B-3AEF-5A2B-3F93-8D7BD02AB679}"/>
              </a:ext>
            </a:extLst>
          </p:cNvPr>
          <p:cNvSpPr>
            <a:spLocks noGrp="1"/>
          </p:cNvSpPr>
          <p:nvPr>
            <p:ph type="title"/>
          </p:nvPr>
        </p:nvSpPr>
        <p:spPr>
          <a:xfrm>
            <a:off x="457200" y="2032034"/>
            <a:ext cx="11264900" cy="1170432"/>
          </a:xfrm>
        </p:spPr>
        <p:txBody>
          <a:bodyPr anchor="b"/>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880E2BDB-E86E-B2E5-B7DD-40AB4714C30F}"/>
              </a:ext>
            </a:extLst>
          </p:cNvPr>
          <p:cNvSpPr>
            <a:spLocks noGrp="1"/>
          </p:cNvSpPr>
          <p:nvPr>
            <p:ph type="body" sz="quarter" idx="10"/>
          </p:nvPr>
        </p:nvSpPr>
        <p:spPr>
          <a:xfrm>
            <a:off x="457200" y="3671149"/>
            <a:ext cx="11264900" cy="1924050"/>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grpSp>
        <p:nvGrpSpPr>
          <p:cNvPr id="3" name="Graphic 18" descr="USAFacts logo">
            <a:extLst>
              <a:ext uri="{FF2B5EF4-FFF2-40B4-BE49-F238E27FC236}">
                <a16:creationId xmlns:a16="http://schemas.microsoft.com/office/drawing/2014/main" id="{F2116A01-BD7B-4B07-8F2A-2F8DEE11D29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4" name="Freeform: Shape 3">
              <a:extLst>
                <a:ext uri="{FF2B5EF4-FFF2-40B4-BE49-F238E27FC236}">
                  <a16:creationId xmlns:a16="http://schemas.microsoft.com/office/drawing/2014/main" id="{F9B6CE69-F67F-DE06-FE24-EF49FFAA2AB0}"/>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C74A2AB-0064-FB2A-A663-5009FD7077D9}"/>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6346B78-B3C3-7859-BDC1-5B4B7DDE5D97}"/>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BB143E-5368-C4CB-DBD3-7695A54B628D}"/>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C2E676-4B51-1B13-ED07-3BE115BE8956}"/>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457983F-C812-4F59-48A6-29FF1F3A4DF8}"/>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E782B86-D8C4-238E-A08B-4B8787D28194}"/>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846CCC8-40F1-A8DE-6DEE-98F13F37A767}"/>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1805136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Cy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1C2B-3AEF-5A2B-3F93-8D7BD02AB679}"/>
              </a:ext>
            </a:extLst>
          </p:cNvPr>
          <p:cNvSpPr>
            <a:spLocks noGrp="1"/>
          </p:cNvSpPr>
          <p:nvPr>
            <p:ph type="title"/>
          </p:nvPr>
        </p:nvSpPr>
        <p:spPr>
          <a:xfrm>
            <a:off x="457200" y="2032034"/>
            <a:ext cx="11264900" cy="1170432"/>
          </a:xfrm>
        </p:spPr>
        <p:txBody>
          <a:bodyPr anchor="b"/>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880E2BDB-E86E-B2E5-B7DD-40AB4714C30F}"/>
              </a:ext>
            </a:extLst>
          </p:cNvPr>
          <p:cNvSpPr>
            <a:spLocks noGrp="1"/>
          </p:cNvSpPr>
          <p:nvPr>
            <p:ph type="body" sz="quarter" idx="10"/>
          </p:nvPr>
        </p:nvSpPr>
        <p:spPr>
          <a:xfrm>
            <a:off x="457200" y="3671149"/>
            <a:ext cx="11264900" cy="1924050"/>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grpSp>
        <p:nvGrpSpPr>
          <p:cNvPr id="3" name="Graphic 18" descr="USAFacts logo">
            <a:extLst>
              <a:ext uri="{FF2B5EF4-FFF2-40B4-BE49-F238E27FC236}">
                <a16:creationId xmlns:a16="http://schemas.microsoft.com/office/drawing/2014/main" id="{F2116A01-BD7B-4B07-8F2A-2F8DEE11D29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4" name="Freeform: Shape 3">
              <a:extLst>
                <a:ext uri="{FF2B5EF4-FFF2-40B4-BE49-F238E27FC236}">
                  <a16:creationId xmlns:a16="http://schemas.microsoft.com/office/drawing/2014/main" id="{F9B6CE69-F67F-DE06-FE24-EF49FFAA2AB0}"/>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C74A2AB-0064-FB2A-A663-5009FD7077D9}"/>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6346B78-B3C3-7859-BDC1-5B4B7DDE5D97}"/>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BB143E-5368-C4CB-DBD3-7695A54B628D}"/>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C2E676-4B51-1B13-ED07-3BE115BE8956}"/>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457983F-C812-4F59-48A6-29FF1F3A4DF8}"/>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E782B86-D8C4-238E-A08B-4B8787D28194}"/>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846CCC8-40F1-A8DE-6DEE-98F13F37A767}"/>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13331463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716A-6EFE-F6A2-CA78-C31039934468}"/>
              </a:ext>
            </a:extLst>
          </p:cNvPr>
          <p:cNvSpPr>
            <a:spLocks noGrp="1"/>
          </p:cNvSpPr>
          <p:nvPr>
            <p:ph type="title"/>
          </p:nvPr>
        </p:nvSpPr>
        <p:spPr>
          <a:xfrm>
            <a:off x="0" y="1296545"/>
            <a:ext cx="5981700" cy="1403461"/>
          </a:xfrm>
          <a:solidFill>
            <a:srgbClr val="FFF392"/>
          </a:solidFill>
        </p:spPr>
        <p:txBody>
          <a:bodyPr lIns="457200" tIns="91440" rIns="457200" bIns="91440">
            <a:spAutoFit/>
          </a:bodyPr>
          <a:lstStyle>
            <a:lvl1pPr>
              <a:defRPr>
                <a:solidFill>
                  <a:schemeClr val="bg2"/>
                </a:solidFill>
              </a:defRPr>
            </a:lvl1pPr>
          </a:lstStyle>
          <a:p>
            <a:r>
              <a:rPr lang="en-US" dirty="0"/>
              <a:t>Click to edit Master title </a:t>
            </a:r>
          </a:p>
        </p:txBody>
      </p:sp>
      <p:sp>
        <p:nvSpPr>
          <p:cNvPr id="7" name="Text Placeholder 6">
            <a:extLst>
              <a:ext uri="{FF2B5EF4-FFF2-40B4-BE49-F238E27FC236}">
                <a16:creationId xmlns:a16="http://schemas.microsoft.com/office/drawing/2014/main" id="{BFE8F7DE-B35A-17F9-D955-8665B73942BC}"/>
              </a:ext>
            </a:extLst>
          </p:cNvPr>
          <p:cNvSpPr>
            <a:spLocks noGrp="1"/>
          </p:cNvSpPr>
          <p:nvPr>
            <p:ph type="body" sz="quarter" idx="10"/>
          </p:nvPr>
        </p:nvSpPr>
        <p:spPr>
          <a:xfrm>
            <a:off x="6321057" y="1296545"/>
            <a:ext cx="457200" cy="4547665"/>
          </a:xfrm>
        </p:spPr>
        <p:txBody>
          <a:bodyPr/>
          <a:lstStyle>
            <a:lvl1pPr marL="0" indent="0" algn="r">
              <a:buFontTx/>
              <a:buNone/>
              <a:defRPr>
                <a:solidFill>
                  <a:schemeClr val="tx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4C4EBB80-B8A9-69B4-D171-DC5EEB18E99D}"/>
              </a:ext>
            </a:extLst>
          </p:cNvPr>
          <p:cNvSpPr>
            <a:spLocks noGrp="1"/>
          </p:cNvSpPr>
          <p:nvPr>
            <p:ph type="body" sz="quarter" idx="11"/>
          </p:nvPr>
        </p:nvSpPr>
        <p:spPr>
          <a:xfrm>
            <a:off x="7235457" y="1296546"/>
            <a:ext cx="4499343" cy="454766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aphic 18" descr="USAFacts logo">
            <a:extLst>
              <a:ext uri="{FF2B5EF4-FFF2-40B4-BE49-F238E27FC236}">
                <a16:creationId xmlns:a16="http://schemas.microsoft.com/office/drawing/2014/main" id="{2C7FBFD6-7D56-B3F7-63F5-54EBE35C7001}"/>
              </a:ext>
            </a:extLst>
          </p:cNvPr>
          <p:cNvGrpSpPr>
            <a:grpSpLocks noChangeAspect="1"/>
          </p:cNvGrpSpPr>
          <p:nvPr userDrawn="1"/>
        </p:nvGrpSpPr>
        <p:grpSpPr>
          <a:xfrm>
            <a:off x="457200" y="457200"/>
            <a:ext cx="1321949" cy="159001"/>
            <a:chOff x="1883621" y="2942350"/>
            <a:chExt cx="8434127" cy="1014438"/>
          </a:xfrm>
          <a:solidFill>
            <a:schemeClr val="accent5"/>
          </a:solidFill>
        </p:grpSpPr>
        <p:sp>
          <p:nvSpPr>
            <p:cNvPr id="4" name="Freeform: Shape 3">
              <a:extLst>
                <a:ext uri="{FF2B5EF4-FFF2-40B4-BE49-F238E27FC236}">
                  <a16:creationId xmlns:a16="http://schemas.microsoft.com/office/drawing/2014/main" id="{170B1FA3-B229-5227-42D4-915A543800CD}"/>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7A2B6F8-10FB-F450-EA9B-2D00263BCF65}"/>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49817DC-6431-6DAD-DF56-261329A53505}"/>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4DF0B8C-C56E-52A0-A7BC-AD539F281249}"/>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0ED1588-1F44-A302-3BE0-2FCD34A1D029}"/>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5E3D242-99C3-1A8B-E170-C0E5E43A18D1}"/>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250BF2D-09EA-4492-3D8C-45C00F90707D}"/>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4323AAD-F02C-2EB1-7C6C-ADBE3735A863}"/>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pic>
        <p:nvPicPr>
          <p:cNvPr id="12" name="Picture 11" descr="A person walking through a gate&#10;&#10;Description automatically generated with low confidence">
            <a:extLst>
              <a:ext uri="{FF2B5EF4-FFF2-40B4-BE49-F238E27FC236}">
                <a16:creationId xmlns:a16="http://schemas.microsoft.com/office/drawing/2014/main" id="{A0744571-D04C-2920-A9A9-FBC490AE87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688" y="3092298"/>
            <a:ext cx="3397168" cy="3765702"/>
          </a:xfrm>
          <a:prstGeom prst="rect">
            <a:avLst/>
          </a:prstGeom>
        </p:spPr>
      </p:pic>
    </p:spTree>
    <p:extLst>
      <p:ext uri="{BB962C8B-B14F-4D97-AF65-F5344CB8AC3E}">
        <p14:creationId xmlns:p14="http://schemas.microsoft.com/office/powerpoint/2010/main" val="267788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8989-32B0-E340-7160-91767A4A9D0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666174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0A65-0DC9-5745-F588-F1224576ADB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994F0D5-96C7-0AEC-9401-C078C7BDC92B}"/>
              </a:ext>
            </a:extLst>
          </p:cNvPr>
          <p:cNvSpPr>
            <a:spLocks noGrp="1"/>
          </p:cNvSpPr>
          <p:nvPr>
            <p:ph idx="1"/>
          </p:nvPr>
        </p:nvSpPr>
        <p:spPr>
          <a:xfrm>
            <a:off x="457200" y="1849438"/>
            <a:ext cx="11264900" cy="4551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384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C6EB-15EF-CB1C-EB13-FEB442A57A0E}"/>
              </a:ext>
            </a:extLst>
          </p:cNvPr>
          <p:cNvSpPr>
            <a:spLocks noGrp="1"/>
          </p:cNvSpPr>
          <p:nvPr>
            <p:ph type="title"/>
          </p:nvPr>
        </p:nvSpPr>
        <p:spPr>
          <a:xfrm>
            <a:off x="457200" y="457200"/>
            <a:ext cx="11264900" cy="607391"/>
          </a:xfrm>
        </p:spPr>
        <p:txBody>
          <a:bodyPr anchor="b"/>
          <a:lstStyle/>
          <a:p>
            <a:r>
              <a:rPr lang="en-US" dirty="0"/>
              <a:t>Click to edit Master title style</a:t>
            </a:r>
          </a:p>
        </p:txBody>
      </p:sp>
      <p:sp>
        <p:nvSpPr>
          <p:cNvPr id="7" name="Content Placeholder 6">
            <a:extLst>
              <a:ext uri="{FF2B5EF4-FFF2-40B4-BE49-F238E27FC236}">
                <a16:creationId xmlns:a16="http://schemas.microsoft.com/office/drawing/2014/main" id="{919A5B5E-AB71-9F34-B166-0EC8EA1268D3}"/>
              </a:ext>
            </a:extLst>
          </p:cNvPr>
          <p:cNvSpPr>
            <a:spLocks noGrp="1"/>
          </p:cNvSpPr>
          <p:nvPr>
            <p:ph sz="quarter" idx="10"/>
          </p:nvPr>
        </p:nvSpPr>
        <p:spPr>
          <a:xfrm>
            <a:off x="457200" y="1849438"/>
            <a:ext cx="11264900" cy="4551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429FC4E1-06B0-C23C-18DE-9CCE770BBC56}"/>
              </a:ext>
            </a:extLst>
          </p:cNvPr>
          <p:cNvSpPr>
            <a:spLocks noGrp="1"/>
          </p:cNvSpPr>
          <p:nvPr>
            <p:ph type="body" sz="quarter" idx="11"/>
          </p:nvPr>
        </p:nvSpPr>
        <p:spPr>
          <a:xfrm>
            <a:off x="457200" y="1057940"/>
            <a:ext cx="11277600" cy="579437"/>
          </a:xfrm>
        </p:spPr>
        <p:txBody>
          <a:bodyPr/>
          <a:lstStyle>
            <a:lvl1pPr marL="0" indent="0">
              <a:buFontTx/>
              <a:buNone/>
              <a:defRPr b="0">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11709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Cyan">
    <p:bg>
      <p:bgPr>
        <a:solidFill>
          <a:srgbClr val="55B4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1C2B-3AEF-5A2B-3F93-8D7BD02AB679}"/>
              </a:ext>
            </a:extLst>
          </p:cNvPr>
          <p:cNvSpPr>
            <a:spLocks noGrp="1"/>
          </p:cNvSpPr>
          <p:nvPr>
            <p:ph type="title"/>
          </p:nvPr>
        </p:nvSpPr>
        <p:spPr>
          <a:xfrm>
            <a:off x="457200" y="2032034"/>
            <a:ext cx="11264900" cy="1170432"/>
          </a:xfrm>
        </p:spPr>
        <p:txBody>
          <a:bodyPr anchor="b"/>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880E2BDB-E86E-B2E5-B7DD-40AB4714C30F}"/>
              </a:ext>
            </a:extLst>
          </p:cNvPr>
          <p:cNvSpPr>
            <a:spLocks noGrp="1"/>
          </p:cNvSpPr>
          <p:nvPr>
            <p:ph type="body" sz="quarter" idx="10"/>
          </p:nvPr>
        </p:nvSpPr>
        <p:spPr>
          <a:xfrm>
            <a:off x="457200" y="3671149"/>
            <a:ext cx="11264900" cy="1924050"/>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grpSp>
        <p:nvGrpSpPr>
          <p:cNvPr id="3" name="Graphic 18" descr="USAFacts logo">
            <a:extLst>
              <a:ext uri="{FF2B5EF4-FFF2-40B4-BE49-F238E27FC236}">
                <a16:creationId xmlns:a16="http://schemas.microsoft.com/office/drawing/2014/main" id="{F2116A01-BD7B-4B07-8F2A-2F8DEE11D29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4" name="Freeform: Shape 3">
              <a:extLst>
                <a:ext uri="{FF2B5EF4-FFF2-40B4-BE49-F238E27FC236}">
                  <a16:creationId xmlns:a16="http://schemas.microsoft.com/office/drawing/2014/main" id="{F9B6CE69-F67F-DE06-FE24-EF49FFAA2AB0}"/>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C74A2AB-0064-FB2A-A663-5009FD7077D9}"/>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6346B78-B3C3-7859-BDC1-5B4B7DDE5D97}"/>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BB143E-5368-C4CB-DBD3-7695A54B628D}"/>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C2E676-4B51-1B13-ED07-3BE115BE8956}"/>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457983F-C812-4F59-48A6-29FF1F3A4DF8}"/>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E782B86-D8C4-238E-A08B-4B8787D28194}"/>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846CCC8-40F1-A8DE-6DEE-98F13F37A767}"/>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8407197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EFCE-1AC3-BF3A-7772-EC553C6586DE}"/>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DB63FEC-2EE2-6921-0115-769A027851DC}"/>
              </a:ext>
            </a:extLst>
          </p:cNvPr>
          <p:cNvSpPr>
            <a:spLocks noGrp="1"/>
          </p:cNvSpPr>
          <p:nvPr>
            <p:ph sz="half" idx="1"/>
          </p:nvPr>
        </p:nvSpPr>
        <p:spPr>
          <a:xfrm>
            <a:off x="457200" y="1860309"/>
            <a:ext cx="5586984" cy="4540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646765A-F0F1-6EBB-5044-C9E063673AC9}"/>
              </a:ext>
            </a:extLst>
          </p:cNvPr>
          <p:cNvSpPr>
            <a:spLocks noGrp="1"/>
          </p:cNvSpPr>
          <p:nvPr>
            <p:ph sz="half" idx="2"/>
          </p:nvPr>
        </p:nvSpPr>
        <p:spPr>
          <a:xfrm>
            <a:off x="6135116" y="1860309"/>
            <a:ext cx="5586984" cy="454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8295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13D2E0-3FEE-9EE0-6794-B4D65B9CA73D}"/>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5AD991-2B35-E908-F683-D8773EBCE320}"/>
              </a:ext>
            </a:extLst>
          </p:cNvPr>
          <p:cNvSpPr>
            <a:spLocks noGrp="1"/>
          </p:cNvSpPr>
          <p:nvPr>
            <p:ph type="body" idx="1"/>
          </p:nvPr>
        </p:nvSpPr>
        <p:spPr>
          <a:xfrm>
            <a:off x="457201" y="1860309"/>
            <a:ext cx="5586984" cy="644766"/>
          </a:xfrm>
        </p:spPr>
        <p:txBody>
          <a:bodyPr anchor="b"/>
          <a:lstStyle>
            <a:lvl1pPr marL="0" indent="0">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9E392DD-742E-E42E-8D5F-4B5AB8C349AD}"/>
              </a:ext>
            </a:extLst>
          </p:cNvPr>
          <p:cNvSpPr>
            <a:spLocks noGrp="1"/>
          </p:cNvSpPr>
          <p:nvPr>
            <p:ph sz="half" idx="2"/>
          </p:nvPr>
        </p:nvSpPr>
        <p:spPr>
          <a:xfrm>
            <a:off x="457198" y="2695905"/>
            <a:ext cx="5586984" cy="370489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99D4FBB-CD8A-5847-6D62-AF0357420AEB}"/>
              </a:ext>
            </a:extLst>
          </p:cNvPr>
          <p:cNvSpPr>
            <a:spLocks noGrp="1"/>
          </p:cNvSpPr>
          <p:nvPr>
            <p:ph type="body" sz="quarter" idx="3"/>
          </p:nvPr>
        </p:nvSpPr>
        <p:spPr>
          <a:xfrm>
            <a:off x="6135116" y="1860307"/>
            <a:ext cx="5586984" cy="644767"/>
          </a:xfrm>
        </p:spPr>
        <p:txBody>
          <a:bodyPr anchor="b"/>
          <a:lstStyle>
            <a:lvl1pPr marL="0" indent="0">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EFED0F-F48C-7219-7D01-96E233F7A753}"/>
              </a:ext>
            </a:extLst>
          </p:cNvPr>
          <p:cNvSpPr>
            <a:spLocks noGrp="1"/>
          </p:cNvSpPr>
          <p:nvPr>
            <p:ph sz="quarter" idx="4"/>
          </p:nvPr>
        </p:nvSpPr>
        <p:spPr>
          <a:xfrm>
            <a:off x="6135116" y="2695905"/>
            <a:ext cx="5586984" cy="3704893"/>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1048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EB36-9299-01AE-B58A-9CA9A1B64094}"/>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1209C1FD-39B0-0E7C-2342-440E4D786BBA}"/>
              </a:ext>
            </a:extLst>
          </p:cNvPr>
          <p:cNvSpPr>
            <a:spLocks noGrp="1"/>
          </p:cNvSpPr>
          <p:nvPr>
            <p:ph type="body" sz="quarter" idx="10"/>
          </p:nvPr>
        </p:nvSpPr>
        <p:spPr>
          <a:xfrm>
            <a:off x="457199" y="1849437"/>
            <a:ext cx="3703320" cy="671585"/>
          </a:xfrm>
        </p:spPr>
        <p:txBody>
          <a:bodyPr anchor="b"/>
          <a:lstStyle>
            <a:lvl1pPr marL="0" indent="0">
              <a:buFontTx/>
              <a:buNone/>
              <a:defRPr sz="2400">
                <a:solidFill>
                  <a:schemeClr val="tx2"/>
                </a:solidFill>
                <a:latin typeface="+mj-lt"/>
              </a:defRPr>
            </a:lvl1pPr>
            <a:lvl2pPr marL="457200" indent="0">
              <a:buFontTx/>
              <a:buNone/>
              <a:defRPr sz="2400">
                <a:latin typeface="+mj-lt"/>
              </a:defRPr>
            </a:lvl2pPr>
            <a:lvl3pPr marL="914400" indent="0">
              <a:buFontTx/>
              <a:buNone/>
              <a:defRPr sz="2400">
                <a:latin typeface="+mj-lt"/>
              </a:defRPr>
            </a:lvl3pPr>
            <a:lvl4pPr marL="1371600" indent="0">
              <a:buFontTx/>
              <a:buNone/>
              <a:defRPr sz="2400">
                <a:latin typeface="+mj-lt"/>
              </a:defRPr>
            </a:lvl4pPr>
            <a:lvl5pPr marL="1828800" indent="0">
              <a:buFontTx/>
              <a:buNone/>
              <a:defRPr sz="2400">
                <a:latin typeface="+mj-lt"/>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D6ADDAA9-034E-2FA1-8B64-20CEDD682EC8}"/>
              </a:ext>
            </a:extLst>
          </p:cNvPr>
          <p:cNvSpPr>
            <a:spLocks noGrp="1"/>
          </p:cNvSpPr>
          <p:nvPr>
            <p:ph type="body" sz="quarter" idx="11"/>
          </p:nvPr>
        </p:nvSpPr>
        <p:spPr>
          <a:xfrm>
            <a:off x="457200" y="2695905"/>
            <a:ext cx="3703320" cy="370489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a:extLst>
              <a:ext uri="{FF2B5EF4-FFF2-40B4-BE49-F238E27FC236}">
                <a16:creationId xmlns:a16="http://schemas.microsoft.com/office/drawing/2014/main" id="{213DDAAA-8800-79EC-B25A-29F1446B55C0}"/>
              </a:ext>
            </a:extLst>
          </p:cNvPr>
          <p:cNvSpPr>
            <a:spLocks noGrp="1"/>
          </p:cNvSpPr>
          <p:nvPr>
            <p:ph type="body" sz="quarter" idx="12"/>
          </p:nvPr>
        </p:nvSpPr>
        <p:spPr>
          <a:xfrm>
            <a:off x="4237989" y="1849437"/>
            <a:ext cx="3703320" cy="671585"/>
          </a:xfrm>
        </p:spPr>
        <p:txBody>
          <a:bodyPr anchor="b"/>
          <a:lstStyle>
            <a:lvl1pPr marL="0" indent="0">
              <a:buFontTx/>
              <a:buNone/>
              <a:defRPr sz="2400">
                <a:solidFill>
                  <a:schemeClr val="tx2"/>
                </a:solidFill>
                <a:latin typeface="+mj-lt"/>
              </a:defRPr>
            </a:lvl1pPr>
            <a:lvl2pPr marL="457200" indent="0">
              <a:buFontTx/>
              <a:buNone/>
              <a:defRPr sz="2400">
                <a:latin typeface="+mj-lt"/>
              </a:defRPr>
            </a:lvl2pPr>
            <a:lvl3pPr marL="914400" indent="0">
              <a:buFontTx/>
              <a:buNone/>
              <a:defRPr sz="2400">
                <a:latin typeface="+mj-lt"/>
              </a:defRPr>
            </a:lvl3pPr>
            <a:lvl4pPr marL="1371600" indent="0">
              <a:buFontTx/>
              <a:buNone/>
              <a:defRPr sz="2400">
                <a:latin typeface="+mj-lt"/>
              </a:defRPr>
            </a:lvl4pPr>
            <a:lvl5pPr marL="1828800" indent="0">
              <a:buFontTx/>
              <a:buNone/>
              <a:defRPr sz="2400">
                <a:latin typeface="+mj-lt"/>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66C1F38-D1A4-814F-1D71-B8237A435DD6}"/>
              </a:ext>
            </a:extLst>
          </p:cNvPr>
          <p:cNvSpPr>
            <a:spLocks noGrp="1"/>
          </p:cNvSpPr>
          <p:nvPr>
            <p:ph type="body" sz="quarter" idx="13"/>
          </p:nvPr>
        </p:nvSpPr>
        <p:spPr>
          <a:xfrm>
            <a:off x="4237990" y="2695905"/>
            <a:ext cx="3703320" cy="370489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64C194ED-DBC4-3541-CFB4-E5E65B778AC8}"/>
              </a:ext>
            </a:extLst>
          </p:cNvPr>
          <p:cNvSpPr>
            <a:spLocks noGrp="1"/>
          </p:cNvSpPr>
          <p:nvPr>
            <p:ph type="body" sz="quarter" idx="14"/>
          </p:nvPr>
        </p:nvSpPr>
        <p:spPr>
          <a:xfrm>
            <a:off x="8018780" y="1849437"/>
            <a:ext cx="3703320" cy="671585"/>
          </a:xfrm>
        </p:spPr>
        <p:txBody>
          <a:bodyPr anchor="b"/>
          <a:lstStyle>
            <a:lvl1pPr marL="0" indent="0">
              <a:buFontTx/>
              <a:buNone/>
              <a:defRPr sz="2400">
                <a:solidFill>
                  <a:schemeClr val="tx2"/>
                </a:solidFill>
                <a:latin typeface="+mj-lt"/>
              </a:defRPr>
            </a:lvl1pPr>
            <a:lvl2pPr marL="457200" indent="0">
              <a:buFontTx/>
              <a:buNone/>
              <a:defRPr sz="2400">
                <a:latin typeface="+mj-lt"/>
              </a:defRPr>
            </a:lvl2pPr>
            <a:lvl3pPr marL="914400" indent="0">
              <a:buFontTx/>
              <a:buNone/>
              <a:defRPr sz="2400">
                <a:latin typeface="+mj-lt"/>
              </a:defRPr>
            </a:lvl3pPr>
            <a:lvl4pPr marL="1371600" indent="0">
              <a:buFontTx/>
              <a:buNone/>
              <a:defRPr sz="2400">
                <a:latin typeface="+mj-lt"/>
              </a:defRPr>
            </a:lvl4pPr>
            <a:lvl5pPr marL="1828800" indent="0">
              <a:buFontTx/>
              <a:buNone/>
              <a:defRPr sz="2400">
                <a:latin typeface="+mj-lt"/>
              </a:defRPr>
            </a:lvl5pPr>
          </a:lstStyle>
          <a:p>
            <a:pPr lvl="0"/>
            <a:r>
              <a:rPr lang="en-US" dirty="0"/>
              <a:t>Click to edit Master text styles</a:t>
            </a:r>
          </a:p>
        </p:txBody>
      </p:sp>
      <p:sp>
        <p:nvSpPr>
          <p:cNvPr id="19" name="Text Placeholder 13">
            <a:extLst>
              <a:ext uri="{FF2B5EF4-FFF2-40B4-BE49-F238E27FC236}">
                <a16:creationId xmlns:a16="http://schemas.microsoft.com/office/drawing/2014/main" id="{D5CF0497-9D5F-25EF-30E4-B6D9E3E0989D}"/>
              </a:ext>
            </a:extLst>
          </p:cNvPr>
          <p:cNvSpPr>
            <a:spLocks noGrp="1"/>
          </p:cNvSpPr>
          <p:nvPr>
            <p:ph type="body" sz="quarter" idx="15"/>
          </p:nvPr>
        </p:nvSpPr>
        <p:spPr>
          <a:xfrm>
            <a:off x="8018780" y="2695905"/>
            <a:ext cx="3703320" cy="370489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85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9A43-698C-6534-EA92-7A92FEBD8E27}"/>
              </a:ext>
            </a:extLst>
          </p:cNvPr>
          <p:cNvSpPr>
            <a:spLocks noGrp="1"/>
          </p:cNvSpPr>
          <p:nvPr>
            <p:ph type="title"/>
          </p:nvPr>
        </p:nvSpPr>
        <p:spPr>
          <a:xfrm>
            <a:off x="457200" y="457201"/>
            <a:ext cx="11264900" cy="1169580"/>
          </a:xfrm>
        </p:spPr>
        <p:txBody>
          <a:bodyPr/>
          <a:lstStyle/>
          <a:p>
            <a:r>
              <a:rPr lang="en-US"/>
              <a:t>Click to edit Master title style</a:t>
            </a:r>
          </a:p>
        </p:txBody>
      </p:sp>
      <p:sp>
        <p:nvSpPr>
          <p:cNvPr id="11" name="Text Placeholder 10">
            <a:extLst>
              <a:ext uri="{FF2B5EF4-FFF2-40B4-BE49-F238E27FC236}">
                <a16:creationId xmlns:a16="http://schemas.microsoft.com/office/drawing/2014/main" id="{AF144641-5531-7FD0-96F3-139D1351049C}"/>
              </a:ext>
            </a:extLst>
          </p:cNvPr>
          <p:cNvSpPr>
            <a:spLocks noGrp="1"/>
          </p:cNvSpPr>
          <p:nvPr>
            <p:ph type="body" sz="quarter" idx="10"/>
          </p:nvPr>
        </p:nvSpPr>
        <p:spPr>
          <a:xfrm>
            <a:off x="457200" y="1860551"/>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72CCD833-DF25-2C4D-D982-85FCAF2AA73E}"/>
              </a:ext>
            </a:extLst>
          </p:cNvPr>
          <p:cNvSpPr>
            <a:spLocks noGrp="1"/>
          </p:cNvSpPr>
          <p:nvPr>
            <p:ph type="body" sz="quarter" idx="11"/>
          </p:nvPr>
        </p:nvSpPr>
        <p:spPr>
          <a:xfrm>
            <a:off x="457200" y="2734574"/>
            <a:ext cx="5586984" cy="1320296"/>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a:extLst>
              <a:ext uri="{FF2B5EF4-FFF2-40B4-BE49-F238E27FC236}">
                <a16:creationId xmlns:a16="http://schemas.microsoft.com/office/drawing/2014/main" id="{46394507-FDCB-69DC-C1B3-1E4300F73356}"/>
              </a:ext>
            </a:extLst>
          </p:cNvPr>
          <p:cNvSpPr>
            <a:spLocks noGrp="1"/>
          </p:cNvSpPr>
          <p:nvPr>
            <p:ph type="body" sz="quarter" idx="14"/>
          </p:nvPr>
        </p:nvSpPr>
        <p:spPr>
          <a:xfrm>
            <a:off x="6135116" y="1860551"/>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8" name="Text Placeholder 12">
            <a:extLst>
              <a:ext uri="{FF2B5EF4-FFF2-40B4-BE49-F238E27FC236}">
                <a16:creationId xmlns:a16="http://schemas.microsoft.com/office/drawing/2014/main" id="{1ED86B38-976D-386B-8548-0A75D72C8AC0}"/>
              </a:ext>
            </a:extLst>
          </p:cNvPr>
          <p:cNvSpPr>
            <a:spLocks noGrp="1"/>
          </p:cNvSpPr>
          <p:nvPr>
            <p:ph type="body" sz="quarter" idx="15"/>
          </p:nvPr>
        </p:nvSpPr>
        <p:spPr>
          <a:xfrm>
            <a:off x="6135116" y="2734574"/>
            <a:ext cx="5586984" cy="1320296"/>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a:extLst>
              <a:ext uri="{FF2B5EF4-FFF2-40B4-BE49-F238E27FC236}">
                <a16:creationId xmlns:a16="http://schemas.microsoft.com/office/drawing/2014/main" id="{FEA39AA2-2927-F179-E52D-E5A24226ACF1}"/>
              </a:ext>
            </a:extLst>
          </p:cNvPr>
          <p:cNvSpPr>
            <a:spLocks noGrp="1"/>
          </p:cNvSpPr>
          <p:nvPr>
            <p:ph type="body" sz="quarter" idx="12"/>
          </p:nvPr>
        </p:nvSpPr>
        <p:spPr>
          <a:xfrm>
            <a:off x="457200" y="4206186"/>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6" name="Text Placeholder 12">
            <a:extLst>
              <a:ext uri="{FF2B5EF4-FFF2-40B4-BE49-F238E27FC236}">
                <a16:creationId xmlns:a16="http://schemas.microsoft.com/office/drawing/2014/main" id="{68F1C2C4-113F-7F03-F708-99346EED5953}"/>
              </a:ext>
            </a:extLst>
          </p:cNvPr>
          <p:cNvSpPr>
            <a:spLocks noGrp="1"/>
          </p:cNvSpPr>
          <p:nvPr>
            <p:ph type="body" sz="quarter" idx="13"/>
          </p:nvPr>
        </p:nvSpPr>
        <p:spPr>
          <a:xfrm>
            <a:off x="457200" y="5080209"/>
            <a:ext cx="5586984" cy="1320296"/>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0">
            <a:extLst>
              <a:ext uri="{FF2B5EF4-FFF2-40B4-BE49-F238E27FC236}">
                <a16:creationId xmlns:a16="http://schemas.microsoft.com/office/drawing/2014/main" id="{BAEA16A8-E285-9213-2F91-D93A58E594B2}"/>
              </a:ext>
            </a:extLst>
          </p:cNvPr>
          <p:cNvSpPr>
            <a:spLocks noGrp="1"/>
          </p:cNvSpPr>
          <p:nvPr>
            <p:ph type="body" sz="quarter" idx="16"/>
          </p:nvPr>
        </p:nvSpPr>
        <p:spPr>
          <a:xfrm>
            <a:off x="6135116" y="4206186"/>
            <a:ext cx="5586984" cy="640252"/>
          </a:xfrm>
        </p:spPr>
        <p:txBody>
          <a:bodyPr anchor="b"/>
          <a:lstStyle>
            <a:lvl1pPr marL="0" indent="0">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0" name="Text Placeholder 12">
            <a:extLst>
              <a:ext uri="{FF2B5EF4-FFF2-40B4-BE49-F238E27FC236}">
                <a16:creationId xmlns:a16="http://schemas.microsoft.com/office/drawing/2014/main" id="{69121519-AFDC-1EC3-D8C8-59306EEF2974}"/>
              </a:ext>
            </a:extLst>
          </p:cNvPr>
          <p:cNvSpPr>
            <a:spLocks noGrp="1"/>
          </p:cNvSpPr>
          <p:nvPr>
            <p:ph type="body" sz="quarter" idx="17"/>
          </p:nvPr>
        </p:nvSpPr>
        <p:spPr>
          <a:xfrm>
            <a:off x="6135116" y="5080209"/>
            <a:ext cx="5586984" cy="1320296"/>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4736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Magen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BE0D-A4FD-FA24-C572-AFB0EDD91D67}"/>
              </a:ext>
            </a:extLst>
          </p:cNvPr>
          <p:cNvSpPr>
            <a:spLocks noGrp="1"/>
          </p:cNvSpPr>
          <p:nvPr userDrawn="1">
            <p:ph type="title"/>
          </p:nvPr>
        </p:nvSpPr>
        <p:spPr>
          <a:xfrm>
            <a:off x="457200" y="2029968"/>
            <a:ext cx="5638800" cy="1172497"/>
          </a:xfrm>
        </p:spPr>
        <p:txBody>
          <a:bodyPr anchor="b"/>
          <a:lstStyle>
            <a:lvl1pPr algn="l">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3F4715F6-C4F6-926F-36B0-6EDB9DB86946}"/>
              </a:ext>
            </a:extLst>
          </p:cNvPr>
          <p:cNvSpPr>
            <a:spLocks noGrp="1"/>
          </p:cNvSpPr>
          <p:nvPr userDrawn="1">
            <p:ph type="body" idx="1"/>
          </p:nvPr>
        </p:nvSpPr>
        <p:spPr>
          <a:xfrm>
            <a:off x="457200" y="3671149"/>
            <a:ext cx="5638800" cy="1924049"/>
          </a:xfr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4" name="Picture 43">
            <a:extLst>
              <a:ext uri="{FF2B5EF4-FFF2-40B4-BE49-F238E27FC236}">
                <a16:creationId xmlns:a16="http://schemas.microsoft.com/office/drawing/2014/main" id="{70C054CF-C30F-DF10-7E7B-19E465B320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828" y="811851"/>
            <a:ext cx="3629926" cy="5234298"/>
          </a:xfrm>
          <a:prstGeom prst="rect">
            <a:avLst/>
          </a:prstGeom>
        </p:spPr>
      </p:pic>
      <p:grpSp>
        <p:nvGrpSpPr>
          <p:cNvPr id="4" name="Graphic 18" descr="USAFacts logo">
            <a:extLst>
              <a:ext uri="{FF2B5EF4-FFF2-40B4-BE49-F238E27FC236}">
                <a16:creationId xmlns:a16="http://schemas.microsoft.com/office/drawing/2014/main" id="{EC1C8832-2F0A-0C2C-9604-6BE41916525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14" name="Freeform: Shape 13">
              <a:extLst>
                <a:ext uri="{FF2B5EF4-FFF2-40B4-BE49-F238E27FC236}">
                  <a16:creationId xmlns:a16="http://schemas.microsoft.com/office/drawing/2014/main" id="{0A084AAA-AF9C-0375-5A46-A7678A3672E2}"/>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866216-FE55-B588-C55E-514FF3C4EF0B}"/>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F853A6-EFAC-D2BB-DC71-98C1A4E122C6}"/>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0AE5037-60D3-AA53-9A5F-CE2679C5BB3C}"/>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F5DA49-FC3C-2201-C4C0-DF0F6741AFA5}"/>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F332CCF-E04B-A588-B8CF-B781495DF3FA}"/>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1B65C5-8AA1-1570-0814-A1A805F2FB6B}"/>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BF86B85-2C1A-79D9-57B4-219714F19920}"/>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spTree>
    <p:extLst>
      <p:ext uri="{BB962C8B-B14F-4D97-AF65-F5344CB8AC3E}">
        <p14:creationId xmlns:p14="http://schemas.microsoft.com/office/powerpoint/2010/main" val="2277463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BE0D-A4FD-FA24-C572-AFB0EDD91D67}"/>
              </a:ext>
            </a:extLst>
          </p:cNvPr>
          <p:cNvSpPr>
            <a:spLocks noGrp="1"/>
          </p:cNvSpPr>
          <p:nvPr>
            <p:ph type="title"/>
          </p:nvPr>
        </p:nvSpPr>
        <p:spPr>
          <a:xfrm>
            <a:off x="457201" y="1849438"/>
            <a:ext cx="5638800" cy="1353027"/>
          </a:xfrm>
        </p:spPr>
        <p:txBody>
          <a:bodyPr anchor="b"/>
          <a:lstStyle>
            <a:lvl1pPr algn="l">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3F4715F6-C4F6-926F-36B0-6EDB9DB86946}"/>
              </a:ext>
            </a:extLst>
          </p:cNvPr>
          <p:cNvSpPr>
            <a:spLocks noGrp="1"/>
          </p:cNvSpPr>
          <p:nvPr>
            <p:ph type="body" idx="1"/>
          </p:nvPr>
        </p:nvSpPr>
        <p:spPr>
          <a:xfrm>
            <a:off x="457200" y="3671149"/>
            <a:ext cx="5638800" cy="1924049"/>
          </a:xfr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4" name="Graphic 18" descr="USAFacts logo">
            <a:extLst>
              <a:ext uri="{FF2B5EF4-FFF2-40B4-BE49-F238E27FC236}">
                <a16:creationId xmlns:a16="http://schemas.microsoft.com/office/drawing/2014/main" id="{EC1C8832-2F0A-0C2C-9604-6BE419165258}"/>
              </a:ext>
            </a:extLst>
          </p:cNvPr>
          <p:cNvGrpSpPr>
            <a:grpSpLocks noChangeAspect="1"/>
          </p:cNvGrpSpPr>
          <p:nvPr userDrawn="1"/>
        </p:nvGrpSpPr>
        <p:grpSpPr>
          <a:xfrm>
            <a:off x="457200" y="6241798"/>
            <a:ext cx="1321949" cy="159001"/>
            <a:chOff x="1883621" y="2942350"/>
            <a:chExt cx="8434127" cy="1014438"/>
          </a:xfrm>
          <a:solidFill>
            <a:schemeClr val="tx1"/>
          </a:solidFill>
        </p:grpSpPr>
        <p:sp>
          <p:nvSpPr>
            <p:cNvPr id="14" name="Freeform: Shape 13">
              <a:extLst>
                <a:ext uri="{FF2B5EF4-FFF2-40B4-BE49-F238E27FC236}">
                  <a16:creationId xmlns:a16="http://schemas.microsoft.com/office/drawing/2014/main" id="{0A084AAA-AF9C-0375-5A46-A7678A3672E2}"/>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866216-FE55-B588-C55E-514FF3C4EF0B}"/>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F853A6-EFAC-D2BB-DC71-98C1A4E122C6}"/>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0AE5037-60D3-AA53-9A5F-CE2679C5BB3C}"/>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F5DA49-FC3C-2201-C4C0-DF0F6741AFA5}"/>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F332CCF-E04B-A588-B8CF-B781495DF3FA}"/>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1B65C5-8AA1-1570-0814-A1A805F2FB6B}"/>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BF86B85-2C1A-79D9-57B4-219714F19920}"/>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pic>
        <p:nvPicPr>
          <p:cNvPr id="24" name="Picture 23">
            <a:extLst>
              <a:ext uri="{FF2B5EF4-FFF2-40B4-BE49-F238E27FC236}">
                <a16:creationId xmlns:a16="http://schemas.microsoft.com/office/drawing/2014/main" id="{C142D5FB-6234-D01A-292A-5CF6C117A58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33009" y="676075"/>
            <a:ext cx="4300493" cy="5505850"/>
          </a:xfrm>
          <a:prstGeom prst="rect">
            <a:avLst/>
          </a:prstGeom>
        </p:spPr>
      </p:pic>
    </p:spTree>
    <p:extLst>
      <p:ext uri="{BB962C8B-B14F-4D97-AF65-F5344CB8AC3E}">
        <p14:creationId xmlns:p14="http://schemas.microsoft.com/office/powerpoint/2010/main" val="30640500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Cy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BE0D-A4FD-FA24-C572-AFB0EDD91D67}"/>
              </a:ext>
            </a:extLst>
          </p:cNvPr>
          <p:cNvSpPr>
            <a:spLocks noGrp="1"/>
          </p:cNvSpPr>
          <p:nvPr>
            <p:ph type="title"/>
          </p:nvPr>
        </p:nvSpPr>
        <p:spPr>
          <a:xfrm>
            <a:off x="457200" y="2029968"/>
            <a:ext cx="5638800" cy="1172497"/>
          </a:xfrm>
        </p:spPr>
        <p:txBody>
          <a:bodyPr anchor="b"/>
          <a:lstStyle>
            <a:lvl1pPr algn="l">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3F4715F6-C4F6-926F-36B0-6EDB9DB86946}"/>
              </a:ext>
            </a:extLst>
          </p:cNvPr>
          <p:cNvSpPr>
            <a:spLocks noGrp="1"/>
          </p:cNvSpPr>
          <p:nvPr>
            <p:ph type="body" idx="1"/>
          </p:nvPr>
        </p:nvSpPr>
        <p:spPr>
          <a:xfrm>
            <a:off x="457200" y="3671149"/>
            <a:ext cx="5638800" cy="1924049"/>
          </a:xfr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30" name="Group 29" descr="USAFacts logo">
            <a:extLst>
              <a:ext uri="{FF2B5EF4-FFF2-40B4-BE49-F238E27FC236}">
                <a16:creationId xmlns:a16="http://schemas.microsoft.com/office/drawing/2014/main" id="{3840A7C7-720E-0D95-E97F-E73B541493CE}"/>
              </a:ext>
            </a:extLst>
          </p:cNvPr>
          <p:cNvGrpSpPr/>
          <p:nvPr userDrawn="1"/>
        </p:nvGrpSpPr>
        <p:grpSpPr>
          <a:xfrm>
            <a:off x="457200" y="6241798"/>
            <a:ext cx="1321949" cy="159001"/>
            <a:chOff x="457200" y="6241798"/>
            <a:chExt cx="1321949" cy="159001"/>
          </a:xfrm>
        </p:grpSpPr>
        <p:sp>
          <p:nvSpPr>
            <p:cNvPr id="14" name="Freeform: Shape 13">
              <a:extLst>
                <a:ext uri="{FF2B5EF4-FFF2-40B4-BE49-F238E27FC236}">
                  <a16:creationId xmlns:a16="http://schemas.microsoft.com/office/drawing/2014/main" id="{0A084AAA-AF9C-0375-5A46-A7678A3672E2}"/>
                </a:ext>
              </a:extLst>
            </p:cNvPr>
            <p:cNvSpPr/>
            <p:nvPr/>
          </p:nvSpPr>
          <p:spPr>
            <a:xfrm>
              <a:off x="793284" y="6244985"/>
              <a:ext cx="153258" cy="153375"/>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solidFill>
              <a:schemeClr val="tx1"/>
            </a:solidFill>
            <a:ln w="93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866216-FE55-B588-C55E-514FF3C4EF0B}"/>
                </a:ext>
              </a:extLst>
            </p:cNvPr>
            <p:cNvSpPr/>
            <p:nvPr/>
          </p:nvSpPr>
          <p:spPr>
            <a:xfrm>
              <a:off x="457200" y="6246087"/>
              <a:ext cx="126319" cy="154712"/>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solidFill>
              <a:schemeClr val="tx1"/>
            </a:solidFill>
            <a:ln w="93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F853A6-EFAC-D2BB-DC71-98C1A4E122C6}"/>
                </a:ext>
              </a:extLst>
            </p:cNvPr>
            <p:cNvSpPr/>
            <p:nvPr/>
          </p:nvSpPr>
          <p:spPr>
            <a:xfrm>
              <a:off x="637940" y="6243884"/>
              <a:ext cx="112850" cy="156739"/>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solidFill>
              <a:schemeClr val="tx1"/>
            </a:solidFill>
            <a:ln w="93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0AE5037-60D3-AA53-9A5F-CE2679C5BB3C}"/>
                </a:ext>
              </a:extLst>
            </p:cNvPr>
            <p:cNvSpPr/>
            <p:nvPr/>
          </p:nvSpPr>
          <p:spPr>
            <a:xfrm>
              <a:off x="1012110" y="6244427"/>
              <a:ext cx="115156" cy="151216"/>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solidFill>
              <a:schemeClr val="tx1"/>
            </a:solidFill>
            <a:ln w="937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F5DA49-FC3C-2201-C4C0-DF0F6741AFA5}"/>
                </a:ext>
              </a:extLst>
            </p:cNvPr>
            <p:cNvSpPr/>
            <p:nvPr/>
          </p:nvSpPr>
          <p:spPr>
            <a:xfrm>
              <a:off x="1142616" y="6243340"/>
              <a:ext cx="160294" cy="152303"/>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solidFill>
              <a:schemeClr val="tx1"/>
            </a:solidFill>
            <a:ln w="937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F332CCF-E04B-A588-B8CF-B781495DF3FA}"/>
                </a:ext>
              </a:extLst>
            </p:cNvPr>
            <p:cNvSpPr/>
            <p:nvPr/>
          </p:nvSpPr>
          <p:spPr>
            <a:xfrm>
              <a:off x="1328864" y="6241798"/>
              <a:ext cx="139568" cy="156401"/>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solidFill>
              <a:schemeClr val="tx1"/>
            </a:solidFill>
            <a:ln w="937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1B65C5-8AA1-1570-0814-A1A805F2FB6B}"/>
                </a:ext>
              </a:extLst>
            </p:cNvPr>
            <p:cNvSpPr/>
            <p:nvPr/>
          </p:nvSpPr>
          <p:spPr>
            <a:xfrm>
              <a:off x="1503229" y="6244427"/>
              <a:ext cx="125306" cy="151216"/>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solidFill>
              <a:schemeClr val="tx1"/>
            </a:solid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BF86B85-2C1A-79D9-57B4-219714F19920}"/>
                </a:ext>
              </a:extLst>
            </p:cNvPr>
            <p:cNvSpPr/>
            <p:nvPr/>
          </p:nvSpPr>
          <p:spPr>
            <a:xfrm>
              <a:off x="1659454" y="6242253"/>
              <a:ext cx="119695" cy="155564"/>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solidFill>
              <a:schemeClr val="tx1"/>
            </a:solidFill>
            <a:ln w="9371" cap="flat">
              <a:noFill/>
              <a:prstDash val="solid"/>
              <a:miter/>
            </a:ln>
          </p:spPr>
          <p:txBody>
            <a:bodyPr rtlCol="0" anchor="ctr"/>
            <a:lstStyle/>
            <a:p>
              <a:endParaRPr lang="en-US"/>
            </a:p>
          </p:txBody>
        </p:sp>
      </p:grpSp>
      <p:pic>
        <p:nvPicPr>
          <p:cNvPr id="27" name="Picture 26">
            <a:extLst>
              <a:ext uri="{FF2B5EF4-FFF2-40B4-BE49-F238E27FC236}">
                <a16:creationId xmlns:a16="http://schemas.microsoft.com/office/drawing/2014/main" id="{C1BFDB3D-C132-8E96-D2EC-F1A18E474C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8636" y="1407602"/>
            <a:ext cx="4477833" cy="4042796"/>
          </a:xfrm>
          <a:prstGeom prst="rect">
            <a:avLst/>
          </a:prstGeom>
        </p:spPr>
      </p:pic>
    </p:spTree>
    <p:extLst>
      <p:ext uri="{BB962C8B-B14F-4D97-AF65-F5344CB8AC3E}">
        <p14:creationId xmlns:p14="http://schemas.microsoft.com/office/powerpoint/2010/main" val="41029469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9206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6BEA37-EA5E-FD03-4A1A-010313313597}"/>
              </a:ext>
            </a:extLst>
          </p:cNvPr>
          <p:cNvSpPr>
            <a:spLocks noGrp="1"/>
          </p:cNvSpPr>
          <p:nvPr>
            <p:ph type="pic" sz="quarter" idx="10"/>
          </p:nvPr>
        </p:nvSpPr>
        <p:spPr>
          <a:xfrm>
            <a:off x="457200" y="457201"/>
            <a:ext cx="11264900" cy="5943600"/>
          </a:xfrm>
        </p:spPr>
        <p:txBody>
          <a:bodyPr anchor="ctr"/>
          <a:lstStyle>
            <a:lvl1pPr marL="0" indent="0" algn="ctr">
              <a:buFontTx/>
              <a:buNone/>
              <a:defRPr/>
            </a:lvl1pPr>
          </a:lstStyle>
          <a:p>
            <a:endParaRPr lang="en-US" dirty="0"/>
          </a:p>
        </p:txBody>
      </p:sp>
      <p:sp>
        <p:nvSpPr>
          <p:cNvPr id="2" name="Title 1">
            <a:extLst>
              <a:ext uri="{FF2B5EF4-FFF2-40B4-BE49-F238E27FC236}">
                <a16:creationId xmlns:a16="http://schemas.microsoft.com/office/drawing/2014/main" id="{194767F7-6573-0B4D-C3C2-DA66E2D8A5F5}"/>
              </a:ext>
            </a:extLst>
          </p:cNvPr>
          <p:cNvSpPr>
            <a:spLocks noGrp="1"/>
          </p:cNvSpPr>
          <p:nvPr>
            <p:ph type="title"/>
          </p:nvPr>
        </p:nvSpPr>
        <p:spPr>
          <a:xfrm>
            <a:off x="457200" y="2472856"/>
            <a:ext cx="11264900" cy="1828800"/>
          </a:xfrm>
          <a:solidFill>
            <a:srgbClr val="FFF392">
              <a:alpha val="95000"/>
            </a:srgbClr>
          </a:solidFill>
        </p:spPr>
        <p:txBody>
          <a:bodyPr anchor="ctr"/>
          <a:lstStyle>
            <a:lvl1pPr algn="ct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9664565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Impact Statement Magen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951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716A-6EFE-F6A2-CA78-C31039934468}"/>
              </a:ext>
            </a:extLst>
          </p:cNvPr>
          <p:cNvSpPr>
            <a:spLocks noGrp="1"/>
          </p:cNvSpPr>
          <p:nvPr>
            <p:ph type="title"/>
          </p:nvPr>
        </p:nvSpPr>
        <p:spPr>
          <a:xfrm>
            <a:off x="0" y="1296545"/>
            <a:ext cx="5981700" cy="794064"/>
          </a:xfrm>
          <a:solidFill>
            <a:srgbClr val="FFF392"/>
          </a:solidFill>
        </p:spPr>
        <p:txBody>
          <a:bodyPr lIns="457200" tIns="91440" rIns="457200" bIns="91440">
            <a:spAutoFit/>
          </a:bodyPr>
          <a:lstStyle>
            <a:lvl1pPr>
              <a:defRPr>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FE8F7DE-B35A-17F9-D955-8665B73942BC}"/>
              </a:ext>
            </a:extLst>
          </p:cNvPr>
          <p:cNvSpPr>
            <a:spLocks noGrp="1"/>
          </p:cNvSpPr>
          <p:nvPr>
            <p:ph type="body" sz="quarter" idx="10"/>
          </p:nvPr>
        </p:nvSpPr>
        <p:spPr>
          <a:xfrm>
            <a:off x="6321057" y="1296545"/>
            <a:ext cx="457200" cy="4547665"/>
          </a:xfrm>
        </p:spPr>
        <p:txBody>
          <a:bodyPr/>
          <a:lstStyle>
            <a:lvl1pPr marL="0" indent="0" algn="r">
              <a:buFontTx/>
              <a:buNone/>
              <a:defRPr>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Text Placeholder 9">
            <a:extLst>
              <a:ext uri="{FF2B5EF4-FFF2-40B4-BE49-F238E27FC236}">
                <a16:creationId xmlns:a16="http://schemas.microsoft.com/office/drawing/2014/main" id="{4C4EBB80-B8A9-69B4-D171-DC5EEB18E99D}"/>
              </a:ext>
            </a:extLst>
          </p:cNvPr>
          <p:cNvSpPr>
            <a:spLocks noGrp="1"/>
          </p:cNvSpPr>
          <p:nvPr>
            <p:ph type="body" sz="quarter" idx="11"/>
          </p:nvPr>
        </p:nvSpPr>
        <p:spPr>
          <a:xfrm>
            <a:off x="7235457" y="1296546"/>
            <a:ext cx="4499343" cy="454766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aphic 18" descr="USAFacts logo">
            <a:extLst>
              <a:ext uri="{FF2B5EF4-FFF2-40B4-BE49-F238E27FC236}">
                <a16:creationId xmlns:a16="http://schemas.microsoft.com/office/drawing/2014/main" id="{2C7FBFD6-7D56-B3F7-63F5-54EBE35C7001}"/>
              </a:ext>
            </a:extLst>
          </p:cNvPr>
          <p:cNvGrpSpPr>
            <a:grpSpLocks noChangeAspect="1"/>
          </p:cNvGrpSpPr>
          <p:nvPr userDrawn="1"/>
        </p:nvGrpSpPr>
        <p:grpSpPr>
          <a:xfrm>
            <a:off x="457200" y="457200"/>
            <a:ext cx="1321949" cy="159001"/>
            <a:chOff x="1883621" y="2942350"/>
            <a:chExt cx="8434127" cy="1014438"/>
          </a:xfrm>
          <a:solidFill>
            <a:schemeClr val="accent2"/>
          </a:solidFill>
        </p:grpSpPr>
        <p:sp>
          <p:nvSpPr>
            <p:cNvPr id="4" name="Freeform: Shape 3">
              <a:extLst>
                <a:ext uri="{FF2B5EF4-FFF2-40B4-BE49-F238E27FC236}">
                  <a16:creationId xmlns:a16="http://schemas.microsoft.com/office/drawing/2014/main" id="{170B1FA3-B229-5227-42D4-915A543800CD}"/>
                </a:ext>
              </a:extLst>
            </p:cNvPr>
            <p:cNvSpPr/>
            <p:nvPr/>
          </p:nvSpPr>
          <p:spPr>
            <a:xfrm>
              <a:off x="4027858" y="2962686"/>
              <a:ext cx="977796" cy="978546"/>
            </a:xfrm>
            <a:custGeom>
              <a:avLst/>
              <a:gdLst>
                <a:gd name="connsiteX0" fmla="*/ 442792 w 977796"/>
                <a:gd name="connsiteY0" fmla="*/ 0 h 978546"/>
                <a:gd name="connsiteX1" fmla="*/ 0 w 977796"/>
                <a:gd name="connsiteY1" fmla="*/ 978546 h 978546"/>
                <a:gd name="connsiteX2" fmla="*/ 93431 w 977796"/>
                <a:gd name="connsiteY2" fmla="*/ 978546 h 978546"/>
                <a:gd name="connsiteX3" fmla="*/ 210853 w 977796"/>
                <a:gd name="connsiteY3" fmla="*/ 716713 h 978546"/>
                <a:gd name="connsiteX4" fmla="*/ 762726 w 977796"/>
                <a:gd name="connsiteY4" fmla="*/ 716713 h 978546"/>
                <a:gd name="connsiteX5" fmla="*/ 765350 w 977796"/>
                <a:gd name="connsiteY5" fmla="*/ 722430 h 978546"/>
                <a:gd name="connsiteX6" fmla="*/ 878836 w 977796"/>
                <a:gd name="connsiteY6" fmla="*/ 978546 h 978546"/>
                <a:gd name="connsiteX7" fmla="*/ 977797 w 977796"/>
                <a:gd name="connsiteY7" fmla="*/ 978546 h 978546"/>
                <a:gd name="connsiteX8" fmla="*/ 535005 w 977796"/>
                <a:gd name="connsiteY8" fmla="*/ 0 h 978546"/>
                <a:gd name="connsiteX9" fmla="*/ 442792 w 977796"/>
                <a:gd name="connsiteY9" fmla="*/ 0 h 978546"/>
                <a:gd name="connsiteX10" fmla="*/ 246089 w 977796"/>
                <a:gd name="connsiteY10" fmla="*/ 635465 h 978546"/>
                <a:gd name="connsiteX11" fmla="*/ 252180 w 977796"/>
                <a:gd name="connsiteY11" fmla="*/ 621876 h 978546"/>
                <a:gd name="connsiteX12" fmla="*/ 487586 w 977796"/>
                <a:gd name="connsiteY12" fmla="*/ 96711 h 978546"/>
                <a:gd name="connsiteX13" fmla="*/ 727584 w 977796"/>
                <a:gd name="connsiteY13" fmla="*/ 635465 h 978546"/>
                <a:gd name="connsiteX14" fmla="*/ 246089 w 977796"/>
                <a:gd name="connsiteY14" fmla="*/ 635465 h 9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796" h="978546">
                  <a:moveTo>
                    <a:pt x="442792" y="0"/>
                  </a:moveTo>
                  <a:lnTo>
                    <a:pt x="0" y="978546"/>
                  </a:lnTo>
                  <a:lnTo>
                    <a:pt x="93431" y="978546"/>
                  </a:lnTo>
                  <a:lnTo>
                    <a:pt x="210853" y="716713"/>
                  </a:lnTo>
                  <a:lnTo>
                    <a:pt x="762726" y="716713"/>
                  </a:lnTo>
                  <a:lnTo>
                    <a:pt x="765350" y="722430"/>
                  </a:lnTo>
                  <a:lnTo>
                    <a:pt x="878836" y="978546"/>
                  </a:lnTo>
                  <a:lnTo>
                    <a:pt x="977797" y="978546"/>
                  </a:lnTo>
                  <a:lnTo>
                    <a:pt x="535005" y="0"/>
                  </a:lnTo>
                  <a:lnTo>
                    <a:pt x="442792" y="0"/>
                  </a:lnTo>
                  <a:close/>
                  <a:moveTo>
                    <a:pt x="246089" y="635465"/>
                  </a:moveTo>
                  <a:lnTo>
                    <a:pt x="252180" y="621876"/>
                  </a:lnTo>
                  <a:lnTo>
                    <a:pt x="487586" y="96711"/>
                  </a:lnTo>
                  <a:lnTo>
                    <a:pt x="727584" y="635465"/>
                  </a:lnTo>
                  <a:lnTo>
                    <a:pt x="246089" y="635465"/>
                  </a:lnTo>
                  <a:close/>
                </a:path>
              </a:pathLst>
            </a:custGeom>
            <a:grpFill/>
            <a:ln w="93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7A2B6F8-10FB-F450-EA9B-2D00263BCF65}"/>
                </a:ext>
              </a:extLst>
            </p:cNvPr>
            <p:cNvSpPr/>
            <p:nvPr/>
          </p:nvSpPr>
          <p:spPr>
            <a:xfrm>
              <a:off x="1883621" y="2969714"/>
              <a:ext cx="805927" cy="987074"/>
            </a:xfrm>
            <a:custGeom>
              <a:avLst/>
              <a:gdLst>
                <a:gd name="connsiteX0" fmla="*/ 713434 w 805927"/>
                <a:gd name="connsiteY0" fmla="*/ 566398 h 987074"/>
                <a:gd name="connsiteX1" fmla="*/ 631529 w 805927"/>
                <a:gd name="connsiteY1" fmla="*/ 816611 h 987074"/>
                <a:gd name="connsiteX2" fmla="*/ 405119 w 805927"/>
                <a:gd name="connsiteY2" fmla="*/ 903201 h 987074"/>
                <a:gd name="connsiteX3" fmla="*/ 174961 w 805927"/>
                <a:gd name="connsiteY3" fmla="*/ 812956 h 987074"/>
                <a:gd name="connsiteX4" fmla="*/ 92494 w 805927"/>
                <a:gd name="connsiteY4" fmla="*/ 559370 h 987074"/>
                <a:gd name="connsiteX5" fmla="*/ 92494 w 805927"/>
                <a:gd name="connsiteY5" fmla="*/ 0 h 987074"/>
                <a:gd name="connsiteX6" fmla="*/ 0 w 805927"/>
                <a:gd name="connsiteY6" fmla="*/ 0 h 987074"/>
                <a:gd name="connsiteX7" fmla="*/ 0 w 805927"/>
                <a:gd name="connsiteY7" fmla="*/ 566398 h 987074"/>
                <a:gd name="connsiteX8" fmla="*/ 109081 w 805927"/>
                <a:gd name="connsiteY8" fmla="*/ 877430 h 987074"/>
                <a:gd name="connsiteX9" fmla="*/ 402308 w 805927"/>
                <a:gd name="connsiteY9" fmla="*/ 987074 h 987074"/>
                <a:gd name="connsiteX10" fmla="*/ 696940 w 805927"/>
                <a:gd name="connsiteY10" fmla="*/ 876774 h 987074"/>
                <a:gd name="connsiteX11" fmla="*/ 805928 w 805927"/>
                <a:gd name="connsiteY11" fmla="*/ 557964 h 987074"/>
                <a:gd name="connsiteX12" fmla="*/ 805928 w 805927"/>
                <a:gd name="connsiteY12" fmla="*/ 0 h 987074"/>
                <a:gd name="connsiteX13" fmla="*/ 713527 w 805927"/>
                <a:gd name="connsiteY13" fmla="*/ 0 h 987074"/>
                <a:gd name="connsiteX14" fmla="*/ 713527 w 805927"/>
                <a:gd name="connsiteY14" fmla="*/ 566398 h 9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927" h="987074">
                  <a:moveTo>
                    <a:pt x="713434" y="566398"/>
                  </a:moveTo>
                  <a:cubicBezTo>
                    <a:pt x="713434" y="675199"/>
                    <a:pt x="685882" y="759446"/>
                    <a:pt x="631529" y="816611"/>
                  </a:cubicBezTo>
                  <a:cubicBezTo>
                    <a:pt x="576894" y="874057"/>
                    <a:pt x="500800" y="903201"/>
                    <a:pt x="405119" y="903201"/>
                  </a:cubicBezTo>
                  <a:cubicBezTo>
                    <a:pt x="307471" y="903201"/>
                    <a:pt x="230064" y="872839"/>
                    <a:pt x="174961" y="812956"/>
                  </a:cubicBezTo>
                  <a:cubicBezTo>
                    <a:pt x="120327" y="753355"/>
                    <a:pt x="92494" y="668077"/>
                    <a:pt x="92494" y="559370"/>
                  </a:cubicBezTo>
                  <a:lnTo>
                    <a:pt x="92494" y="0"/>
                  </a:lnTo>
                  <a:lnTo>
                    <a:pt x="0" y="0"/>
                  </a:lnTo>
                  <a:lnTo>
                    <a:pt x="0" y="566398"/>
                  </a:lnTo>
                  <a:cubicBezTo>
                    <a:pt x="0" y="700033"/>
                    <a:pt x="36735" y="804616"/>
                    <a:pt x="109081" y="877430"/>
                  </a:cubicBezTo>
                  <a:cubicBezTo>
                    <a:pt x="181427" y="950245"/>
                    <a:pt x="280013" y="987074"/>
                    <a:pt x="402308" y="987074"/>
                  </a:cubicBezTo>
                  <a:cubicBezTo>
                    <a:pt x="525446" y="987074"/>
                    <a:pt x="624594" y="949964"/>
                    <a:pt x="696940" y="876774"/>
                  </a:cubicBezTo>
                  <a:cubicBezTo>
                    <a:pt x="769286" y="803491"/>
                    <a:pt x="805928" y="696190"/>
                    <a:pt x="805928" y="557964"/>
                  </a:cubicBezTo>
                  <a:lnTo>
                    <a:pt x="805928" y="0"/>
                  </a:lnTo>
                  <a:lnTo>
                    <a:pt x="713527" y="0"/>
                  </a:lnTo>
                  <a:lnTo>
                    <a:pt x="713527" y="566398"/>
                  </a:lnTo>
                  <a:close/>
                </a:path>
              </a:pathLst>
            </a:custGeom>
            <a:grpFill/>
            <a:ln w="93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49817DC-6431-6DAD-DF56-261329A53505}"/>
                </a:ext>
              </a:extLst>
            </p:cNvPr>
            <p:cNvSpPr/>
            <p:nvPr/>
          </p:nvSpPr>
          <p:spPr>
            <a:xfrm>
              <a:off x="3036754" y="2955657"/>
              <a:ext cx="719994" cy="1000006"/>
            </a:xfrm>
            <a:custGeom>
              <a:avLst/>
              <a:gdLst>
                <a:gd name="connsiteX0" fmla="*/ 646335 w 719994"/>
                <a:gd name="connsiteY0" fmla="*/ 555996 h 1000006"/>
                <a:gd name="connsiteX1" fmla="*/ 404932 w 719994"/>
                <a:gd name="connsiteY1" fmla="*/ 455443 h 1000006"/>
                <a:gd name="connsiteX2" fmla="*/ 187987 w 719994"/>
                <a:gd name="connsiteY2" fmla="*/ 377287 h 1000006"/>
                <a:gd name="connsiteX3" fmla="*/ 128292 w 719994"/>
                <a:gd name="connsiteY3" fmla="*/ 252180 h 1000006"/>
                <a:gd name="connsiteX4" fmla="*/ 190049 w 719994"/>
                <a:gd name="connsiteY4" fmla="*/ 129230 h 1000006"/>
                <a:gd name="connsiteX5" fmla="*/ 348892 w 719994"/>
                <a:gd name="connsiteY5" fmla="*/ 81155 h 1000006"/>
                <a:gd name="connsiteX6" fmla="*/ 633216 w 719994"/>
                <a:gd name="connsiteY6" fmla="*/ 184614 h 1000006"/>
                <a:gd name="connsiteX7" fmla="*/ 686538 w 719994"/>
                <a:gd name="connsiteY7" fmla="*/ 113767 h 1000006"/>
                <a:gd name="connsiteX8" fmla="*/ 351797 w 719994"/>
                <a:gd name="connsiteY8" fmla="*/ 0 h 1000006"/>
                <a:gd name="connsiteX9" fmla="*/ 124357 w 719994"/>
                <a:gd name="connsiteY9" fmla="*/ 74314 h 1000006"/>
                <a:gd name="connsiteX10" fmla="*/ 35798 w 719994"/>
                <a:gd name="connsiteY10" fmla="*/ 262208 h 1000006"/>
                <a:gd name="connsiteX11" fmla="*/ 110862 w 719994"/>
                <a:gd name="connsiteY11" fmla="*/ 439418 h 1000006"/>
                <a:gd name="connsiteX12" fmla="*/ 360887 w 719994"/>
                <a:gd name="connsiteY12" fmla="*/ 540065 h 1000006"/>
                <a:gd name="connsiteX13" fmla="*/ 568648 w 719994"/>
                <a:gd name="connsiteY13" fmla="*/ 615504 h 1000006"/>
                <a:gd name="connsiteX14" fmla="*/ 626093 w 719994"/>
                <a:gd name="connsiteY14" fmla="*/ 739204 h 1000006"/>
                <a:gd name="connsiteX15" fmla="*/ 561432 w 719994"/>
                <a:gd name="connsiteY15" fmla="*/ 869277 h 1000006"/>
                <a:gd name="connsiteX16" fmla="*/ 395654 w 719994"/>
                <a:gd name="connsiteY16" fmla="*/ 918758 h 1000006"/>
                <a:gd name="connsiteX17" fmla="*/ 211322 w 719994"/>
                <a:gd name="connsiteY17" fmla="*/ 883990 h 1000006"/>
                <a:gd name="connsiteX18" fmla="*/ 56884 w 719994"/>
                <a:gd name="connsiteY18" fmla="*/ 782874 h 1000006"/>
                <a:gd name="connsiteX19" fmla="*/ 0 w 719994"/>
                <a:gd name="connsiteY19" fmla="*/ 850066 h 1000006"/>
                <a:gd name="connsiteX20" fmla="*/ 391344 w 719994"/>
                <a:gd name="connsiteY20" fmla="*/ 1000006 h 1000006"/>
                <a:gd name="connsiteX21" fmla="*/ 628718 w 719994"/>
                <a:gd name="connsiteY21" fmla="*/ 924943 h 1000006"/>
                <a:gd name="connsiteX22" fmla="*/ 719994 w 719994"/>
                <a:gd name="connsiteY22" fmla="*/ 727959 h 1000006"/>
                <a:gd name="connsiteX23" fmla="*/ 646335 w 719994"/>
                <a:gd name="connsiteY23" fmla="*/ 555996 h 1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994" h="1000006">
                  <a:moveTo>
                    <a:pt x="646335" y="555996"/>
                  </a:moveTo>
                  <a:cubicBezTo>
                    <a:pt x="596481" y="513451"/>
                    <a:pt x="515232" y="479621"/>
                    <a:pt x="404932" y="455443"/>
                  </a:cubicBezTo>
                  <a:cubicBezTo>
                    <a:pt x="297912" y="432390"/>
                    <a:pt x="226878" y="406712"/>
                    <a:pt x="187987" y="377287"/>
                  </a:cubicBezTo>
                  <a:cubicBezTo>
                    <a:pt x="148347" y="347205"/>
                    <a:pt x="128292" y="305034"/>
                    <a:pt x="128292" y="252180"/>
                  </a:cubicBezTo>
                  <a:cubicBezTo>
                    <a:pt x="128292" y="203075"/>
                    <a:pt x="149097" y="161654"/>
                    <a:pt x="190049" y="129230"/>
                  </a:cubicBezTo>
                  <a:cubicBezTo>
                    <a:pt x="230252" y="97274"/>
                    <a:pt x="283762" y="81155"/>
                    <a:pt x="348892" y="81155"/>
                  </a:cubicBezTo>
                  <a:cubicBezTo>
                    <a:pt x="450476" y="81155"/>
                    <a:pt x="546063" y="115922"/>
                    <a:pt x="633216" y="184614"/>
                  </a:cubicBezTo>
                  <a:lnTo>
                    <a:pt x="686538" y="113767"/>
                  </a:lnTo>
                  <a:cubicBezTo>
                    <a:pt x="589358" y="38235"/>
                    <a:pt x="476809" y="0"/>
                    <a:pt x="351797" y="0"/>
                  </a:cubicBezTo>
                  <a:cubicBezTo>
                    <a:pt x="260146" y="0"/>
                    <a:pt x="183677" y="25021"/>
                    <a:pt x="124357" y="74314"/>
                  </a:cubicBezTo>
                  <a:cubicBezTo>
                    <a:pt x="65599" y="123044"/>
                    <a:pt x="35798" y="186207"/>
                    <a:pt x="35798" y="262208"/>
                  </a:cubicBezTo>
                  <a:cubicBezTo>
                    <a:pt x="35798" y="338958"/>
                    <a:pt x="61101" y="398653"/>
                    <a:pt x="110862" y="439418"/>
                  </a:cubicBezTo>
                  <a:cubicBezTo>
                    <a:pt x="161842" y="481120"/>
                    <a:pt x="245902" y="515044"/>
                    <a:pt x="360887" y="540065"/>
                  </a:cubicBezTo>
                  <a:cubicBezTo>
                    <a:pt x="463315" y="561338"/>
                    <a:pt x="531256" y="585984"/>
                    <a:pt x="568648" y="615504"/>
                  </a:cubicBezTo>
                  <a:cubicBezTo>
                    <a:pt x="606789" y="645586"/>
                    <a:pt x="626093" y="687194"/>
                    <a:pt x="626093" y="739204"/>
                  </a:cubicBezTo>
                  <a:cubicBezTo>
                    <a:pt x="626093" y="792246"/>
                    <a:pt x="604352" y="836010"/>
                    <a:pt x="561432" y="869277"/>
                  </a:cubicBezTo>
                  <a:cubicBezTo>
                    <a:pt x="519449" y="902077"/>
                    <a:pt x="463690" y="918758"/>
                    <a:pt x="395654" y="918758"/>
                  </a:cubicBezTo>
                  <a:cubicBezTo>
                    <a:pt x="327432" y="918758"/>
                    <a:pt x="265488" y="907044"/>
                    <a:pt x="211322" y="883990"/>
                  </a:cubicBezTo>
                  <a:cubicBezTo>
                    <a:pt x="159686" y="862155"/>
                    <a:pt x="107769" y="828137"/>
                    <a:pt x="56884" y="782874"/>
                  </a:cubicBezTo>
                  <a:lnTo>
                    <a:pt x="0" y="850066"/>
                  </a:lnTo>
                  <a:cubicBezTo>
                    <a:pt x="113954" y="949589"/>
                    <a:pt x="245527" y="1000006"/>
                    <a:pt x="391344" y="1000006"/>
                  </a:cubicBezTo>
                  <a:cubicBezTo>
                    <a:pt x="487680" y="1000006"/>
                    <a:pt x="567523" y="974704"/>
                    <a:pt x="628718" y="924943"/>
                  </a:cubicBezTo>
                  <a:cubicBezTo>
                    <a:pt x="689256" y="875650"/>
                    <a:pt x="719994" y="809395"/>
                    <a:pt x="719994" y="727959"/>
                  </a:cubicBezTo>
                  <a:cubicBezTo>
                    <a:pt x="720181" y="655613"/>
                    <a:pt x="695347" y="597792"/>
                    <a:pt x="646335" y="555996"/>
                  </a:cubicBezTo>
                  <a:close/>
                </a:path>
              </a:pathLst>
            </a:custGeom>
            <a:grpFill/>
            <a:ln w="937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4DF0B8C-C56E-52A0-A7BC-AD539F281249}"/>
                </a:ext>
              </a:extLst>
            </p:cNvPr>
            <p:cNvSpPr/>
            <p:nvPr/>
          </p:nvSpPr>
          <p:spPr>
            <a:xfrm>
              <a:off x="5423987" y="2959124"/>
              <a:ext cx="734706" cy="964770"/>
            </a:xfrm>
            <a:custGeom>
              <a:avLst/>
              <a:gdLst>
                <a:gd name="connsiteX0" fmla="*/ 0 w 734706"/>
                <a:gd name="connsiteY0" fmla="*/ 964770 h 964770"/>
                <a:gd name="connsiteX1" fmla="*/ 212259 w 734706"/>
                <a:gd name="connsiteY1" fmla="*/ 964770 h 964770"/>
                <a:gd name="connsiteX2" fmla="*/ 212259 w 734706"/>
                <a:gd name="connsiteY2" fmla="*/ 591232 h 964770"/>
                <a:gd name="connsiteX3" fmla="*/ 672575 w 734706"/>
                <a:gd name="connsiteY3" fmla="*/ 591232 h 964770"/>
                <a:gd name="connsiteX4" fmla="*/ 672575 w 734706"/>
                <a:gd name="connsiteY4" fmla="*/ 398278 h 964770"/>
                <a:gd name="connsiteX5" fmla="*/ 212259 w 734706"/>
                <a:gd name="connsiteY5" fmla="*/ 398278 h 964770"/>
                <a:gd name="connsiteX6" fmla="*/ 212259 w 734706"/>
                <a:gd name="connsiteY6" fmla="*/ 192860 h 964770"/>
                <a:gd name="connsiteX7" fmla="*/ 734706 w 734706"/>
                <a:gd name="connsiteY7" fmla="*/ 192860 h 964770"/>
                <a:gd name="connsiteX8" fmla="*/ 734706 w 734706"/>
                <a:gd name="connsiteY8" fmla="*/ 0 h 964770"/>
                <a:gd name="connsiteX9" fmla="*/ 0 w 734706"/>
                <a:gd name="connsiteY9"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06" h="964770">
                  <a:moveTo>
                    <a:pt x="0" y="964770"/>
                  </a:moveTo>
                  <a:lnTo>
                    <a:pt x="212259" y="964770"/>
                  </a:lnTo>
                  <a:lnTo>
                    <a:pt x="212259" y="591232"/>
                  </a:lnTo>
                  <a:lnTo>
                    <a:pt x="672575" y="591232"/>
                  </a:lnTo>
                  <a:lnTo>
                    <a:pt x="672575" y="398278"/>
                  </a:lnTo>
                  <a:lnTo>
                    <a:pt x="212259" y="398278"/>
                  </a:lnTo>
                  <a:lnTo>
                    <a:pt x="212259" y="192860"/>
                  </a:lnTo>
                  <a:lnTo>
                    <a:pt x="734706" y="192860"/>
                  </a:lnTo>
                  <a:lnTo>
                    <a:pt x="734706" y="0"/>
                  </a:lnTo>
                  <a:lnTo>
                    <a:pt x="0" y="0"/>
                  </a:lnTo>
                  <a:close/>
                </a:path>
              </a:pathLst>
            </a:custGeom>
            <a:grpFill/>
            <a:ln w="937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0ED1588-1F44-A302-3BE0-2FCD34A1D029}"/>
                </a:ext>
              </a:extLst>
            </p:cNvPr>
            <p:cNvSpPr/>
            <p:nvPr/>
          </p:nvSpPr>
          <p:spPr>
            <a:xfrm>
              <a:off x="6256623" y="2952190"/>
              <a:ext cx="1022684" cy="971705"/>
            </a:xfrm>
            <a:custGeom>
              <a:avLst/>
              <a:gdLst>
                <a:gd name="connsiteX0" fmla="*/ 413553 w 1022684"/>
                <a:gd name="connsiteY0" fmla="*/ 0 h 971705"/>
                <a:gd name="connsiteX1" fmla="*/ 0 w 1022684"/>
                <a:gd name="connsiteY1" fmla="*/ 971705 h 971705"/>
                <a:gd name="connsiteX2" fmla="*/ 216382 w 1022684"/>
                <a:gd name="connsiteY2" fmla="*/ 971705 h 971705"/>
                <a:gd name="connsiteX3" fmla="*/ 304566 w 1022684"/>
                <a:gd name="connsiteY3" fmla="*/ 755323 h 971705"/>
                <a:gd name="connsiteX4" fmla="*/ 712590 w 1022684"/>
                <a:gd name="connsiteY4" fmla="*/ 755323 h 971705"/>
                <a:gd name="connsiteX5" fmla="*/ 800774 w 1022684"/>
                <a:gd name="connsiteY5" fmla="*/ 971705 h 971705"/>
                <a:gd name="connsiteX6" fmla="*/ 1022685 w 1022684"/>
                <a:gd name="connsiteY6" fmla="*/ 971705 h 971705"/>
                <a:gd name="connsiteX7" fmla="*/ 609131 w 1022684"/>
                <a:gd name="connsiteY7" fmla="*/ 0 h 971705"/>
                <a:gd name="connsiteX8" fmla="*/ 413553 w 1022684"/>
                <a:gd name="connsiteY8" fmla="*/ 0 h 971705"/>
                <a:gd name="connsiteX9" fmla="*/ 380473 w 1022684"/>
                <a:gd name="connsiteY9" fmla="*/ 567898 h 971705"/>
                <a:gd name="connsiteX10" fmla="*/ 508671 w 1022684"/>
                <a:gd name="connsiteY10" fmla="*/ 254992 h 971705"/>
                <a:gd name="connsiteX11" fmla="*/ 636870 w 1022684"/>
                <a:gd name="connsiteY11" fmla="*/ 567898 h 971705"/>
                <a:gd name="connsiteX12" fmla="*/ 380473 w 1022684"/>
                <a:gd name="connsiteY12" fmla="*/ 567898 h 9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971705">
                  <a:moveTo>
                    <a:pt x="413553" y="0"/>
                  </a:moveTo>
                  <a:lnTo>
                    <a:pt x="0" y="971705"/>
                  </a:lnTo>
                  <a:lnTo>
                    <a:pt x="216382" y="971705"/>
                  </a:lnTo>
                  <a:lnTo>
                    <a:pt x="304566" y="755323"/>
                  </a:lnTo>
                  <a:lnTo>
                    <a:pt x="712590" y="755323"/>
                  </a:lnTo>
                  <a:lnTo>
                    <a:pt x="800774" y="971705"/>
                  </a:lnTo>
                  <a:lnTo>
                    <a:pt x="1022685" y="971705"/>
                  </a:lnTo>
                  <a:lnTo>
                    <a:pt x="609131" y="0"/>
                  </a:lnTo>
                  <a:lnTo>
                    <a:pt x="413553" y="0"/>
                  </a:lnTo>
                  <a:close/>
                  <a:moveTo>
                    <a:pt x="380473" y="567898"/>
                  </a:moveTo>
                  <a:lnTo>
                    <a:pt x="508671" y="254992"/>
                  </a:lnTo>
                  <a:lnTo>
                    <a:pt x="636870" y="567898"/>
                  </a:lnTo>
                  <a:lnTo>
                    <a:pt x="380473" y="567898"/>
                  </a:lnTo>
                  <a:close/>
                </a:path>
              </a:pathLst>
            </a:custGeom>
            <a:grpFill/>
            <a:ln w="93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5E3D242-99C3-1A8B-E170-C0E5E43A18D1}"/>
                </a:ext>
              </a:extLst>
            </p:cNvPr>
            <p:cNvSpPr/>
            <p:nvPr/>
          </p:nvSpPr>
          <p:spPr>
            <a:xfrm>
              <a:off x="7444898" y="2942350"/>
              <a:ext cx="890456" cy="997850"/>
            </a:xfrm>
            <a:custGeom>
              <a:avLst/>
              <a:gdLst>
                <a:gd name="connsiteX0" fmla="*/ 501737 w 890456"/>
                <a:gd name="connsiteY0" fmla="*/ 802367 h 997850"/>
                <a:gd name="connsiteX1" fmla="*/ 221911 w 890456"/>
                <a:gd name="connsiteY1" fmla="*/ 499113 h 997850"/>
                <a:gd name="connsiteX2" fmla="*/ 221911 w 890456"/>
                <a:gd name="connsiteY2" fmla="*/ 496395 h 997850"/>
                <a:gd name="connsiteX3" fmla="*/ 501737 w 890456"/>
                <a:gd name="connsiteY3" fmla="*/ 195859 h 997850"/>
                <a:gd name="connsiteX4" fmla="*/ 748482 w 890456"/>
                <a:gd name="connsiteY4" fmla="*/ 304753 h 997850"/>
                <a:gd name="connsiteX5" fmla="*/ 883521 w 890456"/>
                <a:gd name="connsiteY5" fmla="*/ 148909 h 997850"/>
                <a:gd name="connsiteX6" fmla="*/ 503049 w 890456"/>
                <a:gd name="connsiteY6" fmla="*/ 0 h 997850"/>
                <a:gd name="connsiteX7" fmla="*/ 0 w 890456"/>
                <a:gd name="connsiteY7" fmla="*/ 498925 h 997850"/>
                <a:gd name="connsiteX8" fmla="*/ 0 w 890456"/>
                <a:gd name="connsiteY8" fmla="*/ 501643 h 997850"/>
                <a:gd name="connsiteX9" fmla="*/ 494896 w 890456"/>
                <a:gd name="connsiteY9" fmla="*/ 997851 h 997850"/>
                <a:gd name="connsiteX10" fmla="*/ 890457 w 890456"/>
                <a:gd name="connsiteY10" fmla="*/ 825607 h 997850"/>
                <a:gd name="connsiteX11" fmla="*/ 755323 w 890456"/>
                <a:gd name="connsiteY11" fmla="*/ 689162 h 997850"/>
                <a:gd name="connsiteX12" fmla="*/ 501737 w 890456"/>
                <a:gd name="connsiteY12" fmla="*/ 802367 h 9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456" h="997850">
                  <a:moveTo>
                    <a:pt x="501737" y="802367"/>
                  </a:moveTo>
                  <a:cubicBezTo>
                    <a:pt x="336334" y="802367"/>
                    <a:pt x="221911" y="664516"/>
                    <a:pt x="221911" y="499113"/>
                  </a:cubicBezTo>
                  <a:lnTo>
                    <a:pt x="221911" y="496395"/>
                  </a:lnTo>
                  <a:cubicBezTo>
                    <a:pt x="221911" y="330899"/>
                    <a:pt x="339052" y="195859"/>
                    <a:pt x="501737" y="195859"/>
                  </a:cubicBezTo>
                  <a:cubicBezTo>
                    <a:pt x="598261" y="195859"/>
                    <a:pt x="674074" y="237186"/>
                    <a:pt x="748482" y="304753"/>
                  </a:cubicBezTo>
                  <a:lnTo>
                    <a:pt x="883521" y="148909"/>
                  </a:lnTo>
                  <a:cubicBezTo>
                    <a:pt x="793932" y="60726"/>
                    <a:pt x="685038" y="0"/>
                    <a:pt x="503049" y="0"/>
                  </a:cubicBezTo>
                  <a:cubicBezTo>
                    <a:pt x="206730" y="0"/>
                    <a:pt x="0" y="224723"/>
                    <a:pt x="0" y="498925"/>
                  </a:cubicBezTo>
                  <a:lnTo>
                    <a:pt x="0" y="501643"/>
                  </a:lnTo>
                  <a:cubicBezTo>
                    <a:pt x="0" y="778657"/>
                    <a:pt x="210853" y="997851"/>
                    <a:pt x="494896" y="997851"/>
                  </a:cubicBezTo>
                  <a:cubicBezTo>
                    <a:pt x="681009" y="997851"/>
                    <a:pt x="791215" y="931784"/>
                    <a:pt x="890457" y="825607"/>
                  </a:cubicBezTo>
                  <a:lnTo>
                    <a:pt x="755323" y="689162"/>
                  </a:lnTo>
                  <a:cubicBezTo>
                    <a:pt x="679510" y="758322"/>
                    <a:pt x="612037" y="802367"/>
                    <a:pt x="501737" y="802367"/>
                  </a:cubicBezTo>
                  <a:close/>
                </a:path>
              </a:pathLst>
            </a:custGeom>
            <a:grpFill/>
            <a:ln w="93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250BF2D-09EA-4492-3D8C-45C00F90707D}"/>
                </a:ext>
              </a:extLst>
            </p:cNvPr>
            <p:cNvSpPr/>
            <p:nvPr/>
          </p:nvSpPr>
          <p:spPr>
            <a:xfrm>
              <a:off x="8557359" y="2959124"/>
              <a:ext cx="799461" cy="964770"/>
            </a:xfrm>
            <a:custGeom>
              <a:avLst/>
              <a:gdLst>
                <a:gd name="connsiteX0" fmla="*/ 0 w 799461"/>
                <a:gd name="connsiteY0" fmla="*/ 195672 h 964770"/>
                <a:gd name="connsiteX1" fmla="*/ 293695 w 799461"/>
                <a:gd name="connsiteY1" fmla="*/ 195672 h 964770"/>
                <a:gd name="connsiteX2" fmla="*/ 293695 w 799461"/>
                <a:gd name="connsiteY2" fmla="*/ 964770 h 964770"/>
                <a:gd name="connsiteX3" fmla="*/ 505954 w 799461"/>
                <a:gd name="connsiteY3" fmla="*/ 964770 h 964770"/>
                <a:gd name="connsiteX4" fmla="*/ 505954 w 799461"/>
                <a:gd name="connsiteY4" fmla="*/ 195672 h 964770"/>
                <a:gd name="connsiteX5" fmla="*/ 799462 w 799461"/>
                <a:gd name="connsiteY5" fmla="*/ 195672 h 964770"/>
                <a:gd name="connsiteX6" fmla="*/ 799462 w 799461"/>
                <a:gd name="connsiteY6" fmla="*/ 0 h 964770"/>
                <a:gd name="connsiteX7" fmla="*/ 0 w 799461"/>
                <a:gd name="connsiteY7" fmla="*/ 0 h 9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461" h="964770">
                  <a:moveTo>
                    <a:pt x="0" y="195672"/>
                  </a:moveTo>
                  <a:lnTo>
                    <a:pt x="293695" y="195672"/>
                  </a:lnTo>
                  <a:lnTo>
                    <a:pt x="293695" y="964770"/>
                  </a:lnTo>
                  <a:lnTo>
                    <a:pt x="505954" y="964770"/>
                  </a:lnTo>
                  <a:lnTo>
                    <a:pt x="505954" y="195672"/>
                  </a:lnTo>
                  <a:lnTo>
                    <a:pt x="799462" y="195672"/>
                  </a:lnTo>
                  <a:lnTo>
                    <a:pt x="799462" y="0"/>
                  </a:lnTo>
                  <a:lnTo>
                    <a:pt x="0" y="0"/>
                  </a:lnTo>
                  <a:close/>
                </a:path>
              </a:pathLst>
            </a:custGeom>
            <a:grpFill/>
            <a:ln w="937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4323AAD-F02C-2EB1-7C6C-ADBE3735A863}"/>
                </a:ext>
              </a:extLst>
            </p:cNvPr>
            <p:cNvSpPr/>
            <p:nvPr/>
          </p:nvSpPr>
          <p:spPr>
            <a:xfrm>
              <a:off x="9554086" y="2945255"/>
              <a:ext cx="763663" cy="992509"/>
            </a:xfrm>
            <a:custGeom>
              <a:avLst/>
              <a:gdLst>
                <a:gd name="connsiteX0" fmla="*/ 457692 w 763663"/>
                <a:gd name="connsiteY0" fmla="*/ 401090 h 992509"/>
                <a:gd name="connsiteX1" fmla="*/ 249557 w 763663"/>
                <a:gd name="connsiteY1" fmla="*/ 274296 h 992509"/>
                <a:gd name="connsiteX2" fmla="*/ 249557 w 763663"/>
                <a:gd name="connsiteY2" fmla="*/ 271579 h 992509"/>
                <a:gd name="connsiteX3" fmla="*/ 373632 w 763663"/>
                <a:gd name="connsiteY3" fmla="*/ 187519 h 992509"/>
                <a:gd name="connsiteX4" fmla="*/ 624500 w 763663"/>
                <a:gd name="connsiteY4" fmla="*/ 282637 h 992509"/>
                <a:gd name="connsiteX5" fmla="*/ 734800 w 763663"/>
                <a:gd name="connsiteY5" fmla="*/ 122763 h 992509"/>
                <a:gd name="connsiteX6" fmla="*/ 376444 w 763663"/>
                <a:gd name="connsiteY6" fmla="*/ 0 h 992509"/>
                <a:gd name="connsiteX7" fmla="*/ 38703 w 763663"/>
                <a:gd name="connsiteY7" fmla="*/ 290884 h 992509"/>
                <a:gd name="connsiteX8" fmla="*/ 38703 w 763663"/>
                <a:gd name="connsiteY8" fmla="*/ 293601 h 992509"/>
                <a:gd name="connsiteX9" fmla="*/ 358450 w 763663"/>
                <a:gd name="connsiteY9" fmla="*/ 588608 h 992509"/>
                <a:gd name="connsiteX10" fmla="*/ 552810 w 763663"/>
                <a:gd name="connsiteY10" fmla="*/ 711278 h 992509"/>
                <a:gd name="connsiteX11" fmla="*/ 552810 w 763663"/>
                <a:gd name="connsiteY11" fmla="*/ 713996 h 992509"/>
                <a:gd name="connsiteX12" fmla="*/ 413553 w 763663"/>
                <a:gd name="connsiteY12" fmla="*/ 804991 h 992509"/>
                <a:gd name="connsiteX13" fmla="*/ 125481 w 763663"/>
                <a:gd name="connsiteY13" fmla="*/ 687756 h 992509"/>
                <a:gd name="connsiteX14" fmla="*/ 0 w 763663"/>
                <a:gd name="connsiteY14" fmla="*/ 838071 h 992509"/>
                <a:gd name="connsiteX15" fmla="*/ 409430 w 763663"/>
                <a:gd name="connsiteY15" fmla="*/ 992509 h 992509"/>
                <a:gd name="connsiteX16" fmla="*/ 763663 w 763663"/>
                <a:gd name="connsiteY16" fmla="*/ 693379 h 992509"/>
                <a:gd name="connsiteX17" fmla="*/ 763663 w 763663"/>
                <a:gd name="connsiteY17" fmla="*/ 690661 h 992509"/>
                <a:gd name="connsiteX18" fmla="*/ 457692 w 763663"/>
                <a:gd name="connsiteY18" fmla="*/ 401090 h 99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3663" h="992509">
                  <a:moveTo>
                    <a:pt x="457692" y="401090"/>
                  </a:moveTo>
                  <a:cubicBezTo>
                    <a:pt x="290884" y="358357"/>
                    <a:pt x="249557" y="337646"/>
                    <a:pt x="249557" y="274296"/>
                  </a:cubicBezTo>
                  <a:lnTo>
                    <a:pt x="249557" y="271579"/>
                  </a:lnTo>
                  <a:cubicBezTo>
                    <a:pt x="249557" y="224629"/>
                    <a:pt x="292289" y="187519"/>
                    <a:pt x="373632" y="187519"/>
                  </a:cubicBezTo>
                  <a:cubicBezTo>
                    <a:pt x="454975" y="187519"/>
                    <a:pt x="539035" y="223411"/>
                    <a:pt x="624500" y="282637"/>
                  </a:cubicBezTo>
                  <a:lnTo>
                    <a:pt x="734800" y="122763"/>
                  </a:lnTo>
                  <a:cubicBezTo>
                    <a:pt x="636964" y="44139"/>
                    <a:pt x="517012" y="0"/>
                    <a:pt x="376444" y="0"/>
                  </a:cubicBezTo>
                  <a:cubicBezTo>
                    <a:pt x="179272" y="0"/>
                    <a:pt x="38703" y="115735"/>
                    <a:pt x="38703" y="290884"/>
                  </a:cubicBezTo>
                  <a:lnTo>
                    <a:pt x="38703" y="293601"/>
                  </a:lnTo>
                  <a:cubicBezTo>
                    <a:pt x="38703" y="485243"/>
                    <a:pt x="164091" y="538941"/>
                    <a:pt x="358450" y="588608"/>
                  </a:cubicBezTo>
                  <a:cubicBezTo>
                    <a:pt x="519729" y="629936"/>
                    <a:pt x="552810" y="657487"/>
                    <a:pt x="552810" y="711278"/>
                  </a:cubicBezTo>
                  <a:lnTo>
                    <a:pt x="552810" y="713996"/>
                  </a:lnTo>
                  <a:cubicBezTo>
                    <a:pt x="552810" y="770504"/>
                    <a:pt x="500425" y="804991"/>
                    <a:pt x="413553" y="804991"/>
                  </a:cubicBezTo>
                  <a:cubicBezTo>
                    <a:pt x="303347" y="804991"/>
                    <a:pt x="212353" y="759540"/>
                    <a:pt x="125481" y="687756"/>
                  </a:cubicBezTo>
                  <a:lnTo>
                    <a:pt x="0" y="838071"/>
                  </a:lnTo>
                  <a:cubicBezTo>
                    <a:pt x="115735" y="941436"/>
                    <a:pt x="263332" y="992509"/>
                    <a:pt x="409430" y="992509"/>
                  </a:cubicBezTo>
                  <a:cubicBezTo>
                    <a:pt x="617566" y="992509"/>
                    <a:pt x="763663" y="884927"/>
                    <a:pt x="763663" y="693379"/>
                  </a:cubicBezTo>
                  <a:lnTo>
                    <a:pt x="763663" y="690661"/>
                  </a:lnTo>
                  <a:cubicBezTo>
                    <a:pt x="763663" y="522447"/>
                    <a:pt x="653364" y="452163"/>
                    <a:pt x="457692" y="401090"/>
                  </a:cubicBezTo>
                  <a:close/>
                </a:path>
              </a:pathLst>
            </a:custGeom>
            <a:grpFill/>
            <a:ln w="9371" cap="flat">
              <a:noFill/>
              <a:prstDash val="solid"/>
              <a:miter/>
            </a:ln>
          </p:spPr>
          <p:txBody>
            <a:bodyPr rtlCol="0" anchor="ctr"/>
            <a:lstStyle/>
            <a:p>
              <a:endParaRPr lang="en-US"/>
            </a:p>
          </p:txBody>
        </p:sp>
      </p:grpSp>
      <p:pic>
        <p:nvPicPr>
          <p:cNvPr id="46" name="Picture 45" descr="A person walking through a gate&#10;&#10;Description automatically generated with low confidence">
            <a:extLst>
              <a:ext uri="{FF2B5EF4-FFF2-40B4-BE49-F238E27FC236}">
                <a16:creationId xmlns:a16="http://schemas.microsoft.com/office/drawing/2014/main" id="{571B2A17-DE94-FC4F-92A3-3696D3E56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688" y="3106474"/>
            <a:ext cx="3397168" cy="3765702"/>
          </a:xfrm>
          <a:prstGeom prst="rect">
            <a:avLst/>
          </a:prstGeom>
        </p:spPr>
      </p:pic>
    </p:spTree>
    <p:extLst>
      <p:ext uri="{BB962C8B-B14F-4D97-AF65-F5344CB8AC3E}">
        <p14:creationId xmlns:p14="http://schemas.microsoft.com/office/powerpoint/2010/main" val="26026981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mpact Statem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45288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mpact Statement Cy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300424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Impact Statem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A824-90A9-D013-2472-636F4A5617B2}"/>
              </a:ext>
            </a:extLst>
          </p:cNvPr>
          <p:cNvSpPr>
            <a:spLocks noGrp="1"/>
          </p:cNvSpPr>
          <p:nvPr>
            <p:ph type="title"/>
          </p:nvPr>
        </p:nvSpPr>
        <p:spPr>
          <a:xfrm>
            <a:off x="463550" y="2844210"/>
            <a:ext cx="11264900" cy="1169580"/>
          </a:xfrm>
        </p:spPr>
        <p:txBody>
          <a:bodyPr anchor="ct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855117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Only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595E-D6E1-2BDF-2E68-A1CADC843D33}"/>
              </a:ext>
            </a:extLst>
          </p:cNvPr>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8069494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rge Number Magent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6000">
                <a:solidFill>
                  <a:schemeClr val="tx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5626574-A427-C28B-4F12-19DCDC08F943}"/>
              </a:ext>
              <a:ext uri="{C183D7F6-B498-43B3-948B-1728B52AA6E4}">
                <adec:decorative xmlns:adec="http://schemas.microsoft.com/office/drawing/2017/decorative" val="1"/>
              </a:ext>
            </a:extLst>
          </p:cNvPr>
          <p:cNvCxnSpPr>
            <a:cxnSpLocks/>
          </p:cNvCxnSpPr>
          <p:nvPr userDrawn="1"/>
        </p:nvCxnSpPr>
        <p:spPr>
          <a:xfrm flipH="1">
            <a:off x="972879" y="3918096"/>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4397328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arge Number 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6000">
                <a:solidFill>
                  <a:schemeClr val="bg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5626574-A427-C28B-4F12-19DCDC08F943}"/>
              </a:ext>
              <a:ext uri="{C183D7F6-B498-43B3-948B-1728B52AA6E4}">
                <adec:decorative xmlns:adec="http://schemas.microsoft.com/office/drawing/2017/decorative" val="1"/>
              </a:ext>
            </a:extLst>
          </p:cNvPr>
          <p:cNvCxnSpPr>
            <a:cxnSpLocks/>
          </p:cNvCxnSpPr>
          <p:nvPr userDrawn="1"/>
        </p:nvCxnSpPr>
        <p:spPr>
          <a:xfrm flipH="1">
            <a:off x="972879" y="3918096"/>
            <a:ext cx="411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9421868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arge Number Cy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A16B0C-9794-8C5F-89FD-EFF3E6F7A48B}"/>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92A736DC-999C-696A-A0F2-0E43601E1A05}"/>
              </a:ext>
            </a:extLst>
          </p:cNvPr>
          <p:cNvSpPr>
            <a:spLocks noGrp="1"/>
          </p:cNvSpPr>
          <p:nvPr>
            <p:ph type="title"/>
          </p:nvPr>
        </p:nvSpPr>
        <p:spPr>
          <a:xfrm>
            <a:off x="457200" y="457201"/>
            <a:ext cx="4630479" cy="2971800"/>
          </a:xfrm>
        </p:spPr>
        <p:txBody>
          <a:bodyPr anchor="b"/>
          <a:lstStyle>
            <a:lvl1pPr algn="r">
              <a:defRPr sz="6000">
                <a:solidFill>
                  <a:schemeClr val="bg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5626574-A427-C28B-4F12-19DCDC08F943}"/>
              </a:ext>
              <a:ext uri="{C183D7F6-B498-43B3-948B-1728B52AA6E4}">
                <adec:decorative xmlns:adec="http://schemas.microsoft.com/office/drawing/2017/decorative" val="1"/>
              </a:ext>
            </a:extLst>
          </p:cNvPr>
          <p:cNvCxnSpPr>
            <a:cxnSpLocks/>
          </p:cNvCxnSpPr>
          <p:nvPr userDrawn="1"/>
        </p:nvCxnSpPr>
        <p:spPr>
          <a:xfrm flipH="1">
            <a:off x="972879" y="3918096"/>
            <a:ext cx="411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17AF8B6A-A2F4-3504-2BA5-4ACD388ED6E4}"/>
              </a:ext>
            </a:extLst>
          </p:cNvPr>
          <p:cNvSpPr>
            <a:spLocks noGrp="1"/>
          </p:cNvSpPr>
          <p:nvPr>
            <p:ph sz="quarter" idx="10"/>
          </p:nvPr>
        </p:nvSpPr>
        <p:spPr>
          <a:xfrm>
            <a:off x="6438900" y="457201"/>
            <a:ext cx="5283200" cy="2971800"/>
          </a:xfrm>
        </p:spPr>
        <p:txBody>
          <a:bodyPr anchor="b"/>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842777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50-50 Layout Magen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3D4B7-4DD5-0D89-24DC-DAF7AD1FEBE2}"/>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dirty="0"/>
              <a:t>Click to edit Master title style</a:t>
            </a:r>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1FEFC909-C359-80CB-A699-23980253ED38}"/>
              </a:ext>
            </a:extLst>
          </p:cNvPr>
          <p:cNvSpPr>
            <a:spLocks noGrp="1"/>
          </p:cNvSpPr>
          <p:nvPr>
            <p:ph type="body" sz="quarter" idx="12"/>
          </p:nvPr>
        </p:nvSpPr>
        <p:spPr>
          <a:xfrm>
            <a:off x="6438900" y="473224"/>
            <a:ext cx="5283200" cy="1153558"/>
          </a:xfrm>
        </p:spPr>
        <p:txBody>
          <a:bodyPr/>
          <a:lstStyle>
            <a:lvl1pPr marL="0" indent="0">
              <a:buFontTx/>
              <a:buNone/>
              <a:defRPr sz="3600">
                <a:solidFill>
                  <a:schemeClr val="tx1"/>
                </a:solidFill>
                <a:latin typeface="+mj-lt"/>
              </a:defRPr>
            </a:lvl1pPr>
            <a:lvl2pPr marL="457200" indent="0">
              <a:buFontTx/>
              <a:buNone/>
              <a:defRPr sz="3600">
                <a:latin typeface="+mj-lt"/>
              </a:defRPr>
            </a:lvl2pPr>
            <a:lvl3pPr marL="914400" indent="0">
              <a:buFontTx/>
              <a:buNone/>
              <a:defRPr sz="3600">
                <a:latin typeface="+mj-lt"/>
              </a:defRPr>
            </a:lvl3pPr>
            <a:lvl4pPr marL="1371600" indent="0">
              <a:buFontTx/>
              <a:buNone/>
              <a:defRPr sz="3600">
                <a:latin typeface="+mj-lt"/>
              </a:defRPr>
            </a:lvl4pPr>
            <a:lvl5pPr marL="1828800" indent="0">
              <a:buFontTx/>
              <a:buNone/>
              <a:defRPr sz="3600">
                <a:latin typeface="+mj-lt"/>
              </a:defRPr>
            </a:lvl5pPr>
          </a:lstStyle>
          <a:p>
            <a:pPr lvl="0"/>
            <a:r>
              <a:rPr lang="en-US" dirty="0"/>
              <a:t>Click to edit Master text styles</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438900" y="1849438"/>
            <a:ext cx="5283200" cy="45513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3403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50-50 Layout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4DFF8-EBCF-528F-418A-C8EC7711178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FFF3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dirty="0"/>
              <a:t>Click to edit Master title style</a:t>
            </a:r>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1FEFC909-C359-80CB-A699-23980253ED38}"/>
              </a:ext>
            </a:extLst>
          </p:cNvPr>
          <p:cNvSpPr>
            <a:spLocks noGrp="1"/>
          </p:cNvSpPr>
          <p:nvPr>
            <p:ph type="body" sz="quarter" idx="12"/>
          </p:nvPr>
        </p:nvSpPr>
        <p:spPr>
          <a:xfrm>
            <a:off x="6438900" y="473224"/>
            <a:ext cx="5283200" cy="1153558"/>
          </a:xfrm>
        </p:spPr>
        <p:txBody>
          <a:bodyPr/>
          <a:lstStyle>
            <a:lvl1pPr marL="0" indent="0">
              <a:buFontTx/>
              <a:buNone/>
              <a:defRPr sz="3600">
                <a:solidFill>
                  <a:schemeClr val="bg2"/>
                </a:solidFill>
                <a:latin typeface="+mj-lt"/>
              </a:defRPr>
            </a:lvl1pPr>
            <a:lvl2pPr marL="457200" indent="0">
              <a:buFontTx/>
              <a:buNone/>
              <a:defRPr sz="3600">
                <a:latin typeface="+mj-lt"/>
              </a:defRPr>
            </a:lvl2pPr>
            <a:lvl3pPr marL="914400" indent="0">
              <a:buFontTx/>
              <a:buNone/>
              <a:defRPr sz="3600">
                <a:latin typeface="+mj-lt"/>
              </a:defRPr>
            </a:lvl3pPr>
            <a:lvl4pPr marL="1371600" indent="0">
              <a:buFontTx/>
              <a:buNone/>
              <a:defRPr sz="3600">
                <a:latin typeface="+mj-lt"/>
              </a:defRPr>
            </a:lvl4pPr>
            <a:lvl5pPr marL="1828800" indent="0">
              <a:buFontTx/>
              <a:buNone/>
              <a:defRPr sz="3600">
                <a:latin typeface="+mj-lt"/>
              </a:defRPr>
            </a:lvl5pPr>
          </a:lstStyle>
          <a:p>
            <a:pPr lvl="0"/>
            <a:r>
              <a:rPr lang="en-US" dirty="0"/>
              <a:t>Click to edit Master text styles</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438900" y="1849438"/>
            <a:ext cx="5283200" cy="455136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37248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0-50 Layout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4DFF8-EBCF-528F-418A-C8EC7711178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55B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algn="l"/>
            <a:endParaRPr lang="en-US" dirty="0"/>
          </a:p>
        </p:txBody>
      </p:sp>
      <p:sp>
        <p:nvSpPr>
          <p:cNvPr id="2" name="Title 1">
            <a:extLst>
              <a:ext uri="{FF2B5EF4-FFF2-40B4-BE49-F238E27FC236}">
                <a16:creationId xmlns:a16="http://schemas.microsoft.com/office/drawing/2014/main" id="{E2FABCD1-9FE1-0480-48F4-F069A591EEEE}"/>
              </a:ext>
            </a:extLst>
          </p:cNvPr>
          <p:cNvSpPr>
            <a:spLocks noGrp="1"/>
          </p:cNvSpPr>
          <p:nvPr>
            <p:ph type="title"/>
          </p:nvPr>
        </p:nvSpPr>
        <p:spPr>
          <a:xfrm>
            <a:off x="457200" y="457201"/>
            <a:ext cx="5295900" cy="1169580"/>
          </a:xfrm>
        </p:spPr>
        <p:txBody>
          <a:bodyPr/>
          <a:lstStyle>
            <a:lvl1pPr>
              <a:defRPr sz="4400"/>
            </a:lvl1pPr>
          </a:lstStyle>
          <a:p>
            <a:r>
              <a:rPr lang="en-US" dirty="0"/>
              <a:t>Click to edit Master title style</a:t>
            </a:r>
          </a:p>
        </p:txBody>
      </p:sp>
      <p:sp>
        <p:nvSpPr>
          <p:cNvPr id="12" name="Content Placeholder 11">
            <a:extLst>
              <a:ext uri="{FF2B5EF4-FFF2-40B4-BE49-F238E27FC236}">
                <a16:creationId xmlns:a16="http://schemas.microsoft.com/office/drawing/2014/main" id="{CEB91280-3435-0EC5-CDF6-F529D9F7B91C}"/>
              </a:ext>
            </a:extLst>
          </p:cNvPr>
          <p:cNvSpPr>
            <a:spLocks noGrp="1"/>
          </p:cNvSpPr>
          <p:nvPr>
            <p:ph sz="quarter" idx="10"/>
          </p:nvPr>
        </p:nvSpPr>
        <p:spPr>
          <a:xfrm>
            <a:off x="457200" y="1849438"/>
            <a:ext cx="5295900" cy="4551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1FEFC909-C359-80CB-A699-23980253ED38}"/>
              </a:ext>
            </a:extLst>
          </p:cNvPr>
          <p:cNvSpPr>
            <a:spLocks noGrp="1"/>
          </p:cNvSpPr>
          <p:nvPr>
            <p:ph type="body" sz="quarter" idx="12"/>
          </p:nvPr>
        </p:nvSpPr>
        <p:spPr>
          <a:xfrm>
            <a:off x="6438900" y="473224"/>
            <a:ext cx="5283200" cy="1153558"/>
          </a:xfrm>
        </p:spPr>
        <p:txBody>
          <a:bodyPr/>
          <a:lstStyle>
            <a:lvl1pPr marL="0" indent="0">
              <a:buFontTx/>
              <a:buNone/>
              <a:defRPr sz="3600">
                <a:solidFill>
                  <a:schemeClr val="bg2"/>
                </a:solidFill>
                <a:latin typeface="+mj-lt"/>
              </a:defRPr>
            </a:lvl1pPr>
            <a:lvl2pPr marL="457200" indent="0">
              <a:buFontTx/>
              <a:buNone/>
              <a:defRPr sz="3600">
                <a:latin typeface="+mj-lt"/>
              </a:defRPr>
            </a:lvl2pPr>
            <a:lvl3pPr marL="914400" indent="0">
              <a:buFontTx/>
              <a:buNone/>
              <a:defRPr sz="3600">
                <a:latin typeface="+mj-lt"/>
              </a:defRPr>
            </a:lvl3pPr>
            <a:lvl4pPr marL="1371600" indent="0">
              <a:buFontTx/>
              <a:buNone/>
              <a:defRPr sz="3600">
                <a:latin typeface="+mj-lt"/>
              </a:defRPr>
            </a:lvl4pPr>
            <a:lvl5pPr marL="1828800" indent="0">
              <a:buFontTx/>
              <a:buNone/>
              <a:defRPr sz="3600">
                <a:latin typeface="+mj-lt"/>
              </a:defRPr>
            </a:lvl5pPr>
          </a:lstStyle>
          <a:p>
            <a:pPr lvl="0"/>
            <a:r>
              <a:rPr lang="en-US" dirty="0"/>
              <a:t>Click to edit Master text styles</a:t>
            </a:r>
          </a:p>
        </p:txBody>
      </p:sp>
      <p:sp>
        <p:nvSpPr>
          <p:cNvPr id="14" name="Content Placeholder 13">
            <a:extLst>
              <a:ext uri="{FF2B5EF4-FFF2-40B4-BE49-F238E27FC236}">
                <a16:creationId xmlns:a16="http://schemas.microsoft.com/office/drawing/2014/main" id="{8C480AFA-8C16-B316-BD93-26865C72CE6B}"/>
              </a:ext>
            </a:extLst>
          </p:cNvPr>
          <p:cNvSpPr>
            <a:spLocks noGrp="1"/>
          </p:cNvSpPr>
          <p:nvPr>
            <p:ph sz="quarter" idx="11"/>
          </p:nvPr>
        </p:nvSpPr>
        <p:spPr>
          <a:xfrm>
            <a:off x="6438900" y="1849438"/>
            <a:ext cx="5283200" cy="455136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25097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9" Type="http://schemas.openxmlformats.org/officeDocument/2006/relationships/slideLayout" Target="../slideLayouts/slideLayout96.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5" Type="http://schemas.openxmlformats.org/officeDocument/2006/relationships/slideLayout" Target="../slideLayouts/slideLayout72.xml"/><Relationship Id="rId61" Type="http://schemas.openxmlformats.org/officeDocument/2006/relationships/theme" Target="../theme/theme2.xml"/><Relationship Id="rId19" Type="http://schemas.openxmlformats.org/officeDocument/2006/relationships/slideLayout" Target="../slideLayouts/slideLayout8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 Id="rId20" Type="http://schemas.openxmlformats.org/officeDocument/2006/relationships/slideLayout" Target="../slideLayouts/slideLayout87.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10" Type="http://schemas.openxmlformats.org/officeDocument/2006/relationships/slideLayout" Target="../slideLayouts/slideLayout77.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slideLayout" Target="../slideLayouts/slideLayout12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56EEF-F113-D1BA-0018-4B2ABBEAD7CE}"/>
              </a:ext>
            </a:extLst>
          </p:cNvPr>
          <p:cNvSpPr>
            <a:spLocks noGrp="1"/>
          </p:cNvSpPr>
          <p:nvPr>
            <p:ph type="title"/>
          </p:nvPr>
        </p:nvSpPr>
        <p:spPr>
          <a:xfrm>
            <a:off x="457200" y="457201"/>
            <a:ext cx="11264900" cy="116958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22C45F-4210-1D99-C5C6-418FC66270FF}"/>
              </a:ext>
            </a:extLst>
          </p:cNvPr>
          <p:cNvSpPr>
            <a:spLocks noGrp="1"/>
          </p:cNvSpPr>
          <p:nvPr>
            <p:ph type="body" idx="1"/>
          </p:nvPr>
        </p:nvSpPr>
        <p:spPr>
          <a:xfrm>
            <a:off x="457200" y="1849439"/>
            <a:ext cx="11264900" cy="45513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7" name="Group 26" descr="USAFacts logo&#10;">
            <a:extLst>
              <a:ext uri="{FF2B5EF4-FFF2-40B4-BE49-F238E27FC236}">
                <a16:creationId xmlns:a16="http://schemas.microsoft.com/office/drawing/2014/main" id="{2399FDE8-4079-F92F-824F-F261DFA471F8}"/>
              </a:ext>
              <a:ext uri="{C183D7F6-B498-43B3-948B-1728B52AA6E4}">
                <adec:decorative xmlns:adec="http://schemas.microsoft.com/office/drawing/2017/decorative" val="0"/>
              </a:ext>
            </a:extLst>
          </p:cNvPr>
          <p:cNvGrpSpPr/>
          <p:nvPr userDrawn="1"/>
        </p:nvGrpSpPr>
        <p:grpSpPr>
          <a:xfrm>
            <a:off x="469900" y="6574271"/>
            <a:ext cx="789394" cy="94935"/>
            <a:chOff x="-1758159" y="5010986"/>
            <a:chExt cx="2323603" cy="279444"/>
          </a:xfrm>
          <a:solidFill>
            <a:schemeClr val="accent6"/>
          </a:solidFill>
        </p:grpSpPr>
        <p:sp>
          <p:nvSpPr>
            <p:cNvPr id="28" name="Freeform: Shape 27">
              <a:extLst>
                <a:ext uri="{FF2B5EF4-FFF2-40B4-BE49-F238E27FC236}">
                  <a16:creationId xmlns:a16="http://schemas.microsoft.com/office/drawing/2014/main" id="{F818F170-7044-B5BC-987B-3FCD24DB26A8}"/>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29" name="Freeform: Shape 28">
              <a:extLst>
                <a:ext uri="{FF2B5EF4-FFF2-40B4-BE49-F238E27FC236}">
                  <a16:creationId xmlns:a16="http://schemas.microsoft.com/office/drawing/2014/main" id="{1813247B-CC6D-8AB9-D75F-944F3DA84682}"/>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30" name="Freeform: Shape 29">
              <a:extLst>
                <a:ext uri="{FF2B5EF4-FFF2-40B4-BE49-F238E27FC236}">
                  <a16:creationId xmlns:a16="http://schemas.microsoft.com/office/drawing/2014/main" id="{EBA621F2-C3A1-11E3-E27F-467A2B312D01}"/>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31" name="Freeform: Shape 30">
              <a:extLst>
                <a:ext uri="{FF2B5EF4-FFF2-40B4-BE49-F238E27FC236}">
                  <a16:creationId xmlns:a16="http://schemas.microsoft.com/office/drawing/2014/main" id="{9EE12A3E-A8E4-CBA6-E1C2-5D3C719F76E1}"/>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32" name="Freeform: Shape 31">
              <a:extLst>
                <a:ext uri="{FF2B5EF4-FFF2-40B4-BE49-F238E27FC236}">
                  <a16:creationId xmlns:a16="http://schemas.microsoft.com/office/drawing/2014/main" id="{EECE37CB-1DA7-A5C8-4740-1F7611B5AF5E}"/>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33" name="Freeform: Shape 32">
              <a:extLst>
                <a:ext uri="{FF2B5EF4-FFF2-40B4-BE49-F238E27FC236}">
                  <a16:creationId xmlns:a16="http://schemas.microsoft.com/office/drawing/2014/main" id="{96F61453-0CB7-3EE4-3655-6694791D55D1}"/>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34" name="Freeform: Shape 33">
              <a:extLst>
                <a:ext uri="{FF2B5EF4-FFF2-40B4-BE49-F238E27FC236}">
                  <a16:creationId xmlns:a16="http://schemas.microsoft.com/office/drawing/2014/main" id="{D4E084F7-0FF8-676A-0E68-1F508874F653}"/>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35" name="Freeform: Shape 34">
              <a:extLst>
                <a:ext uri="{FF2B5EF4-FFF2-40B4-BE49-F238E27FC236}">
                  <a16:creationId xmlns:a16="http://schemas.microsoft.com/office/drawing/2014/main" id="{F0537173-8F89-5E1F-3E94-B6970533BD32}"/>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5" name="Footer Placeholder 4">
            <a:extLst>
              <a:ext uri="{FF2B5EF4-FFF2-40B4-BE49-F238E27FC236}">
                <a16:creationId xmlns:a16="http://schemas.microsoft.com/office/drawing/2014/main" id="{A8E3F356-3EF5-11D3-106D-CF13D3F80B8D}"/>
              </a:ext>
            </a:extLst>
          </p:cNvPr>
          <p:cNvSpPr>
            <a:spLocks noGrp="1"/>
          </p:cNvSpPr>
          <p:nvPr>
            <p:ph type="ftr" sz="quarter" idx="3"/>
          </p:nvPr>
        </p:nvSpPr>
        <p:spPr>
          <a:xfrm>
            <a:off x="1501985" y="6529018"/>
            <a:ext cx="3474720" cy="185442"/>
          </a:xfrm>
          <a:prstGeom prst="rect">
            <a:avLst/>
          </a:prstGeom>
        </p:spPr>
        <p:txBody>
          <a:bodyPr vert="horz" lIns="0" tIns="0" rIns="0" bIns="0" rtlCol="0" anchor="ctr"/>
          <a:lstStyle>
            <a:lvl1pPr algn="l">
              <a:defRPr sz="1000" b="0" spc="100" baseline="0">
                <a:solidFill>
                  <a:schemeClr val="tx2">
                    <a:lumMod val="75000"/>
                    <a:lumOff val="25000"/>
                  </a:schemeClr>
                </a:solidFill>
              </a:defRPr>
            </a:lvl1pPr>
          </a:lstStyle>
          <a:p>
            <a:endParaRPr lang="en-US" dirty="0"/>
          </a:p>
        </p:txBody>
      </p:sp>
      <p:sp>
        <p:nvSpPr>
          <p:cNvPr id="4" name="Date Placeholder 3">
            <a:extLst>
              <a:ext uri="{FF2B5EF4-FFF2-40B4-BE49-F238E27FC236}">
                <a16:creationId xmlns:a16="http://schemas.microsoft.com/office/drawing/2014/main" id="{E974A957-3D37-E028-A3C3-ECB67FC5A821}"/>
              </a:ext>
            </a:extLst>
          </p:cNvPr>
          <p:cNvSpPr>
            <a:spLocks noGrp="1"/>
          </p:cNvSpPr>
          <p:nvPr>
            <p:ph type="dt" sz="half" idx="2"/>
          </p:nvPr>
        </p:nvSpPr>
        <p:spPr>
          <a:xfrm>
            <a:off x="5044440" y="6529018"/>
            <a:ext cx="2103120" cy="185442"/>
          </a:xfrm>
          <a:prstGeom prst="rect">
            <a:avLst/>
          </a:prstGeom>
        </p:spPr>
        <p:txBody>
          <a:bodyPr vert="horz" lIns="0" tIns="0" rIns="0" bIns="0" rtlCol="0" anchor="ctr"/>
          <a:lstStyle>
            <a:lvl1pPr algn="ctr">
              <a:defRPr sz="1000">
                <a:solidFill>
                  <a:schemeClr val="tx2">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73C65E2A-6038-F841-C232-A59EB0F106EB}"/>
              </a:ext>
            </a:extLst>
          </p:cNvPr>
          <p:cNvSpPr>
            <a:spLocks noGrp="1"/>
          </p:cNvSpPr>
          <p:nvPr>
            <p:ph type="sldNum" sz="quarter" idx="4"/>
          </p:nvPr>
        </p:nvSpPr>
        <p:spPr>
          <a:xfrm>
            <a:off x="9618980" y="6529018"/>
            <a:ext cx="2103120" cy="185442"/>
          </a:xfrm>
          <a:prstGeom prst="rect">
            <a:avLst/>
          </a:prstGeom>
        </p:spPr>
        <p:txBody>
          <a:bodyPr vert="horz" lIns="0" tIns="0" rIns="0" bIns="0" rtlCol="0" anchor="ctr"/>
          <a:lstStyle>
            <a:lvl1pPr algn="r">
              <a:defRPr sz="1000">
                <a:solidFill>
                  <a:schemeClr val="tx2">
                    <a:lumMod val="75000"/>
                    <a:lumOff val="25000"/>
                  </a:schemeClr>
                </a:solidFill>
              </a:defRPr>
            </a:lvl1pPr>
          </a:lstStyle>
          <a:p>
            <a:fld id="{639B6CE2-5551-4DB3-A65C-728BBD88869E}" type="slidenum">
              <a:rPr lang="en-US" smtClean="0"/>
              <a:pPr/>
              <a:t>‹#›</a:t>
            </a:fld>
            <a:endParaRPr lang="en-US" dirty="0"/>
          </a:p>
        </p:txBody>
      </p:sp>
      <p:pic>
        <p:nvPicPr>
          <p:cNvPr id="36" name="Picture 35">
            <a:extLst>
              <a:ext uri="{FF2B5EF4-FFF2-40B4-BE49-F238E27FC236}">
                <a16:creationId xmlns:a16="http://schemas.microsoft.com/office/drawing/2014/main" id="{5587A305-2DF7-4B25-18C5-9708A2AA12B9}"/>
              </a:ext>
              <a:ext uri="{C183D7F6-B498-43B3-948B-1728B52AA6E4}">
                <adec:decorative xmlns:adec="http://schemas.microsoft.com/office/drawing/2017/decorative" val="1"/>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rot="5400000">
            <a:off x="10188100" y="2127863"/>
            <a:ext cx="5713183" cy="1457457"/>
          </a:xfrm>
          <a:prstGeom prst="rect">
            <a:avLst/>
          </a:prstGeom>
        </p:spPr>
      </p:pic>
    </p:spTree>
    <p:extLst>
      <p:ext uri="{BB962C8B-B14F-4D97-AF65-F5344CB8AC3E}">
        <p14:creationId xmlns:p14="http://schemas.microsoft.com/office/powerpoint/2010/main" val="3810547588"/>
      </p:ext>
    </p:extLst>
  </p:cSld>
  <p:clrMap bg1="lt1" tx1="dk1" bg2="lt2" tx2="dk2" accent1="accent1" accent2="accent2" accent3="accent3" accent4="accent4" accent5="accent5" accent6="accent6" hlink="hlink" folHlink="folHlink"/>
  <p:sldLayoutIdLst>
    <p:sldLayoutId id="2147483662" r:id="rId1"/>
    <p:sldLayoutId id="2147483736" r:id="rId2"/>
    <p:sldLayoutId id="2147483737" r:id="rId3"/>
    <p:sldLayoutId id="2147483738" r:id="rId4"/>
    <p:sldLayoutId id="2147483649" r:id="rId5"/>
    <p:sldLayoutId id="2147483660" r:id="rId6"/>
    <p:sldLayoutId id="2147483740" r:id="rId7"/>
    <p:sldLayoutId id="2147483661" r:id="rId8"/>
    <p:sldLayoutId id="2147483671" r:id="rId9"/>
    <p:sldLayoutId id="2147483654" r:id="rId10"/>
    <p:sldLayoutId id="2147483650" r:id="rId11"/>
    <p:sldLayoutId id="2147483670" r:id="rId12"/>
    <p:sldLayoutId id="2147483652" r:id="rId13"/>
    <p:sldLayoutId id="2147483653" r:id="rId14"/>
    <p:sldLayoutId id="2147483674" r:id="rId15"/>
    <p:sldLayoutId id="2147483675" r:id="rId16"/>
    <p:sldLayoutId id="2147483651" r:id="rId17"/>
    <p:sldLayoutId id="2147483741" r:id="rId18"/>
    <p:sldLayoutId id="2147483742" r:id="rId19"/>
    <p:sldLayoutId id="2147483655" r:id="rId20"/>
    <p:sldLayoutId id="2147483676" r:id="rId21"/>
    <p:sldLayoutId id="2147483665" r:id="rId22"/>
    <p:sldLayoutId id="2147483745" r:id="rId23"/>
    <p:sldLayoutId id="2147483666" r:id="rId24"/>
    <p:sldLayoutId id="2147483739" r:id="rId25"/>
    <p:sldLayoutId id="2147483664" r:id="rId26"/>
    <p:sldLayoutId id="2147483672" r:id="rId27"/>
    <p:sldLayoutId id="2147483743" r:id="rId28"/>
    <p:sldLayoutId id="2147483744" r:id="rId29"/>
    <p:sldLayoutId id="2147483814" r:id="rId30"/>
    <p:sldLayoutId id="2147483815" r:id="rId31"/>
    <p:sldLayoutId id="2147483816" r:id="rId32"/>
    <p:sldLayoutId id="2147483668" r:id="rId33"/>
    <p:sldLayoutId id="2147483748" r:id="rId34"/>
    <p:sldLayoutId id="2147483669" r:id="rId35"/>
    <p:sldLayoutId id="2147483691" r:id="rId36"/>
    <p:sldLayoutId id="2147483749" r:id="rId37"/>
    <p:sldLayoutId id="2147483750" r:id="rId38"/>
    <p:sldLayoutId id="2147483679" r:id="rId39"/>
    <p:sldLayoutId id="2147483689" r:id="rId40"/>
    <p:sldLayoutId id="2147483680" r:id="rId41"/>
    <p:sldLayoutId id="2147483690" r:id="rId42"/>
    <p:sldLayoutId id="2147483688" r:id="rId43"/>
    <p:sldLayoutId id="2147483685" r:id="rId44"/>
    <p:sldLayoutId id="2147483687" r:id="rId45"/>
    <p:sldLayoutId id="2147483686" r:id="rId46"/>
    <p:sldLayoutId id="2147483682" r:id="rId47"/>
    <p:sldLayoutId id="2147483683" r:id="rId48"/>
    <p:sldLayoutId id="2147483677" r:id="rId49"/>
    <p:sldLayoutId id="2147483746" r:id="rId50"/>
    <p:sldLayoutId id="2147483747" r:id="rId51"/>
    <p:sldLayoutId id="2147483678" r:id="rId52"/>
    <p:sldLayoutId id="2147483656" r:id="rId53"/>
    <p:sldLayoutId id="2147483820" r:id="rId54"/>
    <p:sldLayoutId id="2147483657" r:id="rId55"/>
    <p:sldLayoutId id="2147483681" r:id="rId56"/>
    <p:sldLayoutId id="2147483684" r:id="rId57"/>
    <p:sldLayoutId id="2147483817" r:id="rId58"/>
    <p:sldLayoutId id="2147483818" r:id="rId59"/>
    <p:sldLayoutId id="2147483819" r:id="rId60"/>
    <p:sldLayoutId id="2147483663" r:id="rId61"/>
    <p:sldLayoutId id="2147483751" r:id="rId62"/>
    <p:sldLayoutId id="2147483667" r:id="rId63"/>
    <p:sldLayoutId id="2147483752" r:id="rId64"/>
    <p:sldLayoutId id="2147483658" r:id="rId65"/>
    <p:sldLayoutId id="2147483659" r:id="rId66"/>
    <p:sldLayoutId id="2147483673" r:id="rId67"/>
  </p:sldLayoutIdLst>
  <p:hf hdr="0" ftr="0" dt="0"/>
  <p:txStyles>
    <p:titleStyle>
      <a:lvl1pPr algn="l" defTabSz="914400" rtl="0" eaLnBrk="1" latinLnBrk="0" hangingPunct="1">
        <a:lnSpc>
          <a:spcPct val="90000"/>
        </a:lnSpc>
        <a:spcBef>
          <a:spcPct val="0"/>
        </a:spcBef>
        <a:buNone/>
        <a:defRPr sz="4400" kern="1200" spc="-50" baseline="0">
          <a:solidFill>
            <a:schemeClr val="tx2"/>
          </a:solidFill>
          <a:latin typeface="Source Sans Pro Light" panose="020B0403030403020204" pitchFamily="34" charset="0"/>
          <a:ea typeface="+mj-ea"/>
          <a:cs typeface="+mj-cs"/>
        </a:defRPr>
      </a:lvl1pPr>
    </p:titleStyle>
    <p:bodyStyle>
      <a:lvl1pPr marL="228600" indent="-228600" algn="l" defTabSz="914400" rtl="0" eaLnBrk="1" latinLnBrk="0" hangingPunct="1">
        <a:lnSpc>
          <a:spcPct val="95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ClrTx/>
        <a:buFont typeface="Arial" panose="020B0604020202020204" pitchFamily="34" charset="0"/>
        <a:buChar char="•"/>
        <a:defRPr sz="1800" kern="1200">
          <a:solidFill>
            <a:schemeClr val="tx1"/>
          </a:solidFill>
          <a:latin typeface="+mn-lt"/>
          <a:ea typeface="+mn-ea"/>
          <a:cs typeface="+mn-cs"/>
        </a:defRPr>
      </a:lvl3pPr>
      <a:lvl4pPr marL="1541463" indent="-169863" algn="l" defTabSz="914400" rtl="0" eaLnBrk="1" latinLnBrk="0" hangingPunct="1">
        <a:lnSpc>
          <a:spcPct val="95000"/>
        </a:lnSpc>
        <a:spcBef>
          <a:spcPts val="500"/>
        </a:spcBef>
        <a:buClrTx/>
        <a:buFont typeface="Arial" panose="020B0604020202020204" pitchFamily="34" charset="0"/>
        <a:buChar char="•"/>
        <a:defRPr sz="1600" kern="1200">
          <a:solidFill>
            <a:schemeClr val="tx1"/>
          </a:solidFill>
          <a:latin typeface="+mn-lt"/>
          <a:ea typeface="+mn-ea"/>
          <a:cs typeface="+mn-cs"/>
        </a:defRPr>
      </a:lvl4pPr>
      <a:lvl5pPr marL="1998663" indent="-169863" algn="l" defTabSz="914400" rtl="0" eaLnBrk="1" latinLnBrk="0" hangingPunct="1">
        <a:lnSpc>
          <a:spcPct val="95000"/>
        </a:lnSpc>
        <a:spcBef>
          <a:spcPts val="500"/>
        </a:spcBef>
        <a:buClrTx/>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2160" userDrawn="1">
          <p15:clr>
            <a:srgbClr val="A4A3A4"/>
          </p15:clr>
        </p15:guide>
        <p15:guide id="3" pos="288" userDrawn="1">
          <p15:clr>
            <a:srgbClr val="A4A3A4"/>
          </p15:clr>
        </p15:guide>
        <p15:guide id="4" orient="horz" pos="288" userDrawn="1">
          <p15:clr>
            <a:srgbClr val="A4A3A4"/>
          </p15:clr>
        </p15:guide>
        <p15:guide id="5" orient="horz" pos="4032" userDrawn="1">
          <p15:clr>
            <a:srgbClr val="A4A3A4"/>
          </p15:clr>
        </p15:guide>
        <p15:guide id="6" pos="7384" userDrawn="1">
          <p15:clr>
            <a:srgbClr val="A4A3A4"/>
          </p15:clr>
        </p15:guide>
        <p15:guide id="7" orient="horz" pos="116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56EEF-F113-D1BA-0018-4B2ABBEAD7CE}"/>
              </a:ext>
            </a:extLst>
          </p:cNvPr>
          <p:cNvSpPr>
            <a:spLocks noGrp="1"/>
          </p:cNvSpPr>
          <p:nvPr>
            <p:ph type="title"/>
          </p:nvPr>
        </p:nvSpPr>
        <p:spPr>
          <a:xfrm>
            <a:off x="457200" y="457201"/>
            <a:ext cx="11264900" cy="1169580"/>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0422C45F-4210-1D99-C5C6-418FC66270FF}"/>
              </a:ext>
            </a:extLst>
          </p:cNvPr>
          <p:cNvSpPr>
            <a:spLocks noGrp="1"/>
          </p:cNvSpPr>
          <p:nvPr>
            <p:ph type="body" idx="1"/>
          </p:nvPr>
        </p:nvSpPr>
        <p:spPr>
          <a:xfrm>
            <a:off x="457200" y="1849439"/>
            <a:ext cx="11264900" cy="45513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descr="USAFacts logo&#10;">
            <a:extLst>
              <a:ext uri="{FF2B5EF4-FFF2-40B4-BE49-F238E27FC236}">
                <a16:creationId xmlns:a16="http://schemas.microsoft.com/office/drawing/2014/main" id="{2399FDE8-4079-F92F-824F-F261DFA471F8}"/>
              </a:ext>
              <a:ext uri="{C183D7F6-B498-43B3-948B-1728B52AA6E4}">
                <adec:decorative xmlns:adec="http://schemas.microsoft.com/office/drawing/2017/decorative" val="0"/>
              </a:ext>
            </a:extLst>
          </p:cNvPr>
          <p:cNvGrpSpPr/>
          <p:nvPr userDrawn="1"/>
        </p:nvGrpSpPr>
        <p:grpSpPr>
          <a:xfrm>
            <a:off x="469900" y="6574271"/>
            <a:ext cx="789394" cy="94935"/>
            <a:chOff x="-1758159" y="5010986"/>
            <a:chExt cx="2323603" cy="279444"/>
          </a:xfrm>
          <a:solidFill>
            <a:schemeClr val="tx1"/>
          </a:solidFill>
        </p:grpSpPr>
        <p:sp>
          <p:nvSpPr>
            <p:cNvPr id="28" name="Freeform: Shape 27">
              <a:extLst>
                <a:ext uri="{FF2B5EF4-FFF2-40B4-BE49-F238E27FC236}">
                  <a16:creationId xmlns:a16="http://schemas.microsoft.com/office/drawing/2014/main" id="{F818F170-7044-B5BC-987B-3FCD24DB26A8}"/>
                </a:ext>
              </a:extLst>
            </p:cNvPr>
            <p:cNvSpPr/>
            <p:nvPr/>
          </p:nvSpPr>
          <p:spPr>
            <a:xfrm>
              <a:off x="-1167408" y="5016549"/>
              <a:ext cx="269376" cy="269595"/>
            </a:xfrm>
            <a:custGeom>
              <a:avLst/>
              <a:gdLst>
                <a:gd name="connsiteX0" fmla="*/ 121977 w 269376"/>
                <a:gd name="connsiteY0" fmla="*/ 0 h 269595"/>
                <a:gd name="connsiteX1" fmla="*/ 0 w 269376"/>
                <a:gd name="connsiteY1" fmla="*/ 269596 h 269595"/>
                <a:gd name="connsiteX2" fmla="*/ 25727 w 269376"/>
                <a:gd name="connsiteY2" fmla="*/ 269596 h 269595"/>
                <a:gd name="connsiteX3" fmla="*/ 58093 w 269376"/>
                <a:gd name="connsiteY3" fmla="*/ 197453 h 269595"/>
                <a:gd name="connsiteX4" fmla="*/ 210131 w 269376"/>
                <a:gd name="connsiteY4" fmla="*/ 197453 h 269595"/>
                <a:gd name="connsiteX5" fmla="*/ 210845 w 269376"/>
                <a:gd name="connsiteY5" fmla="*/ 199044 h 269595"/>
                <a:gd name="connsiteX6" fmla="*/ 242106 w 269376"/>
                <a:gd name="connsiteY6" fmla="*/ 269596 h 269595"/>
                <a:gd name="connsiteX7" fmla="*/ 269377 w 269376"/>
                <a:gd name="connsiteY7" fmla="*/ 269596 h 269595"/>
                <a:gd name="connsiteX8" fmla="*/ 147399 w 269376"/>
                <a:gd name="connsiteY8" fmla="*/ 0 h 269595"/>
                <a:gd name="connsiteX9" fmla="*/ 121977 w 269376"/>
                <a:gd name="connsiteY9" fmla="*/ 0 h 269595"/>
                <a:gd name="connsiteX10" fmla="*/ 67799 w 269376"/>
                <a:gd name="connsiteY10" fmla="*/ 175079 h 269595"/>
                <a:gd name="connsiteX11" fmla="*/ 69466 w 269376"/>
                <a:gd name="connsiteY11" fmla="*/ 171326 h 269595"/>
                <a:gd name="connsiteX12" fmla="*/ 134312 w 269376"/>
                <a:gd name="connsiteY12" fmla="*/ 26641 h 269595"/>
                <a:gd name="connsiteX13" fmla="*/ 200425 w 269376"/>
                <a:gd name="connsiteY13" fmla="*/ 175079 h 269595"/>
                <a:gd name="connsiteX14" fmla="*/ 67799 w 269376"/>
                <a:gd name="connsiteY14" fmla="*/ 175079 h 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376" h="269595">
                  <a:moveTo>
                    <a:pt x="121977" y="0"/>
                  </a:moveTo>
                  <a:lnTo>
                    <a:pt x="0" y="269596"/>
                  </a:lnTo>
                  <a:lnTo>
                    <a:pt x="25727" y="269596"/>
                  </a:lnTo>
                  <a:lnTo>
                    <a:pt x="58093" y="197453"/>
                  </a:lnTo>
                  <a:lnTo>
                    <a:pt x="210131" y="197453"/>
                  </a:lnTo>
                  <a:lnTo>
                    <a:pt x="210845" y="199044"/>
                  </a:lnTo>
                  <a:lnTo>
                    <a:pt x="242106" y="269596"/>
                  </a:lnTo>
                  <a:lnTo>
                    <a:pt x="269377" y="269596"/>
                  </a:lnTo>
                  <a:lnTo>
                    <a:pt x="147399" y="0"/>
                  </a:lnTo>
                  <a:lnTo>
                    <a:pt x="121977" y="0"/>
                  </a:lnTo>
                  <a:close/>
                  <a:moveTo>
                    <a:pt x="67799" y="175079"/>
                  </a:moveTo>
                  <a:lnTo>
                    <a:pt x="69466" y="171326"/>
                  </a:lnTo>
                  <a:lnTo>
                    <a:pt x="134312" y="26641"/>
                  </a:lnTo>
                  <a:lnTo>
                    <a:pt x="200425" y="175079"/>
                  </a:lnTo>
                  <a:lnTo>
                    <a:pt x="67799" y="175079"/>
                  </a:lnTo>
                  <a:close/>
                </a:path>
              </a:pathLst>
            </a:custGeom>
            <a:grpFill/>
            <a:ln w="9525" cap="flat">
              <a:noFill/>
              <a:prstDash val="solid"/>
              <a:miter/>
            </a:ln>
          </p:spPr>
          <p:txBody>
            <a:bodyPr rtlCol="0" anchor="ctr"/>
            <a:lstStyle/>
            <a:p>
              <a:endParaRPr lang="en-US">
                <a:solidFill>
                  <a:schemeClr val="accent2"/>
                </a:solidFill>
              </a:endParaRPr>
            </a:p>
          </p:txBody>
        </p:sp>
        <p:sp>
          <p:nvSpPr>
            <p:cNvPr id="29" name="Freeform: Shape 28">
              <a:extLst>
                <a:ext uri="{FF2B5EF4-FFF2-40B4-BE49-F238E27FC236}">
                  <a16:creationId xmlns:a16="http://schemas.microsoft.com/office/drawing/2014/main" id="{1813247B-CC6D-8AB9-D75F-944F3DA84682}"/>
                </a:ext>
              </a:extLst>
            </p:cNvPr>
            <p:cNvSpPr/>
            <p:nvPr/>
          </p:nvSpPr>
          <p:spPr>
            <a:xfrm>
              <a:off x="-1758159" y="5018492"/>
              <a:ext cx="222018" cy="271938"/>
            </a:xfrm>
            <a:custGeom>
              <a:avLst/>
              <a:gdLst>
                <a:gd name="connsiteX0" fmla="*/ 196558 w 222018"/>
                <a:gd name="connsiteY0" fmla="*/ 156048 h 271938"/>
                <a:gd name="connsiteX1" fmla="*/ 173984 w 222018"/>
                <a:gd name="connsiteY1" fmla="*/ 224981 h 271938"/>
                <a:gd name="connsiteX2" fmla="*/ 111604 w 222018"/>
                <a:gd name="connsiteY2" fmla="*/ 248822 h 271938"/>
                <a:gd name="connsiteX3" fmla="*/ 48206 w 222018"/>
                <a:gd name="connsiteY3" fmla="*/ 223961 h 271938"/>
                <a:gd name="connsiteX4" fmla="*/ 25489 w 222018"/>
                <a:gd name="connsiteY4" fmla="*/ 154105 h 271938"/>
                <a:gd name="connsiteX5" fmla="*/ 25489 w 222018"/>
                <a:gd name="connsiteY5" fmla="*/ 0 h 271938"/>
                <a:gd name="connsiteX6" fmla="*/ 0 w 222018"/>
                <a:gd name="connsiteY6" fmla="*/ 0 h 271938"/>
                <a:gd name="connsiteX7" fmla="*/ 0 w 222018"/>
                <a:gd name="connsiteY7" fmla="*/ 156048 h 271938"/>
                <a:gd name="connsiteX8" fmla="*/ 30042 w 222018"/>
                <a:gd name="connsiteY8" fmla="*/ 241725 h 271938"/>
                <a:gd name="connsiteX9" fmla="*/ 110823 w 222018"/>
                <a:gd name="connsiteY9" fmla="*/ 271939 h 271938"/>
                <a:gd name="connsiteX10" fmla="*/ 191995 w 222018"/>
                <a:gd name="connsiteY10" fmla="*/ 241554 h 271938"/>
                <a:gd name="connsiteX11" fmla="*/ 222018 w 222018"/>
                <a:gd name="connsiteY11" fmla="*/ 153724 h 271938"/>
                <a:gd name="connsiteX12" fmla="*/ 222018 w 222018"/>
                <a:gd name="connsiteY12" fmla="*/ 0 h 271938"/>
                <a:gd name="connsiteX13" fmla="*/ 196558 w 222018"/>
                <a:gd name="connsiteY13" fmla="*/ 0 h 271938"/>
                <a:gd name="connsiteX14" fmla="*/ 196558 w 222018"/>
                <a:gd name="connsiteY14" fmla="*/ 156048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018" h="271938">
                  <a:moveTo>
                    <a:pt x="196558" y="156048"/>
                  </a:moveTo>
                  <a:cubicBezTo>
                    <a:pt x="196558" y="186033"/>
                    <a:pt x="188966" y="209226"/>
                    <a:pt x="173984" y="224981"/>
                  </a:cubicBezTo>
                  <a:cubicBezTo>
                    <a:pt x="158944" y="240802"/>
                    <a:pt x="137960" y="248822"/>
                    <a:pt x="111604" y="248822"/>
                  </a:cubicBezTo>
                  <a:cubicBezTo>
                    <a:pt x="84696" y="248822"/>
                    <a:pt x="63370" y="240459"/>
                    <a:pt x="48206" y="223961"/>
                  </a:cubicBezTo>
                  <a:cubicBezTo>
                    <a:pt x="33147" y="207550"/>
                    <a:pt x="25489" y="184052"/>
                    <a:pt x="25489" y="154105"/>
                  </a:cubicBezTo>
                  <a:lnTo>
                    <a:pt x="25489" y="0"/>
                  </a:lnTo>
                  <a:lnTo>
                    <a:pt x="0" y="0"/>
                  </a:lnTo>
                  <a:lnTo>
                    <a:pt x="0" y="156048"/>
                  </a:lnTo>
                  <a:cubicBezTo>
                    <a:pt x="0" y="192862"/>
                    <a:pt x="10116" y="221685"/>
                    <a:pt x="30042" y="241725"/>
                  </a:cubicBezTo>
                  <a:cubicBezTo>
                    <a:pt x="49968" y="261776"/>
                    <a:pt x="77143" y="271939"/>
                    <a:pt x="110823" y="271939"/>
                  </a:cubicBezTo>
                  <a:cubicBezTo>
                    <a:pt x="144751" y="271939"/>
                    <a:pt x="172069" y="261709"/>
                    <a:pt x="191995" y="241554"/>
                  </a:cubicBezTo>
                  <a:cubicBezTo>
                    <a:pt x="211922" y="221361"/>
                    <a:pt x="222018" y="191814"/>
                    <a:pt x="222018" y="153724"/>
                  </a:cubicBezTo>
                  <a:lnTo>
                    <a:pt x="222018" y="0"/>
                  </a:lnTo>
                  <a:lnTo>
                    <a:pt x="196558" y="0"/>
                  </a:lnTo>
                  <a:lnTo>
                    <a:pt x="196558" y="156048"/>
                  </a:lnTo>
                  <a:close/>
                </a:path>
              </a:pathLst>
            </a:custGeom>
            <a:grpFill/>
            <a:ln w="9525" cap="flat">
              <a:noFill/>
              <a:prstDash val="solid"/>
              <a:miter/>
            </a:ln>
          </p:spPr>
          <p:txBody>
            <a:bodyPr rtlCol="0" anchor="ctr"/>
            <a:lstStyle/>
            <a:p>
              <a:endParaRPr lang="en-US">
                <a:solidFill>
                  <a:schemeClr val="accent2"/>
                </a:solidFill>
              </a:endParaRPr>
            </a:p>
          </p:txBody>
        </p:sp>
        <p:sp>
          <p:nvSpPr>
            <p:cNvPr id="30" name="Freeform: Shape 29">
              <a:extLst>
                <a:ext uri="{FF2B5EF4-FFF2-40B4-BE49-F238E27FC236}">
                  <a16:creationId xmlns:a16="http://schemas.microsoft.com/office/drawing/2014/main" id="{EBA621F2-C3A1-11E3-E27F-467A2B312D01}"/>
                </a:ext>
              </a:extLst>
            </p:cNvPr>
            <p:cNvSpPr/>
            <p:nvPr/>
          </p:nvSpPr>
          <p:spPr>
            <a:xfrm>
              <a:off x="-1440414" y="5014577"/>
              <a:ext cx="198367" cy="275482"/>
            </a:xfrm>
            <a:custGeom>
              <a:avLst/>
              <a:gdLst>
                <a:gd name="connsiteX0" fmla="*/ 178013 w 198367"/>
                <a:gd name="connsiteY0" fmla="*/ 153219 h 275482"/>
                <a:gd name="connsiteX1" fmla="*/ 111519 w 198367"/>
                <a:gd name="connsiteY1" fmla="*/ 125520 h 275482"/>
                <a:gd name="connsiteX2" fmla="*/ 51759 w 198367"/>
                <a:gd name="connsiteY2" fmla="*/ 103975 h 275482"/>
                <a:gd name="connsiteX3" fmla="*/ 35309 w 198367"/>
                <a:gd name="connsiteY3" fmla="*/ 69494 h 275482"/>
                <a:gd name="connsiteX4" fmla="*/ 52330 w 198367"/>
                <a:gd name="connsiteY4" fmla="*/ 35614 h 275482"/>
                <a:gd name="connsiteX5" fmla="*/ 96088 w 198367"/>
                <a:gd name="connsiteY5" fmla="*/ 22365 h 275482"/>
                <a:gd name="connsiteX6" fmla="*/ 174412 w 198367"/>
                <a:gd name="connsiteY6" fmla="*/ 50864 h 275482"/>
                <a:gd name="connsiteX7" fmla="*/ 189109 w 198367"/>
                <a:gd name="connsiteY7" fmla="*/ 31356 h 275482"/>
                <a:gd name="connsiteX8" fmla="*/ 96888 w 198367"/>
                <a:gd name="connsiteY8" fmla="*/ 0 h 275482"/>
                <a:gd name="connsiteX9" fmla="*/ 34242 w 198367"/>
                <a:gd name="connsiteY9" fmla="*/ 20469 h 275482"/>
                <a:gd name="connsiteX10" fmla="*/ 9839 w 198367"/>
                <a:gd name="connsiteY10" fmla="*/ 72228 h 275482"/>
                <a:gd name="connsiteX11" fmla="*/ 30518 w 198367"/>
                <a:gd name="connsiteY11" fmla="*/ 121053 h 275482"/>
                <a:gd name="connsiteX12" fmla="*/ 99393 w 198367"/>
                <a:gd name="connsiteY12" fmla="*/ 148771 h 275482"/>
                <a:gd name="connsiteX13" fmla="*/ 156629 w 198367"/>
                <a:gd name="connsiteY13" fmla="*/ 169564 h 275482"/>
                <a:gd name="connsiteX14" fmla="*/ 172469 w 198367"/>
                <a:gd name="connsiteY14" fmla="*/ 203635 h 275482"/>
                <a:gd name="connsiteX15" fmla="*/ 154657 w 198367"/>
                <a:gd name="connsiteY15" fmla="*/ 239478 h 275482"/>
                <a:gd name="connsiteX16" fmla="*/ 108985 w 198367"/>
                <a:gd name="connsiteY16" fmla="*/ 253108 h 275482"/>
                <a:gd name="connsiteX17" fmla="*/ 58207 w 198367"/>
                <a:gd name="connsiteY17" fmla="*/ 243535 h 275482"/>
                <a:gd name="connsiteX18" fmla="*/ 15669 w 198367"/>
                <a:gd name="connsiteY18" fmla="*/ 215675 h 275482"/>
                <a:gd name="connsiteX19" fmla="*/ 0 w 198367"/>
                <a:gd name="connsiteY19" fmla="*/ 234182 h 275482"/>
                <a:gd name="connsiteX20" fmla="*/ 107813 w 198367"/>
                <a:gd name="connsiteY20" fmla="*/ 275482 h 275482"/>
                <a:gd name="connsiteX21" fmla="*/ 173212 w 198367"/>
                <a:gd name="connsiteY21" fmla="*/ 254813 h 275482"/>
                <a:gd name="connsiteX22" fmla="*/ 198368 w 198367"/>
                <a:gd name="connsiteY22" fmla="*/ 200539 h 275482"/>
                <a:gd name="connsiteX23" fmla="*/ 178032 w 198367"/>
                <a:gd name="connsiteY23" fmla="*/ 153229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367" h="275482">
                  <a:moveTo>
                    <a:pt x="178013" y="153219"/>
                  </a:moveTo>
                  <a:cubicBezTo>
                    <a:pt x="164278" y="141503"/>
                    <a:pt x="141903" y="132188"/>
                    <a:pt x="111519" y="125520"/>
                  </a:cubicBezTo>
                  <a:cubicBezTo>
                    <a:pt x="82029" y="119158"/>
                    <a:pt x="62465" y="112109"/>
                    <a:pt x="51759" y="103975"/>
                  </a:cubicBezTo>
                  <a:cubicBezTo>
                    <a:pt x="40853" y="95679"/>
                    <a:pt x="35309" y="84077"/>
                    <a:pt x="35309" y="69494"/>
                  </a:cubicBezTo>
                  <a:cubicBezTo>
                    <a:pt x="35309" y="55959"/>
                    <a:pt x="41034" y="44558"/>
                    <a:pt x="52330" y="35614"/>
                  </a:cubicBezTo>
                  <a:cubicBezTo>
                    <a:pt x="63398" y="26822"/>
                    <a:pt x="78143" y="22365"/>
                    <a:pt x="96088" y="22365"/>
                  </a:cubicBezTo>
                  <a:cubicBezTo>
                    <a:pt x="124073" y="22365"/>
                    <a:pt x="150409" y="31947"/>
                    <a:pt x="174412" y="50864"/>
                  </a:cubicBezTo>
                  <a:lnTo>
                    <a:pt x="189109" y="31356"/>
                  </a:lnTo>
                  <a:cubicBezTo>
                    <a:pt x="162344" y="10554"/>
                    <a:pt x="131321" y="0"/>
                    <a:pt x="96888" y="0"/>
                  </a:cubicBezTo>
                  <a:cubicBezTo>
                    <a:pt x="71628" y="0"/>
                    <a:pt x="50559" y="6887"/>
                    <a:pt x="34242" y="20469"/>
                  </a:cubicBezTo>
                  <a:cubicBezTo>
                    <a:pt x="18040" y="33890"/>
                    <a:pt x="9839" y="51302"/>
                    <a:pt x="9839" y="72228"/>
                  </a:cubicBezTo>
                  <a:cubicBezTo>
                    <a:pt x="9839" y="93383"/>
                    <a:pt x="16802" y="109814"/>
                    <a:pt x="30518" y="121053"/>
                  </a:cubicBezTo>
                  <a:cubicBezTo>
                    <a:pt x="44558" y="132550"/>
                    <a:pt x="67723" y="141884"/>
                    <a:pt x="99393" y="148771"/>
                  </a:cubicBezTo>
                  <a:cubicBezTo>
                    <a:pt x="127606" y="154629"/>
                    <a:pt x="146333" y="161430"/>
                    <a:pt x="156629" y="169564"/>
                  </a:cubicBezTo>
                  <a:cubicBezTo>
                    <a:pt x="167135" y="177860"/>
                    <a:pt x="172469" y="189319"/>
                    <a:pt x="172469" y="203635"/>
                  </a:cubicBezTo>
                  <a:cubicBezTo>
                    <a:pt x="172469" y="218237"/>
                    <a:pt x="166487" y="230295"/>
                    <a:pt x="154657" y="239478"/>
                  </a:cubicBezTo>
                  <a:cubicBezTo>
                    <a:pt x="143094" y="248526"/>
                    <a:pt x="127730" y="253108"/>
                    <a:pt x="108985" y="253108"/>
                  </a:cubicBezTo>
                  <a:cubicBezTo>
                    <a:pt x="90240" y="253108"/>
                    <a:pt x="73123" y="249888"/>
                    <a:pt x="58207" y="243535"/>
                  </a:cubicBezTo>
                  <a:cubicBezTo>
                    <a:pt x="43977" y="237515"/>
                    <a:pt x="29670" y="228133"/>
                    <a:pt x="15669" y="215675"/>
                  </a:cubicBezTo>
                  <a:lnTo>
                    <a:pt x="0" y="234182"/>
                  </a:lnTo>
                  <a:cubicBezTo>
                    <a:pt x="31385" y="261585"/>
                    <a:pt x="67656" y="275482"/>
                    <a:pt x="107813" y="275482"/>
                  </a:cubicBezTo>
                  <a:cubicBezTo>
                    <a:pt x="134360" y="275482"/>
                    <a:pt x="156362" y="268519"/>
                    <a:pt x="173212" y="254813"/>
                  </a:cubicBezTo>
                  <a:cubicBezTo>
                    <a:pt x="189900" y="241240"/>
                    <a:pt x="198368" y="222980"/>
                    <a:pt x="198368" y="200539"/>
                  </a:cubicBezTo>
                  <a:cubicBezTo>
                    <a:pt x="198368" y="180661"/>
                    <a:pt x="191529" y="164744"/>
                    <a:pt x="178032" y="153229"/>
                  </a:cubicBezTo>
                  <a:close/>
                </a:path>
              </a:pathLst>
            </a:custGeom>
            <a:grpFill/>
            <a:ln w="9525" cap="flat">
              <a:noFill/>
              <a:prstDash val="solid"/>
              <a:miter/>
            </a:ln>
          </p:spPr>
          <p:txBody>
            <a:bodyPr rtlCol="0" anchor="ctr"/>
            <a:lstStyle/>
            <a:p>
              <a:endParaRPr lang="en-US">
                <a:solidFill>
                  <a:schemeClr val="accent2"/>
                </a:solidFill>
              </a:endParaRPr>
            </a:p>
          </p:txBody>
        </p:sp>
        <p:sp>
          <p:nvSpPr>
            <p:cNvPr id="31" name="Freeform: Shape 30">
              <a:extLst>
                <a:ext uri="{FF2B5EF4-FFF2-40B4-BE49-F238E27FC236}">
                  <a16:creationId xmlns:a16="http://schemas.microsoft.com/office/drawing/2014/main" id="{9EE12A3E-A8E4-CBA6-E1C2-5D3C719F76E1}"/>
                </a:ext>
              </a:extLst>
            </p:cNvPr>
            <p:cNvSpPr/>
            <p:nvPr/>
          </p:nvSpPr>
          <p:spPr>
            <a:xfrm>
              <a:off x="-782798" y="5015567"/>
              <a:ext cx="202415" cy="265814"/>
            </a:xfrm>
            <a:custGeom>
              <a:avLst/>
              <a:gdLst>
                <a:gd name="connsiteX0" fmla="*/ 0 w 202415"/>
                <a:gd name="connsiteY0" fmla="*/ 265814 h 265814"/>
                <a:gd name="connsiteX1" fmla="*/ 58493 w 202415"/>
                <a:gd name="connsiteY1" fmla="*/ 265814 h 265814"/>
                <a:gd name="connsiteX2" fmla="*/ 58493 w 202415"/>
                <a:gd name="connsiteY2" fmla="*/ 162897 h 265814"/>
                <a:gd name="connsiteX3" fmla="*/ 185318 w 202415"/>
                <a:gd name="connsiteY3" fmla="*/ 162897 h 265814"/>
                <a:gd name="connsiteX4" fmla="*/ 185318 w 202415"/>
                <a:gd name="connsiteY4" fmla="*/ 109747 h 265814"/>
                <a:gd name="connsiteX5" fmla="*/ 58493 w 202415"/>
                <a:gd name="connsiteY5" fmla="*/ 109747 h 265814"/>
                <a:gd name="connsiteX6" fmla="*/ 58493 w 202415"/>
                <a:gd name="connsiteY6" fmla="*/ 53150 h 265814"/>
                <a:gd name="connsiteX7" fmla="*/ 202416 w 202415"/>
                <a:gd name="connsiteY7" fmla="*/ 53150 h 265814"/>
                <a:gd name="connsiteX8" fmla="*/ 202416 w 202415"/>
                <a:gd name="connsiteY8" fmla="*/ 0 h 265814"/>
                <a:gd name="connsiteX9" fmla="*/ 0 w 202415"/>
                <a:gd name="connsiteY9" fmla="*/ 0 h 265814"/>
                <a:gd name="connsiteX10" fmla="*/ 0 w 202415"/>
                <a:gd name="connsiteY10" fmla="*/ 265814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5" h="265814">
                  <a:moveTo>
                    <a:pt x="0" y="265814"/>
                  </a:moveTo>
                  <a:lnTo>
                    <a:pt x="58493" y="265814"/>
                  </a:lnTo>
                  <a:lnTo>
                    <a:pt x="58493" y="162897"/>
                  </a:lnTo>
                  <a:lnTo>
                    <a:pt x="185318" y="162897"/>
                  </a:lnTo>
                  <a:lnTo>
                    <a:pt x="185318" y="109747"/>
                  </a:lnTo>
                  <a:lnTo>
                    <a:pt x="58493" y="109747"/>
                  </a:lnTo>
                  <a:lnTo>
                    <a:pt x="58493" y="53150"/>
                  </a:lnTo>
                  <a:lnTo>
                    <a:pt x="202416" y="53150"/>
                  </a:lnTo>
                  <a:lnTo>
                    <a:pt x="202416" y="0"/>
                  </a:lnTo>
                  <a:lnTo>
                    <a:pt x="0" y="0"/>
                  </a:lnTo>
                  <a:lnTo>
                    <a:pt x="0" y="265814"/>
                  </a:lnTo>
                  <a:close/>
                </a:path>
              </a:pathLst>
            </a:custGeom>
            <a:grpFill/>
            <a:ln w="9525" cap="flat">
              <a:noFill/>
              <a:prstDash val="solid"/>
              <a:miter/>
            </a:ln>
          </p:spPr>
          <p:txBody>
            <a:bodyPr rtlCol="0" anchor="ctr"/>
            <a:lstStyle/>
            <a:p>
              <a:endParaRPr lang="en-US">
                <a:solidFill>
                  <a:schemeClr val="accent2"/>
                </a:solidFill>
              </a:endParaRPr>
            </a:p>
          </p:txBody>
        </p:sp>
        <p:sp>
          <p:nvSpPr>
            <p:cNvPr id="32" name="Freeform: Shape 31">
              <a:extLst>
                <a:ext uri="{FF2B5EF4-FFF2-40B4-BE49-F238E27FC236}">
                  <a16:creationId xmlns:a16="http://schemas.microsoft.com/office/drawing/2014/main" id="{EECE37CB-1DA7-A5C8-4740-1F7611B5AF5E}"/>
                </a:ext>
              </a:extLst>
            </p:cNvPr>
            <p:cNvSpPr/>
            <p:nvPr/>
          </p:nvSpPr>
          <p:spPr>
            <a:xfrm>
              <a:off x="-553389" y="5013672"/>
              <a:ext cx="281778" cy="267709"/>
            </a:xfrm>
            <a:custGeom>
              <a:avLst/>
              <a:gdLst>
                <a:gd name="connsiteX0" fmla="*/ 113929 w 281778"/>
                <a:gd name="connsiteY0" fmla="*/ 0 h 267709"/>
                <a:gd name="connsiteX1" fmla="*/ 0 w 281778"/>
                <a:gd name="connsiteY1" fmla="*/ 267710 h 267709"/>
                <a:gd name="connsiteX2" fmla="*/ 59617 w 281778"/>
                <a:gd name="connsiteY2" fmla="*/ 267710 h 267709"/>
                <a:gd name="connsiteX3" fmla="*/ 83925 w 281778"/>
                <a:gd name="connsiteY3" fmla="*/ 208093 h 267709"/>
                <a:gd name="connsiteX4" fmla="*/ 196329 w 281778"/>
                <a:gd name="connsiteY4" fmla="*/ 208093 h 267709"/>
                <a:gd name="connsiteX5" fmla="*/ 220637 w 281778"/>
                <a:gd name="connsiteY5" fmla="*/ 267710 h 267709"/>
                <a:gd name="connsiteX6" fmla="*/ 281778 w 281778"/>
                <a:gd name="connsiteY6" fmla="*/ 267710 h 267709"/>
                <a:gd name="connsiteX7" fmla="*/ 167850 w 281778"/>
                <a:gd name="connsiteY7" fmla="*/ 0 h 267709"/>
                <a:gd name="connsiteX8" fmla="*/ 113929 w 281778"/>
                <a:gd name="connsiteY8" fmla="*/ 0 h 267709"/>
                <a:gd name="connsiteX9" fmla="*/ 104813 w 281778"/>
                <a:gd name="connsiteY9" fmla="*/ 156439 h 267709"/>
                <a:gd name="connsiteX10" fmla="*/ 140122 w 281778"/>
                <a:gd name="connsiteY10" fmla="*/ 70237 h 267709"/>
                <a:gd name="connsiteX11" fmla="*/ 175431 w 281778"/>
                <a:gd name="connsiteY11" fmla="*/ 156439 h 267709"/>
                <a:gd name="connsiteX12" fmla="*/ 104804 w 281778"/>
                <a:gd name="connsiteY12" fmla="*/ 156439 h 2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778" h="267709">
                  <a:moveTo>
                    <a:pt x="113929" y="0"/>
                  </a:moveTo>
                  <a:lnTo>
                    <a:pt x="0" y="267710"/>
                  </a:lnTo>
                  <a:lnTo>
                    <a:pt x="59617" y="267710"/>
                  </a:lnTo>
                  <a:lnTo>
                    <a:pt x="83925" y="208093"/>
                  </a:lnTo>
                  <a:lnTo>
                    <a:pt x="196329" y="208093"/>
                  </a:lnTo>
                  <a:lnTo>
                    <a:pt x="220637" y="267710"/>
                  </a:lnTo>
                  <a:lnTo>
                    <a:pt x="281778" y="267710"/>
                  </a:lnTo>
                  <a:lnTo>
                    <a:pt x="167850" y="0"/>
                  </a:lnTo>
                  <a:lnTo>
                    <a:pt x="113929" y="0"/>
                  </a:lnTo>
                  <a:close/>
                  <a:moveTo>
                    <a:pt x="104813" y="156439"/>
                  </a:moveTo>
                  <a:lnTo>
                    <a:pt x="140122" y="70237"/>
                  </a:lnTo>
                  <a:lnTo>
                    <a:pt x="175431" y="156439"/>
                  </a:lnTo>
                  <a:lnTo>
                    <a:pt x="104804" y="156439"/>
                  </a:lnTo>
                  <a:close/>
                </a:path>
              </a:pathLst>
            </a:custGeom>
            <a:grpFill/>
            <a:ln w="9525" cap="flat">
              <a:noFill/>
              <a:prstDash val="solid"/>
              <a:miter/>
            </a:ln>
          </p:spPr>
          <p:txBody>
            <a:bodyPr rtlCol="0" anchor="ctr"/>
            <a:lstStyle/>
            <a:p>
              <a:endParaRPr lang="en-US">
                <a:solidFill>
                  <a:schemeClr val="accent2"/>
                </a:solidFill>
              </a:endParaRPr>
            </a:p>
          </p:txBody>
        </p:sp>
        <p:sp>
          <p:nvSpPr>
            <p:cNvPr id="33" name="Freeform: Shape 32">
              <a:extLst>
                <a:ext uri="{FF2B5EF4-FFF2-40B4-BE49-F238E27FC236}">
                  <a16:creationId xmlns:a16="http://schemas.microsoft.com/office/drawing/2014/main" id="{96F61453-0CB7-3EE4-3655-6694791D55D1}"/>
                </a:ext>
              </a:extLst>
            </p:cNvPr>
            <p:cNvSpPr/>
            <p:nvPr/>
          </p:nvSpPr>
          <p:spPr>
            <a:xfrm>
              <a:off x="-226015" y="5010986"/>
              <a:ext cx="245316" cy="274929"/>
            </a:xfrm>
            <a:custGeom>
              <a:avLst/>
              <a:gdLst>
                <a:gd name="connsiteX0" fmla="*/ 138227 w 245316"/>
                <a:gd name="connsiteY0" fmla="*/ 221028 h 274929"/>
                <a:gd name="connsiteX1" fmla="*/ 61141 w 245316"/>
                <a:gd name="connsiteY1" fmla="*/ 137474 h 274929"/>
                <a:gd name="connsiteX2" fmla="*/ 61141 w 245316"/>
                <a:gd name="connsiteY2" fmla="*/ 136731 h 274929"/>
                <a:gd name="connsiteX3" fmla="*/ 138227 w 245316"/>
                <a:gd name="connsiteY3" fmla="*/ 53940 h 274929"/>
                <a:gd name="connsiteX4" fmla="*/ 206197 w 245316"/>
                <a:gd name="connsiteY4" fmla="*/ 83944 h 274929"/>
                <a:gd name="connsiteX5" fmla="*/ 243402 w 245316"/>
                <a:gd name="connsiteY5" fmla="*/ 41015 h 274929"/>
                <a:gd name="connsiteX6" fmla="*/ 138598 w 245316"/>
                <a:gd name="connsiteY6" fmla="*/ 0 h 274929"/>
                <a:gd name="connsiteX7" fmla="*/ 0 w 245316"/>
                <a:gd name="connsiteY7" fmla="*/ 137465 h 274929"/>
                <a:gd name="connsiteX8" fmla="*/ 0 w 245316"/>
                <a:gd name="connsiteY8" fmla="*/ 138227 h 274929"/>
                <a:gd name="connsiteX9" fmla="*/ 136331 w 245316"/>
                <a:gd name="connsiteY9" fmla="*/ 274930 h 274929"/>
                <a:gd name="connsiteX10" fmla="*/ 245316 w 245316"/>
                <a:gd name="connsiteY10" fmla="*/ 227476 h 274929"/>
                <a:gd name="connsiteX11" fmla="*/ 208093 w 245316"/>
                <a:gd name="connsiteY11" fmla="*/ 189881 h 274929"/>
                <a:gd name="connsiteX12" fmla="*/ 138227 w 245316"/>
                <a:gd name="connsiteY12" fmla="*/ 221018 h 2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316" h="274929">
                  <a:moveTo>
                    <a:pt x="138227" y="221028"/>
                  </a:moveTo>
                  <a:cubicBezTo>
                    <a:pt x="92669" y="221028"/>
                    <a:pt x="61141" y="183061"/>
                    <a:pt x="61141" y="137474"/>
                  </a:cubicBezTo>
                  <a:lnTo>
                    <a:pt x="61141" y="136731"/>
                  </a:lnTo>
                  <a:cubicBezTo>
                    <a:pt x="61141" y="91154"/>
                    <a:pt x="93412" y="53940"/>
                    <a:pt x="138227" y="53940"/>
                  </a:cubicBezTo>
                  <a:cubicBezTo>
                    <a:pt x="164811" y="53940"/>
                    <a:pt x="185699" y="65322"/>
                    <a:pt x="206197" y="83944"/>
                  </a:cubicBezTo>
                  <a:lnTo>
                    <a:pt x="243402" y="41015"/>
                  </a:lnTo>
                  <a:cubicBezTo>
                    <a:pt x="218723" y="16707"/>
                    <a:pt x="188728" y="0"/>
                    <a:pt x="138598" y="0"/>
                  </a:cubicBezTo>
                  <a:cubicBezTo>
                    <a:pt x="56960" y="0"/>
                    <a:pt x="0" y="61903"/>
                    <a:pt x="0" y="137465"/>
                  </a:cubicBezTo>
                  <a:lnTo>
                    <a:pt x="0" y="138227"/>
                  </a:lnTo>
                  <a:cubicBezTo>
                    <a:pt x="0" y="214551"/>
                    <a:pt x="58093" y="274930"/>
                    <a:pt x="136331" y="274930"/>
                  </a:cubicBezTo>
                  <a:cubicBezTo>
                    <a:pt x="187595" y="274930"/>
                    <a:pt x="217970" y="256718"/>
                    <a:pt x="245316" y="227476"/>
                  </a:cubicBezTo>
                  <a:lnTo>
                    <a:pt x="208093" y="189881"/>
                  </a:lnTo>
                  <a:cubicBezTo>
                    <a:pt x="187204" y="208874"/>
                    <a:pt x="168602" y="221018"/>
                    <a:pt x="138227" y="221018"/>
                  </a:cubicBezTo>
                  <a:close/>
                </a:path>
              </a:pathLst>
            </a:custGeom>
            <a:grpFill/>
            <a:ln w="9525" cap="flat">
              <a:noFill/>
              <a:prstDash val="solid"/>
              <a:miter/>
            </a:ln>
          </p:spPr>
          <p:txBody>
            <a:bodyPr rtlCol="0" anchor="ctr"/>
            <a:lstStyle/>
            <a:p>
              <a:endParaRPr lang="en-US">
                <a:solidFill>
                  <a:schemeClr val="accent2"/>
                </a:solidFill>
              </a:endParaRPr>
            </a:p>
          </p:txBody>
        </p:sp>
        <p:sp>
          <p:nvSpPr>
            <p:cNvPr id="34" name="Freeform: Shape 33">
              <a:extLst>
                <a:ext uri="{FF2B5EF4-FFF2-40B4-BE49-F238E27FC236}">
                  <a16:creationId xmlns:a16="http://schemas.microsoft.com/office/drawing/2014/main" id="{D4E084F7-0FF8-676A-0E68-1F508874F653}"/>
                </a:ext>
              </a:extLst>
            </p:cNvPr>
            <p:cNvSpPr/>
            <p:nvPr/>
          </p:nvSpPr>
          <p:spPr>
            <a:xfrm>
              <a:off x="80461" y="5015567"/>
              <a:ext cx="220256" cy="265814"/>
            </a:xfrm>
            <a:custGeom>
              <a:avLst/>
              <a:gdLst>
                <a:gd name="connsiteX0" fmla="*/ 0 w 220256"/>
                <a:gd name="connsiteY0" fmla="*/ 53912 h 265814"/>
                <a:gd name="connsiteX1" fmla="*/ 80896 w 220256"/>
                <a:gd name="connsiteY1" fmla="*/ 53912 h 265814"/>
                <a:gd name="connsiteX2" fmla="*/ 80896 w 220256"/>
                <a:gd name="connsiteY2" fmla="*/ 265814 h 265814"/>
                <a:gd name="connsiteX3" fmla="*/ 139379 w 220256"/>
                <a:gd name="connsiteY3" fmla="*/ 265814 h 265814"/>
                <a:gd name="connsiteX4" fmla="*/ 139379 w 220256"/>
                <a:gd name="connsiteY4" fmla="*/ 53912 h 265814"/>
                <a:gd name="connsiteX5" fmla="*/ 220256 w 220256"/>
                <a:gd name="connsiteY5" fmla="*/ 53912 h 265814"/>
                <a:gd name="connsiteX6" fmla="*/ 220256 w 220256"/>
                <a:gd name="connsiteY6" fmla="*/ 0 h 265814"/>
                <a:gd name="connsiteX7" fmla="*/ 0 w 220256"/>
                <a:gd name="connsiteY7" fmla="*/ 0 h 265814"/>
                <a:gd name="connsiteX8" fmla="*/ 0 w 220256"/>
                <a:gd name="connsiteY8" fmla="*/ 53912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56" h="265814">
                  <a:moveTo>
                    <a:pt x="0" y="53912"/>
                  </a:moveTo>
                  <a:lnTo>
                    <a:pt x="80896" y="53912"/>
                  </a:lnTo>
                  <a:lnTo>
                    <a:pt x="80896" y="265814"/>
                  </a:lnTo>
                  <a:lnTo>
                    <a:pt x="139379" y="265814"/>
                  </a:lnTo>
                  <a:lnTo>
                    <a:pt x="139379" y="53912"/>
                  </a:lnTo>
                  <a:lnTo>
                    <a:pt x="220256" y="53912"/>
                  </a:lnTo>
                  <a:lnTo>
                    <a:pt x="220256" y="0"/>
                  </a:lnTo>
                  <a:lnTo>
                    <a:pt x="0" y="0"/>
                  </a:lnTo>
                  <a:lnTo>
                    <a:pt x="0" y="53912"/>
                  </a:lnTo>
                  <a:close/>
                </a:path>
              </a:pathLst>
            </a:custGeom>
            <a:grpFill/>
            <a:ln w="9525" cap="flat">
              <a:noFill/>
              <a:prstDash val="solid"/>
              <a:miter/>
            </a:ln>
          </p:spPr>
          <p:txBody>
            <a:bodyPr rtlCol="0" anchor="ctr"/>
            <a:lstStyle/>
            <a:p>
              <a:endParaRPr lang="en-US">
                <a:solidFill>
                  <a:schemeClr val="accent2"/>
                </a:solidFill>
              </a:endParaRPr>
            </a:p>
          </p:txBody>
        </p:sp>
        <p:sp>
          <p:nvSpPr>
            <p:cNvPr id="35" name="Freeform: Shape 34">
              <a:extLst>
                <a:ext uri="{FF2B5EF4-FFF2-40B4-BE49-F238E27FC236}">
                  <a16:creationId xmlns:a16="http://schemas.microsoft.com/office/drawing/2014/main" id="{F0537173-8F89-5E1F-3E94-B6970533BD32}"/>
                </a:ext>
              </a:extLst>
            </p:cNvPr>
            <p:cNvSpPr/>
            <p:nvPr/>
          </p:nvSpPr>
          <p:spPr>
            <a:xfrm>
              <a:off x="355066" y="5011738"/>
              <a:ext cx="210378" cy="273434"/>
            </a:xfrm>
            <a:custGeom>
              <a:avLst/>
              <a:gdLst>
                <a:gd name="connsiteX0" fmla="*/ 126083 w 210378"/>
                <a:gd name="connsiteY0" fmla="*/ 110528 h 273434"/>
                <a:gd name="connsiteX1" fmla="*/ 68732 w 210378"/>
                <a:gd name="connsiteY1" fmla="*/ 75581 h 273434"/>
                <a:gd name="connsiteX2" fmla="*/ 68732 w 210378"/>
                <a:gd name="connsiteY2" fmla="*/ 74838 h 273434"/>
                <a:gd name="connsiteX3" fmla="*/ 102918 w 210378"/>
                <a:gd name="connsiteY3" fmla="*/ 51664 h 273434"/>
                <a:gd name="connsiteX4" fmla="*/ 172041 w 210378"/>
                <a:gd name="connsiteY4" fmla="*/ 77857 h 273434"/>
                <a:gd name="connsiteX5" fmla="*/ 202416 w 210378"/>
                <a:gd name="connsiteY5" fmla="*/ 33814 h 273434"/>
                <a:gd name="connsiteX6" fmla="*/ 103680 w 210378"/>
                <a:gd name="connsiteY6" fmla="*/ 0 h 273434"/>
                <a:gd name="connsiteX7" fmla="*/ 10639 w 210378"/>
                <a:gd name="connsiteY7" fmla="*/ 80134 h 273434"/>
                <a:gd name="connsiteX8" fmla="*/ 10639 w 210378"/>
                <a:gd name="connsiteY8" fmla="*/ 80896 h 273434"/>
                <a:gd name="connsiteX9" fmla="*/ 98736 w 210378"/>
                <a:gd name="connsiteY9" fmla="*/ 162163 h 273434"/>
                <a:gd name="connsiteX10" fmla="*/ 152286 w 210378"/>
                <a:gd name="connsiteY10" fmla="*/ 195958 h 273434"/>
                <a:gd name="connsiteX11" fmla="*/ 152286 w 210378"/>
                <a:gd name="connsiteY11" fmla="*/ 196720 h 273434"/>
                <a:gd name="connsiteX12" fmla="*/ 113929 w 210378"/>
                <a:gd name="connsiteY12" fmla="*/ 221780 h 273434"/>
                <a:gd name="connsiteX13" fmla="*/ 34576 w 210378"/>
                <a:gd name="connsiteY13" fmla="*/ 189490 h 273434"/>
                <a:gd name="connsiteX14" fmla="*/ 0 w 210378"/>
                <a:gd name="connsiteY14" fmla="*/ 230896 h 273434"/>
                <a:gd name="connsiteX15" fmla="*/ 112795 w 210378"/>
                <a:gd name="connsiteY15" fmla="*/ 273434 h 273434"/>
                <a:gd name="connsiteX16" fmla="*/ 210379 w 210378"/>
                <a:gd name="connsiteY16" fmla="*/ 191014 h 273434"/>
                <a:gd name="connsiteX17" fmla="*/ 210379 w 210378"/>
                <a:gd name="connsiteY17" fmla="*/ 190252 h 273434"/>
                <a:gd name="connsiteX18" fmla="*/ 126083 w 210378"/>
                <a:gd name="connsiteY18" fmla="*/ 110509 h 2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78" h="273434">
                  <a:moveTo>
                    <a:pt x="126083" y="110528"/>
                  </a:moveTo>
                  <a:cubicBezTo>
                    <a:pt x="80134" y="98755"/>
                    <a:pt x="68732" y="93059"/>
                    <a:pt x="68732" y="75581"/>
                  </a:cubicBezTo>
                  <a:lnTo>
                    <a:pt x="68732" y="74838"/>
                  </a:lnTo>
                  <a:cubicBezTo>
                    <a:pt x="68732" y="61913"/>
                    <a:pt x="80505" y="51664"/>
                    <a:pt x="102918" y="51664"/>
                  </a:cubicBezTo>
                  <a:cubicBezTo>
                    <a:pt x="125330" y="51664"/>
                    <a:pt x="148476" y="61541"/>
                    <a:pt x="172041" y="77857"/>
                  </a:cubicBezTo>
                  <a:lnTo>
                    <a:pt x="202416" y="33814"/>
                  </a:lnTo>
                  <a:cubicBezTo>
                    <a:pt x="175460" y="12163"/>
                    <a:pt x="142408" y="0"/>
                    <a:pt x="103680" y="0"/>
                  </a:cubicBezTo>
                  <a:cubicBezTo>
                    <a:pt x="49368" y="0"/>
                    <a:pt x="10639" y="31899"/>
                    <a:pt x="10639" y="80134"/>
                  </a:cubicBezTo>
                  <a:lnTo>
                    <a:pt x="10639" y="80896"/>
                  </a:lnTo>
                  <a:cubicBezTo>
                    <a:pt x="10639" y="133683"/>
                    <a:pt x="45196" y="148476"/>
                    <a:pt x="98736" y="162163"/>
                  </a:cubicBezTo>
                  <a:cubicBezTo>
                    <a:pt x="143170" y="173546"/>
                    <a:pt x="152286" y="181137"/>
                    <a:pt x="152286" y="195958"/>
                  </a:cubicBezTo>
                  <a:lnTo>
                    <a:pt x="152286" y="196720"/>
                  </a:lnTo>
                  <a:cubicBezTo>
                    <a:pt x="152286" y="212293"/>
                    <a:pt x="137855" y="221780"/>
                    <a:pt x="113929" y="221780"/>
                  </a:cubicBezTo>
                  <a:cubicBezTo>
                    <a:pt x="83553" y="221780"/>
                    <a:pt x="58493" y="209245"/>
                    <a:pt x="34576" y="189490"/>
                  </a:cubicBezTo>
                  <a:lnTo>
                    <a:pt x="0" y="230896"/>
                  </a:lnTo>
                  <a:cubicBezTo>
                    <a:pt x="31899" y="259375"/>
                    <a:pt x="72543" y="273434"/>
                    <a:pt x="112795" y="273434"/>
                  </a:cubicBezTo>
                  <a:cubicBezTo>
                    <a:pt x="170126" y="273434"/>
                    <a:pt x="210379" y="243802"/>
                    <a:pt x="210379" y="191014"/>
                  </a:cubicBezTo>
                  <a:lnTo>
                    <a:pt x="210379" y="190252"/>
                  </a:lnTo>
                  <a:cubicBezTo>
                    <a:pt x="210379" y="143932"/>
                    <a:pt x="180004" y="124568"/>
                    <a:pt x="126083" y="110509"/>
                  </a:cubicBezTo>
                  <a:close/>
                </a:path>
              </a:pathLst>
            </a:custGeom>
            <a:grpFill/>
            <a:ln w="9525" cap="flat">
              <a:noFill/>
              <a:prstDash val="solid"/>
              <a:miter/>
            </a:ln>
          </p:spPr>
          <p:txBody>
            <a:bodyPr rtlCol="0" anchor="ctr"/>
            <a:lstStyle/>
            <a:p>
              <a:endParaRPr lang="en-US">
                <a:solidFill>
                  <a:schemeClr val="accent2"/>
                </a:solidFill>
              </a:endParaRPr>
            </a:p>
          </p:txBody>
        </p:sp>
      </p:grpSp>
      <p:sp>
        <p:nvSpPr>
          <p:cNvPr id="5" name="Footer Placeholder 4">
            <a:extLst>
              <a:ext uri="{FF2B5EF4-FFF2-40B4-BE49-F238E27FC236}">
                <a16:creationId xmlns:a16="http://schemas.microsoft.com/office/drawing/2014/main" id="{A8E3F356-3EF5-11D3-106D-CF13D3F80B8D}"/>
              </a:ext>
            </a:extLst>
          </p:cNvPr>
          <p:cNvSpPr>
            <a:spLocks noGrp="1"/>
          </p:cNvSpPr>
          <p:nvPr>
            <p:ph type="ftr" sz="quarter" idx="3"/>
          </p:nvPr>
        </p:nvSpPr>
        <p:spPr>
          <a:xfrm>
            <a:off x="1501985" y="6529018"/>
            <a:ext cx="3474720" cy="185442"/>
          </a:xfrm>
          <a:prstGeom prst="rect">
            <a:avLst/>
          </a:prstGeom>
        </p:spPr>
        <p:txBody>
          <a:bodyPr vert="horz" lIns="0" tIns="0" rIns="0" bIns="0" rtlCol="0" anchor="ctr"/>
          <a:lstStyle>
            <a:lvl1pPr algn="l">
              <a:defRPr sz="1000" b="0" spc="100" baseline="0">
                <a:solidFill>
                  <a:schemeClr val="tx2">
                    <a:lumMod val="75000"/>
                    <a:lumOff val="25000"/>
                  </a:schemeClr>
                </a:solidFill>
              </a:defRPr>
            </a:lvl1pPr>
          </a:lstStyle>
          <a:p>
            <a:endParaRPr lang="en-US" dirty="0"/>
          </a:p>
        </p:txBody>
      </p:sp>
      <p:sp>
        <p:nvSpPr>
          <p:cNvPr id="4" name="Date Placeholder 3">
            <a:extLst>
              <a:ext uri="{FF2B5EF4-FFF2-40B4-BE49-F238E27FC236}">
                <a16:creationId xmlns:a16="http://schemas.microsoft.com/office/drawing/2014/main" id="{E974A957-3D37-E028-A3C3-ECB67FC5A821}"/>
              </a:ext>
            </a:extLst>
          </p:cNvPr>
          <p:cNvSpPr>
            <a:spLocks noGrp="1"/>
          </p:cNvSpPr>
          <p:nvPr>
            <p:ph type="dt" sz="half" idx="2"/>
          </p:nvPr>
        </p:nvSpPr>
        <p:spPr>
          <a:xfrm>
            <a:off x="5044440" y="6529018"/>
            <a:ext cx="2103120" cy="185442"/>
          </a:xfrm>
          <a:prstGeom prst="rect">
            <a:avLst/>
          </a:prstGeom>
        </p:spPr>
        <p:txBody>
          <a:bodyPr vert="horz" lIns="0" tIns="0" rIns="0" bIns="0" rtlCol="0" anchor="ctr"/>
          <a:lstStyle>
            <a:lvl1pPr algn="ctr">
              <a:defRPr sz="1000">
                <a:solidFill>
                  <a:schemeClr val="tx2">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73C65E2A-6038-F841-C232-A59EB0F106EB}"/>
              </a:ext>
            </a:extLst>
          </p:cNvPr>
          <p:cNvSpPr>
            <a:spLocks noGrp="1"/>
          </p:cNvSpPr>
          <p:nvPr>
            <p:ph type="sldNum" sz="quarter" idx="4"/>
          </p:nvPr>
        </p:nvSpPr>
        <p:spPr>
          <a:xfrm>
            <a:off x="9618980" y="6529018"/>
            <a:ext cx="2103120" cy="185442"/>
          </a:xfrm>
          <a:prstGeom prst="rect">
            <a:avLst/>
          </a:prstGeom>
        </p:spPr>
        <p:txBody>
          <a:bodyPr vert="horz" lIns="0" tIns="0" rIns="0" bIns="0" rtlCol="0" anchor="ctr"/>
          <a:lstStyle>
            <a:lvl1pPr algn="r">
              <a:defRPr sz="1000">
                <a:solidFill>
                  <a:schemeClr val="tx2">
                    <a:lumMod val="75000"/>
                    <a:lumOff val="25000"/>
                  </a:schemeClr>
                </a:solidFill>
              </a:defRPr>
            </a:lvl1pPr>
          </a:lstStyle>
          <a:p>
            <a:fld id="{639B6CE2-5551-4DB3-A65C-728BBD88869E}" type="slidenum">
              <a:rPr lang="en-US" smtClean="0"/>
              <a:pPr/>
              <a:t>‹#›</a:t>
            </a:fld>
            <a:endParaRPr lang="en-US" dirty="0"/>
          </a:p>
        </p:txBody>
      </p:sp>
      <p:pic>
        <p:nvPicPr>
          <p:cNvPr id="36" name="Picture 35">
            <a:extLst>
              <a:ext uri="{FF2B5EF4-FFF2-40B4-BE49-F238E27FC236}">
                <a16:creationId xmlns:a16="http://schemas.microsoft.com/office/drawing/2014/main" id="{5587A305-2DF7-4B25-18C5-9708A2AA12B9}"/>
              </a:ext>
              <a:ext uri="{C183D7F6-B498-43B3-948B-1728B52AA6E4}">
                <adec:decorative xmlns:adec="http://schemas.microsoft.com/office/drawing/2017/decorative" val="1"/>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rot="5400000">
            <a:off x="10188100" y="2127863"/>
            <a:ext cx="5713183" cy="1457457"/>
          </a:xfrm>
          <a:prstGeom prst="rect">
            <a:avLst/>
          </a:prstGeom>
        </p:spPr>
      </p:pic>
    </p:spTree>
    <p:extLst>
      <p:ext uri="{BB962C8B-B14F-4D97-AF65-F5344CB8AC3E}">
        <p14:creationId xmlns:p14="http://schemas.microsoft.com/office/powerpoint/2010/main" val="1931423033"/>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 id="2147483786" r:id="rId33"/>
    <p:sldLayoutId id="2147483787" r:id="rId34"/>
    <p:sldLayoutId id="2147483788" r:id="rId35"/>
    <p:sldLayoutId id="2147483789" r:id="rId36"/>
    <p:sldLayoutId id="2147483790" r:id="rId37"/>
    <p:sldLayoutId id="2147483791" r:id="rId38"/>
    <p:sldLayoutId id="2147483792" r:id="rId39"/>
    <p:sldLayoutId id="2147483793" r:id="rId40"/>
    <p:sldLayoutId id="2147483794" r:id="rId41"/>
    <p:sldLayoutId id="2147483795" r:id="rId42"/>
    <p:sldLayoutId id="2147483796" r:id="rId43"/>
    <p:sldLayoutId id="2147483797" r:id="rId44"/>
    <p:sldLayoutId id="2147483798" r:id="rId45"/>
    <p:sldLayoutId id="2147483799" r:id="rId46"/>
    <p:sldLayoutId id="2147483800" r:id="rId47"/>
    <p:sldLayoutId id="2147483801" r:id="rId48"/>
    <p:sldLayoutId id="2147483802" r:id="rId49"/>
    <p:sldLayoutId id="2147483803" r:id="rId50"/>
    <p:sldLayoutId id="2147483804" r:id="rId51"/>
    <p:sldLayoutId id="2147483805" r:id="rId52"/>
    <p:sldLayoutId id="2147483806" r:id="rId53"/>
    <p:sldLayoutId id="2147483807" r:id="rId54"/>
    <p:sldLayoutId id="2147483808" r:id="rId55"/>
    <p:sldLayoutId id="2147483809" r:id="rId56"/>
    <p:sldLayoutId id="2147483810" r:id="rId57"/>
    <p:sldLayoutId id="2147483811" r:id="rId58"/>
    <p:sldLayoutId id="2147483812" r:id="rId59"/>
    <p:sldLayoutId id="2147483813" r:id="rId60"/>
  </p:sldLayoutIdLst>
  <p:hf hdr="0" ftr="0" dt="0"/>
  <p:txStyles>
    <p:titleStyle>
      <a:lvl1pPr algn="l" defTabSz="914400" rtl="0" eaLnBrk="1" latinLnBrk="0" hangingPunct="1">
        <a:lnSpc>
          <a:spcPct val="90000"/>
        </a:lnSpc>
        <a:spcBef>
          <a:spcPct val="0"/>
        </a:spcBef>
        <a:buNone/>
        <a:defRPr sz="4400" kern="1200" spc="-50" baseline="0">
          <a:solidFill>
            <a:schemeClr val="tx2"/>
          </a:solidFill>
          <a:latin typeface="Source Sans Pro Light" panose="020B0403030403020204" pitchFamily="34" charset="0"/>
          <a:ea typeface="+mj-ea"/>
          <a:cs typeface="+mj-cs"/>
        </a:defRPr>
      </a:lvl1pPr>
    </p:titleStyle>
    <p:bodyStyle>
      <a:lvl1pPr marL="228600" indent="-228600" algn="l" defTabSz="914400" rtl="0" eaLnBrk="1" latinLnBrk="0" hangingPunct="1">
        <a:lnSpc>
          <a:spcPct val="95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ClrTx/>
        <a:buFont typeface="Arial" panose="020B0604020202020204" pitchFamily="34" charset="0"/>
        <a:buChar char="•"/>
        <a:defRPr sz="1800" kern="1200">
          <a:solidFill>
            <a:schemeClr val="tx1"/>
          </a:solidFill>
          <a:latin typeface="+mn-lt"/>
          <a:ea typeface="+mn-ea"/>
          <a:cs typeface="+mn-cs"/>
        </a:defRPr>
      </a:lvl3pPr>
      <a:lvl4pPr marL="1541463" indent="-169863" algn="l" defTabSz="914400" rtl="0" eaLnBrk="1" latinLnBrk="0" hangingPunct="1">
        <a:lnSpc>
          <a:spcPct val="95000"/>
        </a:lnSpc>
        <a:spcBef>
          <a:spcPts val="500"/>
        </a:spcBef>
        <a:buClrTx/>
        <a:buFont typeface="Arial" panose="020B0604020202020204" pitchFamily="34" charset="0"/>
        <a:buChar char="•"/>
        <a:defRPr sz="1600" kern="1200">
          <a:solidFill>
            <a:schemeClr val="tx1"/>
          </a:solidFill>
          <a:latin typeface="+mn-lt"/>
          <a:ea typeface="+mn-ea"/>
          <a:cs typeface="+mn-cs"/>
        </a:defRPr>
      </a:lvl4pPr>
      <a:lvl5pPr marL="1998663" indent="-169863" algn="l" defTabSz="914400" rtl="0" eaLnBrk="1" latinLnBrk="0" hangingPunct="1">
        <a:lnSpc>
          <a:spcPct val="95000"/>
        </a:lnSpc>
        <a:spcBef>
          <a:spcPts val="500"/>
        </a:spcBef>
        <a:buClrTx/>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2160" userDrawn="1">
          <p15:clr>
            <a:srgbClr val="A4A3A4"/>
          </p15:clr>
        </p15:guide>
        <p15:guide id="3" pos="288" userDrawn="1">
          <p15:clr>
            <a:srgbClr val="A4A3A4"/>
          </p15:clr>
        </p15:guide>
        <p15:guide id="4" orient="horz" pos="288" userDrawn="1">
          <p15:clr>
            <a:srgbClr val="A4A3A4"/>
          </p15:clr>
        </p15:guide>
        <p15:guide id="5" orient="horz" pos="4032" userDrawn="1">
          <p15:clr>
            <a:srgbClr val="A4A3A4"/>
          </p15:clr>
        </p15:guide>
        <p15:guide id="6" pos="7384" userDrawn="1">
          <p15:clr>
            <a:srgbClr val="A4A3A4"/>
          </p15:clr>
        </p15:guide>
        <p15:guide id="7" orient="horz" pos="116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hyperlink" Target="http://www.apnorc.org/"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8CD8A-53CF-4BF7-8112-D3F2F94C4F59}"/>
              </a:ext>
            </a:extLst>
          </p:cNvPr>
          <p:cNvSpPr>
            <a:spLocks noGrp="1"/>
          </p:cNvSpPr>
          <p:nvPr>
            <p:ph type="title"/>
          </p:nvPr>
        </p:nvSpPr>
        <p:spPr/>
        <p:txBody>
          <a:bodyPr/>
          <a:lstStyle/>
          <a:p>
            <a:r>
              <a:rPr lang="en-US" dirty="0"/>
              <a:t>State of the Facts 2024</a:t>
            </a:r>
          </a:p>
        </p:txBody>
      </p:sp>
      <p:pic>
        <p:nvPicPr>
          <p:cNvPr id="3" name="Picture 2" descr="A picture containing shape&#10;&#10;Description automatically generated">
            <a:extLst>
              <a:ext uri="{FF2B5EF4-FFF2-40B4-BE49-F238E27FC236}">
                <a16:creationId xmlns:a16="http://schemas.microsoft.com/office/drawing/2014/main" id="{E2357844-A0B1-5A6C-A470-5C2A81F9D5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31" y="829599"/>
            <a:ext cx="2647950" cy="790575"/>
          </a:xfrm>
          <a:prstGeom prst="rect">
            <a:avLst/>
          </a:prstGeom>
          <a:noFill/>
          <a:ln>
            <a:noFill/>
          </a:ln>
        </p:spPr>
      </p:pic>
    </p:spTree>
    <p:extLst>
      <p:ext uri="{BB962C8B-B14F-4D97-AF65-F5344CB8AC3E}">
        <p14:creationId xmlns:p14="http://schemas.microsoft.com/office/powerpoint/2010/main" val="148567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228810"/>
            <a:ext cx="11264900" cy="1169580"/>
          </a:xfrm>
        </p:spPr>
        <p:txBody>
          <a:bodyPr/>
          <a:lstStyle/>
          <a:p>
            <a:r>
              <a:rPr lang="en-US" sz="2800" dirty="0"/>
              <a:t>57% think Trump’s campaign messages are rarely or never based on factual information, and 45% say the same about of Harris’s campaign messages </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1198801" y="1156705"/>
            <a:ext cx="9693728" cy="644493"/>
          </a:xfrm>
        </p:spPr>
        <p:txBody>
          <a:bodyPr/>
          <a:lstStyle/>
          <a:p>
            <a:r>
              <a:rPr lang="en-US" sz="1800" dirty="0"/>
              <a:t>How often do you think each of the following are based on factual information?</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1014352647"/>
              </p:ext>
            </p:extLst>
          </p:nvPr>
        </p:nvGraphicFramePr>
        <p:xfrm>
          <a:off x="51708" y="1559513"/>
          <a:ext cx="11676742" cy="49476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353488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179704"/>
            <a:ext cx="11264900" cy="1169580"/>
          </a:xfrm>
        </p:spPr>
        <p:txBody>
          <a:bodyPr/>
          <a:lstStyle/>
          <a:p>
            <a:r>
              <a:rPr lang="en-US" sz="2800" dirty="0"/>
              <a:t>A growing share of adults feel policymakers aren't basing their decisions on evidence. </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669471" y="1211239"/>
            <a:ext cx="9693728" cy="644493"/>
          </a:xfrm>
        </p:spPr>
        <p:txBody>
          <a:bodyPr/>
          <a:lstStyle/>
          <a:p>
            <a:r>
              <a:rPr lang="en-US" sz="1800" dirty="0"/>
              <a:t>How often do you think each of the following are based on factual information?</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656579486"/>
              </p:ext>
            </p:extLst>
          </p:nvPr>
        </p:nvGraphicFramePr>
        <p:xfrm>
          <a:off x="257629" y="1559513"/>
          <a:ext cx="11676742" cy="49476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a:extLst>
              <a:ext uri="{FF2B5EF4-FFF2-40B4-BE49-F238E27FC236}">
                <a16:creationId xmlns:a16="http://schemas.microsoft.com/office/drawing/2014/main" id="{B65B5990-4DFD-147D-E9BD-9D3E1415ABAD}"/>
              </a:ext>
            </a:extLst>
          </p:cNvPr>
          <p:cNvSpPr txBox="1"/>
          <p:nvPr/>
        </p:nvSpPr>
        <p:spPr>
          <a:xfrm>
            <a:off x="1306286" y="3068962"/>
            <a:ext cx="2927047" cy="7421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Donald Trump’s campaign messages</a:t>
            </a:r>
          </a:p>
        </p:txBody>
      </p:sp>
      <p:sp>
        <p:nvSpPr>
          <p:cNvPr id="4" name="TextBox 1">
            <a:extLst>
              <a:ext uri="{FF2B5EF4-FFF2-40B4-BE49-F238E27FC236}">
                <a16:creationId xmlns:a16="http://schemas.microsoft.com/office/drawing/2014/main" id="{B65B5990-4DFD-147D-E9BD-9D3E1415ABAD}"/>
              </a:ext>
            </a:extLst>
          </p:cNvPr>
          <p:cNvSpPr txBox="1"/>
          <p:nvPr/>
        </p:nvSpPr>
        <p:spPr>
          <a:xfrm>
            <a:off x="1306284" y="3890860"/>
            <a:ext cx="3039938" cy="3089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Debates between political candidates</a:t>
            </a:r>
          </a:p>
        </p:txBody>
      </p:sp>
      <p:sp>
        <p:nvSpPr>
          <p:cNvPr id="5" name="TextBox 1">
            <a:extLst>
              <a:ext uri="{FF2B5EF4-FFF2-40B4-BE49-F238E27FC236}">
                <a16:creationId xmlns:a16="http://schemas.microsoft.com/office/drawing/2014/main" id="{B65B5990-4DFD-147D-E9BD-9D3E1415ABAD}"/>
              </a:ext>
            </a:extLst>
          </p:cNvPr>
          <p:cNvSpPr txBox="1"/>
          <p:nvPr/>
        </p:nvSpPr>
        <p:spPr>
          <a:xfrm>
            <a:off x="1306284" y="5033384"/>
            <a:ext cx="2815771" cy="2977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Decisions made by policymakers</a:t>
            </a:r>
          </a:p>
        </p:txBody>
      </p:sp>
      <p:sp>
        <p:nvSpPr>
          <p:cNvPr id="9" name="Text Placeholder 10">
            <a:extLst>
              <a:ext uri="{FF2B5EF4-FFF2-40B4-BE49-F238E27FC236}">
                <a16:creationId xmlns:a16="http://schemas.microsoft.com/office/drawing/2014/main" id="{BC60318D-AF42-FC25-D184-72AD355CAC1B}"/>
              </a:ext>
            </a:extLst>
          </p:cNvPr>
          <p:cNvSpPr txBox="1">
            <a:spLocks/>
          </p:cNvSpPr>
          <p:nvPr/>
        </p:nvSpPr>
        <p:spPr>
          <a:xfrm>
            <a:off x="257628" y="6507160"/>
            <a:ext cx="9612235" cy="350839"/>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AP-NORC/</a:t>
            </a:r>
            <a:r>
              <a:rPr lang="en-US" dirty="0" err="1"/>
              <a:t>USAFacts</a:t>
            </a:r>
            <a:r>
              <a:rPr lang="en-US" dirty="0"/>
              <a:t> polls conducted July 29-August 8, 2024, with 1,019 adults, September 15-25, 2020, with 1,043 adults, and October 15-28, 2019, with 1,032 adults</a:t>
            </a:r>
          </a:p>
        </p:txBody>
      </p:sp>
    </p:spTree>
    <p:extLst>
      <p:ext uri="{BB962C8B-B14F-4D97-AF65-F5344CB8AC3E}">
        <p14:creationId xmlns:p14="http://schemas.microsoft.com/office/powerpoint/2010/main" val="8350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Fact-driven versus value-driven opinions</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174089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4001" y="274002"/>
            <a:ext cx="11264900" cy="1169580"/>
          </a:xfrm>
        </p:spPr>
        <p:txBody>
          <a:bodyPr/>
          <a:lstStyle/>
          <a:p>
            <a:r>
              <a:rPr lang="en-US" sz="2800" dirty="0"/>
              <a:t>Compared with 2019, more now think that political division in the United States is a result of people relying on different facts rather than having different beliefs.</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1434774" y="1181038"/>
            <a:ext cx="9452681" cy="786846"/>
          </a:xfrm>
        </p:spPr>
        <p:txBody>
          <a:bodyPr/>
          <a:lstStyle/>
          <a:p>
            <a:r>
              <a:rPr lang="en-US" sz="1800" dirty="0"/>
              <a:t>Which of the following statements comes closest to your view, even if neither is exactly right? Political division in the United States is more a result of Americans…</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1021930227"/>
              </p:ext>
            </p:extLst>
          </p:nvPr>
        </p:nvGraphicFramePr>
        <p:xfrm>
          <a:off x="1434774" y="1967884"/>
          <a:ext cx="9564914" cy="43514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9951600" cy="350839"/>
          </a:xfrm>
        </p:spPr>
        <p:txBody>
          <a:bodyPr/>
          <a:lstStyle/>
          <a:p>
            <a:r>
              <a:rPr lang="en-US" dirty="0"/>
              <a:t>Source: AP-NORC/</a:t>
            </a:r>
            <a:r>
              <a:rPr lang="en-US" dirty="0" err="1"/>
              <a:t>USAFacts</a:t>
            </a:r>
            <a:r>
              <a:rPr lang="en-US" dirty="0"/>
              <a:t> polls conducted July 29-August 8, 2024, with 1,019 adults, September 15-25, 2020, with 1,043 adults, and October 15-28, 2019, with 1,032 adults</a:t>
            </a:r>
          </a:p>
        </p:txBody>
      </p:sp>
    </p:spTree>
    <p:extLst>
      <p:ext uri="{BB962C8B-B14F-4D97-AF65-F5344CB8AC3E}">
        <p14:creationId xmlns:p14="http://schemas.microsoft.com/office/powerpoint/2010/main" val="223037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179704"/>
            <a:ext cx="11437660" cy="1169580"/>
          </a:xfrm>
        </p:spPr>
        <p:txBody>
          <a:bodyPr/>
          <a:lstStyle/>
          <a:p>
            <a:r>
              <a:rPr lang="en-US" sz="2800" dirty="0"/>
              <a:t>When thinking about most issues, adults say they rely more on facts than their values</a:t>
            </a:r>
            <a:r>
              <a:rPr lang="en-US" sz="3200" dirty="0"/>
              <a:t>.</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257629" y="1212741"/>
            <a:ext cx="9693728" cy="644493"/>
          </a:xfrm>
        </p:spPr>
        <p:txBody>
          <a:bodyPr/>
          <a:lstStyle/>
          <a:p>
            <a:r>
              <a:rPr lang="en-US" sz="1800" dirty="0"/>
              <a:t>Which comes closer to describing how you think about each of the following issues?</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639180133"/>
              </p:ext>
            </p:extLst>
          </p:nvPr>
        </p:nvGraphicFramePr>
        <p:xfrm>
          <a:off x="257629" y="1559513"/>
          <a:ext cx="11676742" cy="49476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6913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80219"/>
            <a:ext cx="11264900" cy="1169580"/>
          </a:xfrm>
        </p:spPr>
        <p:txBody>
          <a:bodyPr/>
          <a:lstStyle/>
          <a:p>
            <a:r>
              <a:rPr lang="en-US" sz="2800" dirty="0"/>
              <a:t>Though the way the public thinks about many topics is the same as in 2020, an increasing share now see abortion as a fact-based issue rather than value-based.</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1249136" y="1078250"/>
            <a:ext cx="9693728" cy="644493"/>
          </a:xfrm>
        </p:spPr>
        <p:txBody>
          <a:bodyPr/>
          <a:lstStyle/>
          <a:p>
            <a:r>
              <a:rPr lang="en-US" dirty="0"/>
              <a:t>Which comes closer to describing how you think about each of the following issues?</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1077299704"/>
              </p:ext>
            </p:extLst>
          </p:nvPr>
        </p:nvGraphicFramePr>
        <p:xfrm>
          <a:off x="1249136" y="1559513"/>
          <a:ext cx="9693728" cy="49476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9998734" cy="350839"/>
          </a:xfrm>
        </p:spPr>
        <p:txBody>
          <a:bodyPr/>
          <a:lstStyle/>
          <a:p>
            <a:r>
              <a:rPr lang="en-US" dirty="0"/>
              <a:t>Source: AP-NORC/</a:t>
            </a:r>
            <a:r>
              <a:rPr lang="en-US" dirty="0" err="1"/>
              <a:t>USAFacts</a:t>
            </a:r>
            <a:r>
              <a:rPr lang="en-US" dirty="0"/>
              <a:t> polls conducted July 29-August 8, 2024, with 1,019 adults and September 15-25, 2020, with 1,043 adults</a:t>
            </a:r>
          </a:p>
        </p:txBody>
      </p:sp>
      <p:sp>
        <p:nvSpPr>
          <p:cNvPr id="5" name="TextBox 1">
            <a:extLst>
              <a:ext uri="{FF2B5EF4-FFF2-40B4-BE49-F238E27FC236}">
                <a16:creationId xmlns:a16="http://schemas.microsoft.com/office/drawing/2014/main" id="{10751080-C1A7-94DF-F037-E5A581C34676}"/>
              </a:ext>
            </a:extLst>
          </p:cNvPr>
          <p:cNvSpPr txBox="1"/>
          <p:nvPr/>
        </p:nvSpPr>
        <p:spPr>
          <a:xfrm>
            <a:off x="1908629" y="2661737"/>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Climate change</a:t>
            </a:r>
          </a:p>
        </p:txBody>
      </p:sp>
      <p:sp>
        <p:nvSpPr>
          <p:cNvPr id="6" name="TextBox 1">
            <a:extLst>
              <a:ext uri="{FF2B5EF4-FFF2-40B4-BE49-F238E27FC236}">
                <a16:creationId xmlns:a16="http://schemas.microsoft.com/office/drawing/2014/main" id="{10751080-C1A7-94DF-F037-E5A581C34676}"/>
              </a:ext>
            </a:extLst>
          </p:cNvPr>
          <p:cNvSpPr txBox="1"/>
          <p:nvPr/>
        </p:nvSpPr>
        <p:spPr>
          <a:xfrm>
            <a:off x="1908629" y="336549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Health care</a:t>
            </a:r>
          </a:p>
        </p:txBody>
      </p:sp>
      <p:sp>
        <p:nvSpPr>
          <p:cNvPr id="7" name="TextBox 1">
            <a:extLst>
              <a:ext uri="{FF2B5EF4-FFF2-40B4-BE49-F238E27FC236}">
                <a16:creationId xmlns:a16="http://schemas.microsoft.com/office/drawing/2014/main" id="{10751080-C1A7-94DF-F037-E5A581C34676}"/>
              </a:ext>
            </a:extLst>
          </p:cNvPr>
          <p:cNvSpPr txBox="1"/>
          <p:nvPr/>
        </p:nvSpPr>
        <p:spPr>
          <a:xfrm>
            <a:off x="1908629" y="406251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Policing and the criminal justice system</a:t>
            </a:r>
          </a:p>
        </p:txBody>
      </p:sp>
      <p:sp>
        <p:nvSpPr>
          <p:cNvPr id="9" name="TextBox 1">
            <a:extLst>
              <a:ext uri="{FF2B5EF4-FFF2-40B4-BE49-F238E27FC236}">
                <a16:creationId xmlns:a16="http://schemas.microsoft.com/office/drawing/2014/main" id="{10751080-C1A7-94DF-F037-E5A581C34676}"/>
              </a:ext>
            </a:extLst>
          </p:cNvPr>
          <p:cNvSpPr txBox="1"/>
          <p:nvPr/>
        </p:nvSpPr>
        <p:spPr>
          <a:xfrm>
            <a:off x="1908629" y="4766279"/>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Immigration</a:t>
            </a:r>
          </a:p>
        </p:txBody>
      </p:sp>
      <p:sp>
        <p:nvSpPr>
          <p:cNvPr id="13" name="TextBox 1">
            <a:extLst>
              <a:ext uri="{FF2B5EF4-FFF2-40B4-BE49-F238E27FC236}">
                <a16:creationId xmlns:a16="http://schemas.microsoft.com/office/drawing/2014/main" id="{10751080-C1A7-94DF-F037-E5A581C34676}"/>
              </a:ext>
            </a:extLst>
          </p:cNvPr>
          <p:cNvSpPr txBox="1"/>
          <p:nvPr/>
        </p:nvSpPr>
        <p:spPr>
          <a:xfrm>
            <a:off x="1908629" y="5426693"/>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Abortion</a:t>
            </a:r>
          </a:p>
        </p:txBody>
      </p:sp>
    </p:spTree>
    <p:extLst>
      <p:ext uri="{BB962C8B-B14F-4D97-AF65-F5344CB8AC3E}">
        <p14:creationId xmlns:p14="http://schemas.microsoft.com/office/powerpoint/2010/main" val="5440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177208"/>
            <a:ext cx="11264900" cy="1169580"/>
          </a:xfrm>
        </p:spPr>
        <p:txBody>
          <a:bodyPr/>
          <a:lstStyle/>
          <a:p>
            <a:r>
              <a:rPr lang="en-US" sz="2800" dirty="0"/>
              <a:t>Democrats are more likely than Republicans rely on facts more than their values.</a:t>
            </a:r>
            <a:br>
              <a:rPr lang="en-US" sz="2400" dirty="0"/>
            </a:br>
            <a:endParaRPr lang="en-US" sz="2400" dirty="0"/>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257629" y="702295"/>
            <a:ext cx="9693728" cy="644493"/>
          </a:xfrm>
        </p:spPr>
        <p:txBody>
          <a:bodyPr/>
          <a:lstStyle/>
          <a:p>
            <a:r>
              <a:rPr lang="en-US" dirty="0"/>
              <a:t>Which comes </a:t>
            </a:r>
            <a:r>
              <a:rPr lang="en-US" sz="1800" dirty="0"/>
              <a:t>closer</a:t>
            </a:r>
            <a:r>
              <a:rPr lang="en-US" dirty="0"/>
              <a:t> to describing how you think about each of the following issues?</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250527790"/>
              </p:ext>
            </p:extLst>
          </p:nvPr>
        </p:nvGraphicFramePr>
        <p:xfrm>
          <a:off x="257629" y="1169247"/>
          <a:ext cx="11676742" cy="538494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48660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412205" y="198707"/>
            <a:ext cx="11264900" cy="1169580"/>
          </a:xfrm>
        </p:spPr>
        <p:txBody>
          <a:bodyPr/>
          <a:lstStyle/>
          <a:p>
            <a:r>
              <a:rPr lang="en-US" sz="2800" dirty="0"/>
              <a:t>A higher percentage of Democrats and Republicans say they rely on facts when thinking about abortion now than in 2020.</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514894" y="1195207"/>
            <a:ext cx="10724606" cy="615042"/>
          </a:xfrm>
        </p:spPr>
        <p:txBody>
          <a:bodyPr/>
          <a:lstStyle/>
          <a:p>
            <a:r>
              <a:rPr lang="en-US" sz="1800" dirty="0"/>
              <a:t>Which comes closer to describing how you think about each of the following issues? [Abortion]</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806417509"/>
              </p:ext>
            </p:extLst>
          </p:nvPr>
        </p:nvGraphicFramePr>
        <p:xfrm>
          <a:off x="514894" y="1810249"/>
          <a:ext cx="10591799" cy="44954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8" y="6507161"/>
            <a:ext cx="7646852" cy="350839"/>
          </a:xfrm>
        </p:spPr>
        <p:txBody>
          <a:bodyPr/>
          <a:lstStyle/>
          <a:p>
            <a:r>
              <a:rPr lang="en-US" dirty="0"/>
              <a:t>Source: AP-NORC/</a:t>
            </a:r>
            <a:r>
              <a:rPr lang="en-US" dirty="0" err="1"/>
              <a:t>USAFacts</a:t>
            </a:r>
            <a:r>
              <a:rPr lang="en-US" dirty="0"/>
              <a:t> polls conducted July 29-August 8, 2024, with 1,019 adults and September 15-25, 2020, with 1,043 adults</a:t>
            </a:r>
          </a:p>
        </p:txBody>
      </p:sp>
    </p:spTree>
    <p:extLst>
      <p:ext uri="{BB962C8B-B14F-4D97-AF65-F5344CB8AC3E}">
        <p14:creationId xmlns:p14="http://schemas.microsoft.com/office/powerpoint/2010/main" val="228115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80219"/>
            <a:ext cx="11264900" cy="1169580"/>
          </a:xfrm>
        </p:spPr>
        <p:txBody>
          <a:bodyPr/>
          <a:lstStyle/>
          <a:p>
            <a:r>
              <a:rPr lang="en-US" sz="2800" dirty="0"/>
              <a:t>Independents say they view most issues through a fact-based lens,  but are split on abortion and LGBTQ+ issues </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1249136" y="1078250"/>
            <a:ext cx="9693728" cy="644493"/>
          </a:xfrm>
        </p:spPr>
        <p:txBody>
          <a:bodyPr/>
          <a:lstStyle/>
          <a:p>
            <a:r>
              <a:rPr lang="en-US" sz="1800" dirty="0"/>
              <a:t>Which comes closer to describing how you think about each of the following issues?</a:t>
            </a:r>
            <a:br>
              <a:rPr lang="en-US" sz="1800" dirty="0"/>
            </a:br>
            <a:r>
              <a:rPr lang="en-US" sz="1800" dirty="0">
                <a:latin typeface="+mn-lt"/>
              </a:rPr>
              <a:t>Percent of independents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282477170"/>
              </p:ext>
            </p:extLst>
          </p:nvPr>
        </p:nvGraphicFramePr>
        <p:xfrm>
          <a:off x="257629" y="1559513"/>
          <a:ext cx="10685235" cy="49476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9998734" cy="350839"/>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269417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Trusted sources for information on the government</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179291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D4D0-9DED-A794-8221-422EF9752DCC}"/>
              </a:ext>
            </a:extLst>
          </p:cNvPr>
          <p:cNvSpPr>
            <a:spLocks noGrp="1"/>
          </p:cNvSpPr>
          <p:nvPr>
            <p:ph type="title"/>
          </p:nvPr>
        </p:nvSpPr>
        <p:spPr/>
        <p:txBody>
          <a:bodyPr/>
          <a:lstStyle/>
          <a:p>
            <a:r>
              <a:rPr lang="en-US" dirty="0"/>
              <a:t>Key Findings – The State of Facts</a:t>
            </a:r>
          </a:p>
        </p:txBody>
      </p:sp>
      <p:sp>
        <p:nvSpPr>
          <p:cNvPr id="3" name="Content Placeholder 2">
            <a:extLst>
              <a:ext uri="{FF2B5EF4-FFF2-40B4-BE49-F238E27FC236}">
                <a16:creationId xmlns:a16="http://schemas.microsoft.com/office/drawing/2014/main" id="{CE5234DE-6F5D-A624-ABC5-3581DF260623}"/>
              </a:ext>
            </a:extLst>
          </p:cNvPr>
          <p:cNvSpPr>
            <a:spLocks noGrp="1"/>
          </p:cNvSpPr>
          <p:nvPr>
            <p:ph idx="1"/>
          </p:nvPr>
        </p:nvSpPr>
        <p:spPr>
          <a:xfrm>
            <a:off x="469900" y="1453198"/>
            <a:ext cx="11264900" cy="4551361"/>
          </a:xfrm>
        </p:spPr>
        <p:txBody>
          <a:bodyPr/>
          <a:lstStyle/>
          <a:p>
            <a:pPr marL="0" indent="0">
              <a:buNone/>
            </a:pPr>
            <a:r>
              <a:rPr lang="en-US" dirty="0"/>
              <a:t>Adults in the United States do not feel that it is easy to know if information they encounter is true or not, and they look for data and transparency to verify it as fact. </a:t>
            </a:r>
          </a:p>
          <a:p>
            <a:r>
              <a:rPr lang="en-US" dirty="0"/>
              <a:t>Half think it is easy to find factual information (53%) and most can understand the difference between fact and opinion (63%), but fewer think it is easy to know if information is true (36%).</a:t>
            </a:r>
          </a:p>
          <a:p>
            <a:r>
              <a:rPr lang="en-US" dirty="0"/>
              <a:t>Most believe that information is factual if it is based in data (62%), while the share of the public who consider information verified by scientists </a:t>
            </a:r>
            <a:r>
              <a:rPr lang="en-US" sz="2400" dirty="0"/>
              <a:t>to be factual fell from 63% in 2020 to 53% in 2024.</a:t>
            </a:r>
          </a:p>
          <a:p>
            <a:r>
              <a:rPr lang="en-US" dirty="0"/>
              <a:t>75% feel transparency about how information is gathered is important to whether they consider it to be factual.</a:t>
            </a:r>
          </a:p>
          <a:p>
            <a:r>
              <a:rPr lang="en-US" dirty="0"/>
              <a:t>78% of adults believe that the spread of misinformation about government is a major problem </a:t>
            </a:r>
          </a:p>
        </p:txBody>
      </p:sp>
    </p:spTree>
    <p:extLst>
      <p:ext uri="{BB962C8B-B14F-4D97-AF65-F5344CB8AC3E}">
        <p14:creationId xmlns:p14="http://schemas.microsoft.com/office/powerpoint/2010/main" val="237574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29636" y="223806"/>
            <a:ext cx="11264900" cy="1169580"/>
          </a:xfrm>
        </p:spPr>
        <p:txBody>
          <a:bodyPr/>
          <a:lstStyle/>
          <a:p>
            <a:r>
              <a:rPr lang="en-US" sz="2400" dirty="0"/>
              <a:t>Social media and TV news are the most common sources of information about the government.</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744952" y="699911"/>
            <a:ext cx="10493664" cy="693475"/>
          </a:xfrm>
        </p:spPr>
        <p:txBody>
          <a:bodyPr/>
          <a:lstStyle/>
          <a:p>
            <a:r>
              <a:rPr lang="en-US" sz="1800" dirty="0"/>
              <a:t>Thinking about some of the ways you get information about the government these days, how often, if at all, do you get information from…</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1136727236"/>
              </p:ext>
            </p:extLst>
          </p:nvPr>
        </p:nvGraphicFramePr>
        <p:xfrm>
          <a:off x="500035" y="1208846"/>
          <a:ext cx="10983498" cy="52555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384431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18633" y="292186"/>
            <a:ext cx="11264900" cy="1169580"/>
          </a:xfrm>
        </p:spPr>
        <p:txBody>
          <a:bodyPr/>
          <a:lstStyle/>
          <a:p>
            <a:r>
              <a:rPr lang="en-US" sz="2000" dirty="0"/>
              <a:t>Since 2019, the share getting daily information from the president, social media, and TV news has declined.</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744952" y="615110"/>
            <a:ext cx="10493664" cy="681036"/>
          </a:xfrm>
        </p:spPr>
        <p:txBody>
          <a:bodyPr/>
          <a:lstStyle/>
          <a:p>
            <a:r>
              <a:rPr lang="en-US" sz="1800" dirty="0"/>
              <a:t>Thinking about some of the ways you get information about the government these days, how often, if at all, do you get information from…</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705002492"/>
              </p:ext>
            </p:extLst>
          </p:nvPr>
        </p:nvGraphicFramePr>
        <p:xfrm>
          <a:off x="500035" y="1208846"/>
          <a:ext cx="10983498" cy="52555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9528862" cy="285185"/>
          </a:xfrm>
        </p:spPr>
        <p:txBody>
          <a:bodyPr/>
          <a:lstStyle/>
          <a:p>
            <a:r>
              <a:rPr lang="en-US" dirty="0"/>
              <a:t>Source: AP-NORC/</a:t>
            </a:r>
            <a:r>
              <a:rPr lang="en-US" dirty="0" err="1"/>
              <a:t>USAFacts</a:t>
            </a:r>
            <a:r>
              <a:rPr lang="en-US" dirty="0"/>
              <a:t> polls conducted July 29-August 8, 2024, with 1,019 adults, September 15-25, 2020, with 1,043 adults, and October 15-28, 2019, with 1,032 adults</a:t>
            </a:r>
          </a:p>
        </p:txBody>
      </p:sp>
      <p:sp>
        <p:nvSpPr>
          <p:cNvPr id="3" name="TextBox 1">
            <a:extLst>
              <a:ext uri="{FF2B5EF4-FFF2-40B4-BE49-F238E27FC236}">
                <a16:creationId xmlns:a16="http://schemas.microsoft.com/office/drawing/2014/main" id="{A103C808-8F3E-9658-B327-5CC4B153C96B}"/>
              </a:ext>
            </a:extLst>
          </p:cNvPr>
          <p:cNvSpPr txBox="1"/>
          <p:nvPr/>
        </p:nvSpPr>
        <p:spPr>
          <a:xfrm>
            <a:off x="1295400" y="5362222"/>
            <a:ext cx="914400" cy="9654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The president</a:t>
            </a:r>
          </a:p>
        </p:txBody>
      </p:sp>
    </p:spTree>
    <p:extLst>
      <p:ext uri="{BB962C8B-B14F-4D97-AF65-F5344CB8AC3E}">
        <p14:creationId xmlns:p14="http://schemas.microsoft.com/office/powerpoint/2010/main" val="241331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359334" y="277121"/>
            <a:ext cx="11264900" cy="1169580"/>
          </a:xfrm>
        </p:spPr>
        <p:txBody>
          <a:bodyPr/>
          <a:lstStyle/>
          <a:p>
            <a:r>
              <a:rPr lang="en-US" sz="2400" dirty="0"/>
              <a:t>“New media” like podcasts, YouTube, social media, and AI rank among the least trusted sources.</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463550" y="765665"/>
            <a:ext cx="10983498" cy="681036"/>
          </a:xfrm>
        </p:spPr>
        <p:txBody>
          <a:bodyPr/>
          <a:lstStyle/>
          <a:p>
            <a:r>
              <a:rPr lang="en-US" sz="1800" dirty="0"/>
              <a:t>Regardless of how often you get information from these sources, how much do you trust information from them about the government?</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1135291484"/>
              </p:ext>
            </p:extLst>
          </p:nvPr>
        </p:nvGraphicFramePr>
        <p:xfrm>
          <a:off x="-103511" y="1208846"/>
          <a:ext cx="10983498" cy="52555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175405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2681-3EA9-3454-00BF-454E4C29F3E4}"/>
              </a:ext>
            </a:extLst>
          </p:cNvPr>
          <p:cNvSpPr>
            <a:spLocks noGrp="1"/>
          </p:cNvSpPr>
          <p:nvPr>
            <p:ph type="title"/>
          </p:nvPr>
        </p:nvSpPr>
        <p:spPr>
          <a:xfrm>
            <a:off x="267971" y="175084"/>
            <a:ext cx="11518897" cy="990546"/>
          </a:xfrm>
        </p:spPr>
        <p:txBody>
          <a:bodyPr/>
          <a:lstStyle/>
          <a:p>
            <a:r>
              <a:rPr lang="en-US" sz="2800" dirty="0"/>
              <a:t>Few trust information about the government from social media despite its higher use.</a:t>
            </a:r>
          </a:p>
        </p:txBody>
      </p:sp>
      <p:graphicFrame>
        <p:nvGraphicFramePr>
          <p:cNvPr id="9" name="Content Placeholder 8">
            <a:extLst>
              <a:ext uri="{FF2B5EF4-FFF2-40B4-BE49-F238E27FC236}">
                <a16:creationId xmlns:a16="http://schemas.microsoft.com/office/drawing/2014/main" id="{928935EA-C9E3-4949-67C0-46C5701FA38E}"/>
              </a:ext>
            </a:extLst>
          </p:cNvPr>
          <p:cNvGraphicFramePr>
            <a:graphicFrameLocks noGrp="1"/>
          </p:cNvGraphicFramePr>
          <p:nvPr>
            <p:ph sz="quarter" idx="11"/>
            <p:extLst>
              <p:ext uri="{D42A27DB-BD31-4B8C-83A1-F6EECF244321}">
                <p14:modId xmlns:p14="http://schemas.microsoft.com/office/powerpoint/2010/main" val="3635860881"/>
              </p:ext>
            </p:extLst>
          </p:nvPr>
        </p:nvGraphicFramePr>
        <p:xfrm>
          <a:off x="49531" y="2062481"/>
          <a:ext cx="11612878" cy="43064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60F41827-CBA7-3B88-A2E8-632CE6B99492}"/>
              </a:ext>
            </a:extLst>
          </p:cNvPr>
          <p:cNvSpPr>
            <a:spLocks noGrp="1"/>
          </p:cNvSpPr>
          <p:nvPr>
            <p:ph type="body" sz="quarter" idx="13"/>
          </p:nvPr>
        </p:nvSpPr>
        <p:spPr>
          <a:xfrm>
            <a:off x="142240" y="6619714"/>
            <a:ext cx="6858000" cy="238286"/>
          </a:xfrm>
        </p:spPr>
        <p:txBody>
          <a:bodyPr/>
          <a:lstStyle/>
          <a:p>
            <a:r>
              <a:rPr lang="en-US" dirty="0"/>
              <a:t>Source: AP-NORC/</a:t>
            </a:r>
            <a:r>
              <a:rPr lang="en-US" dirty="0" err="1"/>
              <a:t>USAFacts</a:t>
            </a:r>
            <a:r>
              <a:rPr lang="en-US" dirty="0"/>
              <a:t> poll conducted July 29-August 8, 2024, with 1,019 adults</a:t>
            </a:r>
          </a:p>
          <a:p>
            <a:endParaRPr lang="en-US" dirty="0"/>
          </a:p>
        </p:txBody>
      </p:sp>
      <p:sp>
        <p:nvSpPr>
          <p:cNvPr id="17" name="Text Placeholder 9">
            <a:extLst>
              <a:ext uri="{FF2B5EF4-FFF2-40B4-BE49-F238E27FC236}">
                <a16:creationId xmlns:a16="http://schemas.microsoft.com/office/drawing/2014/main" id="{29BF394C-6B8C-54EF-815C-AA3583027AD0}"/>
              </a:ext>
            </a:extLst>
          </p:cNvPr>
          <p:cNvSpPr txBox="1">
            <a:spLocks/>
          </p:cNvSpPr>
          <p:nvPr/>
        </p:nvSpPr>
        <p:spPr>
          <a:xfrm>
            <a:off x="49531" y="1074190"/>
            <a:ext cx="11805918" cy="859669"/>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Thinking about some of the ways you get information about the government these days, how often, if at all, do you get information from…/Regardless of how often you get information from these sources, how much do you trust information from them about the government?</a:t>
            </a:r>
            <a:br>
              <a:rPr lang="en-US" sz="1800" dirty="0"/>
            </a:br>
            <a:r>
              <a:rPr lang="en-US" sz="1800" dirty="0">
                <a:latin typeface="+mn-lt"/>
              </a:rPr>
              <a:t>Percent of adults</a:t>
            </a:r>
          </a:p>
        </p:txBody>
      </p:sp>
    </p:spTree>
    <p:extLst>
      <p:ext uri="{BB962C8B-B14F-4D97-AF65-F5344CB8AC3E}">
        <p14:creationId xmlns:p14="http://schemas.microsoft.com/office/powerpoint/2010/main" val="154890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Trusted information on elections</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194108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150949" y="179704"/>
            <a:ext cx="11264900" cy="1169580"/>
          </a:xfrm>
        </p:spPr>
        <p:txBody>
          <a:bodyPr/>
          <a:lstStyle/>
          <a:p>
            <a:r>
              <a:rPr lang="en-US" sz="2800" dirty="0"/>
              <a:t>The public is particularly likely to find it difficult to know if information about the upcoming presidential election and what the candidates are saying is true or not.</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1043215" y="1349284"/>
            <a:ext cx="9693728" cy="644493"/>
          </a:xfrm>
        </p:spPr>
        <p:txBody>
          <a:bodyPr/>
          <a:lstStyle/>
          <a:p>
            <a:r>
              <a:rPr lang="en-US" sz="1800" dirty="0"/>
              <a:t>When it comes to information about the upcoming presidential election, how easy or difficult is it for you to…</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803325360"/>
              </p:ext>
            </p:extLst>
          </p:nvPr>
        </p:nvGraphicFramePr>
        <p:xfrm>
          <a:off x="669471" y="2181011"/>
          <a:ext cx="10947183" cy="41452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113307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277787"/>
            <a:ext cx="11264900" cy="1169580"/>
          </a:xfrm>
        </p:spPr>
        <p:txBody>
          <a:bodyPr/>
          <a:lstStyle/>
          <a:p>
            <a:r>
              <a:rPr lang="en-US" sz="2800" dirty="0"/>
              <a:t>Many adults rely on an internet search to determine if information about the presidential election is true. </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657452" y="1347389"/>
            <a:ext cx="10236326" cy="644493"/>
          </a:xfrm>
        </p:spPr>
        <p:txBody>
          <a:bodyPr/>
          <a:lstStyle/>
          <a:p>
            <a:r>
              <a:rPr lang="en-US" sz="1800" dirty="0"/>
              <a:t>When you see news about the upcoming presidential election and you want to find out if it is true or not, where do you generally go first to check?</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18652876"/>
              </p:ext>
            </p:extLst>
          </p:nvPr>
        </p:nvGraphicFramePr>
        <p:xfrm>
          <a:off x="668741" y="1560114"/>
          <a:ext cx="10480045" cy="494704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66886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17170" y="325748"/>
            <a:ext cx="11264900" cy="1169580"/>
          </a:xfrm>
        </p:spPr>
        <p:txBody>
          <a:bodyPr/>
          <a:lstStyle/>
          <a:p>
            <a:r>
              <a:rPr lang="en-US" sz="2800" dirty="0"/>
              <a:t>Government certifications are the most trusted source for accurate information on the outcome of the 2024 presidential election.</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849168" y="1365687"/>
            <a:ext cx="10493664" cy="681036"/>
          </a:xfrm>
        </p:spPr>
        <p:txBody>
          <a:bodyPr/>
          <a:lstStyle/>
          <a:p>
            <a:r>
              <a:rPr lang="en-US" sz="1800" dirty="0"/>
              <a:t>Thinking about the presidential election this November, how much do you trust the following sources to provide accurate information about the outcome of the 2024 presidential election? </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795149908"/>
              </p:ext>
            </p:extLst>
          </p:nvPr>
        </p:nvGraphicFramePr>
        <p:xfrm>
          <a:off x="849168" y="2126420"/>
          <a:ext cx="10493663" cy="44710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1285740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156210" y="180868"/>
            <a:ext cx="11879580" cy="1098669"/>
          </a:xfrm>
        </p:spPr>
        <p:txBody>
          <a:bodyPr/>
          <a:lstStyle/>
          <a:p>
            <a:r>
              <a:rPr lang="en-US" sz="2600" dirty="0"/>
              <a:t>Those with little trust in government certification of election results are more likely to look to Trump and his campaign to provide accurate information about the outcome of the 2024 presidential election than other sources. </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849168" y="1359233"/>
            <a:ext cx="10493664" cy="681036"/>
          </a:xfrm>
        </p:spPr>
        <p:txBody>
          <a:bodyPr/>
          <a:lstStyle/>
          <a:p>
            <a:r>
              <a:rPr lang="en-US" sz="1800" dirty="0"/>
              <a:t>Thinking about the presidential election this November, how much do you trust the following sources to provide accurate information about the outcome of the 2024 presidential election? </a:t>
            </a:r>
            <a:br>
              <a:rPr lang="en-US" dirty="0"/>
            </a:br>
            <a:r>
              <a:rPr lang="en-US" sz="1800" dirty="0">
                <a:latin typeface="+mn-lt"/>
              </a:rPr>
              <a:t>Percent who trust government certification of election results only a little or not at all </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205914269"/>
              </p:ext>
            </p:extLst>
          </p:nvPr>
        </p:nvGraphicFramePr>
        <p:xfrm>
          <a:off x="849168" y="2126420"/>
          <a:ext cx="10493663" cy="44710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278561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70741" y="229228"/>
            <a:ext cx="11264900" cy="1036553"/>
          </a:xfrm>
        </p:spPr>
        <p:txBody>
          <a:bodyPr/>
          <a:lstStyle/>
          <a:p>
            <a:r>
              <a:rPr lang="en-US" sz="2800" dirty="0"/>
              <a:t>A greater proportion of Democrats than Republicans have high levels of trust in government certifications of election results.</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849168" y="1265781"/>
            <a:ext cx="10493664" cy="681036"/>
          </a:xfrm>
        </p:spPr>
        <p:txBody>
          <a:bodyPr/>
          <a:lstStyle/>
          <a:p>
            <a:r>
              <a:rPr lang="en-US" sz="1800" dirty="0"/>
              <a:t>Thinking about the presidential election this November, how much do you trust the following sources to provide accurate information about the outcome of the 2024 presidential election? </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92854282"/>
              </p:ext>
            </p:extLst>
          </p:nvPr>
        </p:nvGraphicFramePr>
        <p:xfrm>
          <a:off x="463550" y="2064305"/>
          <a:ext cx="10879282" cy="44710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187788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BF2-60D0-1681-0A9A-7E4E10CA4899}"/>
              </a:ext>
            </a:extLst>
          </p:cNvPr>
          <p:cNvSpPr>
            <a:spLocks noGrp="1"/>
          </p:cNvSpPr>
          <p:nvPr>
            <p:ph type="title"/>
          </p:nvPr>
        </p:nvSpPr>
        <p:spPr/>
        <p:txBody>
          <a:bodyPr/>
          <a:lstStyle/>
          <a:p>
            <a:r>
              <a:rPr lang="en-US" dirty="0"/>
              <a:t>Key Findings – Trends</a:t>
            </a:r>
          </a:p>
        </p:txBody>
      </p:sp>
      <p:sp>
        <p:nvSpPr>
          <p:cNvPr id="3" name="Content Placeholder 2">
            <a:extLst>
              <a:ext uri="{FF2B5EF4-FFF2-40B4-BE49-F238E27FC236}">
                <a16:creationId xmlns:a16="http://schemas.microsoft.com/office/drawing/2014/main" id="{AA384DEA-C791-1D5F-E075-94175F691298}"/>
              </a:ext>
            </a:extLst>
          </p:cNvPr>
          <p:cNvSpPr>
            <a:spLocks noGrp="1"/>
          </p:cNvSpPr>
          <p:nvPr>
            <p:ph idx="1"/>
          </p:nvPr>
        </p:nvSpPr>
        <p:spPr/>
        <p:txBody>
          <a:bodyPr/>
          <a:lstStyle/>
          <a:p>
            <a:r>
              <a:rPr lang="en-US" dirty="0"/>
              <a:t>Social media still ranks among the top of most-used sources for getting information about the government despite low levels of trust in the information found there.</a:t>
            </a:r>
          </a:p>
          <a:p>
            <a:r>
              <a:rPr lang="en-US" dirty="0"/>
              <a:t>Compared to 2019, fewer adults in 2024 are getting daily information about the government from social media, the president, or TV news. </a:t>
            </a:r>
          </a:p>
          <a:p>
            <a:r>
              <a:rPr lang="en-US" sz="2400" dirty="0"/>
              <a:t>More adults now believe that political division is a result of relying on different facts, more than differences in beliefs (45% vs 37% in 2019).</a:t>
            </a:r>
          </a:p>
          <a:p>
            <a:r>
              <a:rPr lang="en-US" sz="2400" dirty="0"/>
              <a:t>Similar to 2020, about three quarters say they rely more on facts than values when thinking about issues like </a:t>
            </a:r>
            <a:r>
              <a:rPr lang="en-US" dirty="0"/>
              <a:t>the economy, climate change, or crime. While only about half (48%) rely more on facts than values when thinking about abortion, that represents an increase compared with 2020 (36%). </a:t>
            </a:r>
          </a:p>
        </p:txBody>
      </p:sp>
    </p:spTree>
    <p:extLst>
      <p:ext uri="{BB962C8B-B14F-4D97-AF65-F5344CB8AC3E}">
        <p14:creationId xmlns:p14="http://schemas.microsoft.com/office/powerpoint/2010/main" val="83550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Election integrity and government misinformation</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1676667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609458" y="215167"/>
            <a:ext cx="10973082" cy="851634"/>
          </a:xfrm>
        </p:spPr>
        <p:txBody>
          <a:bodyPr/>
          <a:lstStyle/>
          <a:p>
            <a:r>
              <a:rPr lang="en-US" sz="2800" dirty="0"/>
              <a:t>A majority continues to feel the spread of misinformation about the government is a major problem.</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08166064"/>
              </p:ext>
            </p:extLst>
          </p:nvPr>
        </p:nvGraphicFramePr>
        <p:xfrm>
          <a:off x="974521" y="2247900"/>
          <a:ext cx="10242956" cy="42532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a:extLst>
              <a:ext uri="{FF2B5EF4-FFF2-40B4-BE49-F238E27FC236}">
                <a16:creationId xmlns:a16="http://schemas.microsoft.com/office/drawing/2014/main" id="{0E31713F-9EDE-FC0B-4326-B1B0DCF37817}"/>
              </a:ext>
            </a:extLst>
          </p:cNvPr>
          <p:cNvSpPr txBox="1">
            <a:spLocks/>
          </p:cNvSpPr>
          <p:nvPr/>
        </p:nvSpPr>
        <p:spPr>
          <a:xfrm>
            <a:off x="-1" y="6599583"/>
            <a:ext cx="7116417" cy="196603"/>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dirty="0">
                <a:ln>
                  <a:noFill/>
                </a:ln>
                <a:solidFill>
                  <a:srgbClr val="727373"/>
                </a:solidFill>
                <a:effectLst/>
                <a:uLnTx/>
                <a:uFillTx/>
                <a:latin typeface="Source Sans Pro"/>
                <a:ea typeface="+mn-ea"/>
                <a:cs typeface="+mn-cs"/>
              </a:rPr>
              <a:t>Source: AP-NORC/</a:t>
            </a:r>
            <a:r>
              <a:rPr kumimoji="0" lang="en-US" sz="1000" b="0" i="0" u="none" strike="noStrike" kern="1200" cap="none" spc="0" normalizeH="0" baseline="0" noProof="0" dirty="0" err="1">
                <a:ln>
                  <a:noFill/>
                </a:ln>
                <a:solidFill>
                  <a:srgbClr val="727373"/>
                </a:solidFill>
                <a:effectLst/>
                <a:uLnTx/>
                <a:uFillTx/>
                <a:latin typeface="Source Sans Pro"/>
                <a:ea typeface="+mn-ea"/>
                <a:cs typeface="+mn-cs"/>
              </a:rPr>
              <a:t>USAFacts</a:t>
            </a:r>
            <a:r>
              <a:rPr kumimoji="0" lang="en-US" sz="1000" b="0" i="0" u="none" strike="noStrike" kern="1200" cap="none" spc="0" normalizeH="0" baseline="0" noProof="0" dirty="0">
                <a:ln>
                  <a:noFill/>
                </a:ln>
                <a:solidFill>
                  <a:srgbClr val="727373"/>
                </a:solidFill>
                <a:effectLst/>
                <a:uLnTx/>
                <a:uFillTx/>
                <a:latin typeface="Source Sans Pro"/>
                <a:ea typeface="+mn-ea"/>
                <a:cs typeface="+mn-cs"/>
              </a:rPr>
              <a:t> polls conducted July 29-August 8, 2024, with 1,019 adults and September 15-25, 2020, with 1,043 adults.</a:t>
            </a:r>
          </a:p>
        </p:txBody>
      </p:sp>
      <p:sp>
        <p:nvSpPr>
          <p:cNvPr id="5" name="Text Placeholder 9">
            <a:extLst>
              <a:ext uri="{FF2B5EF4-FFF2-40B4-BE49-F238E27FC236}">
                <a16:creationId xmlns:a16="http://schemas.microsoft.com/office/drawing/2014/main" id="{0CA99F35-D4D0-115E-F8E6-1817D0A614C8}"/>
              </a:ext>
            </a:extLst>
          </p:cNvPr>
          <p:cNvSpPr txBox="1">
            <a:spLocks/>
          </p:cNvSpPr>
          <p:nvPr/>
        </p:nvSpPr>
        <p:spPr>
          <a:xfrm>
            <a:off x="1609725" y="1273994"/>
            <a:ext cx="9344026"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When it comes to getting information about the government, do you think the spread of misinformation is a…</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Tree>
    <p:extLst>
      <p:ext uri="{BB962C8B-B14F-4D97-AF65-F5344CB8AC3E}">
        <p14:creationId xmlns:p14="http://schemas.microsoft.com/office/powerpoint/2010/main" val="255844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138113" y="96137"/>
            <a:ext cx="11915774" cy="1841381"/>
          </a:xfrm>
        </p:spPr>
        <p:txBody>
          <a:bodyPr/>
          <a:lstStyle/>
          <a:p>
            <a:r>
              <a:rPr lang="en-US" sz="2800" dirty="0"/>
              <a:t>45% are concerned about foreign governments promoting division on social media. About 1 in 3 are concerned about foreign tampering with voting systems.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nvPr>
        </p:nvGraphicFramePr>
        <p:xfrm>
          <a:off x="833889" y="1629350"/>
          <a:ext cx="10242956" cy="4915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9">
            <a:extLst>
              <a:ext uri="{FF2B5EF4-FFF2-40B4-BE49-F238E27FC236}">
                <a16:creationId xmlns:a16="http://schemas.microsoft.com/office/drawing/2014/main" id="{A6AEA2F4-15DA-A77A-2F7D-C135BF39C9D0}"/>
              </a:ext>
            </a:extLst>
          </p:cNvPr>
          <p:cNvSpPr>
            <a:spLocks noGrp="1"/>
          </p:cNvSpPr>
          <p:nvPr>
            <p:ph type="body" sz="quarter" idx="12"/>
          </p:nvPr>
        </p:nvSpPr>
        <p:spPr>
          <a:xfrm>
            <a:off x="1393300" y="4802357"/>
            <a:ext cx="10261923" cy="681036"/>
          </a:xfrm>
        </p:spPr>
        <p:txBody>
          <a:bodyPr/>
          <a:lstStyle/>
          <a:p>
            <a:r>
              <a:rPr lang="en-US" sz="1800" dirty="0">
                <a:latin typeface="+mn-lt"/>
              </a:rPr>
              <a:t>Tampering with voting systems or election results</a:t>
            </a:r>
            <a:endParaRPr lang="en-US" dirty="0">
              <a:latin typeface="+mn-lt"/>
            </a:endParaRPr>
          </a:p>
        </p:txBody>
      </p:sp>
      <p:sp>
        <p:nvSpPr>
          <p:cNvPr id="15" name="Text Placeholder 9">
            <a:extLst>
              <a:ext uri="{FF2B5EF4-FFF2-40B4-BE49-F238E27FC236}">
                <a16:creationId xmlns:a16="http://schemas.microsoft.com/office/drawing/2014/main" id="{889E17B1-230C-EB29-2869-61634635E10F}"/>
              </a:ext>
            </a:extLst>
          </p:cNvPr>
          <p:cNvSpPr txBox="1">
            <a:spLocks/>
          </p:cNvSpPr>
          <p:nvPr/>
        </p:nvSpPr>
        <p:spPr>
          <a:xfrm>
            <a:off x="833889" y="1164127"/>
            <a:ext cx="10261923"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How concerned are you about foreign governments interfering with the 2024 presidential election by… </a:t>
            </a:r>
            <a:r>
              <a:rPr kumimoji="0" lang="en-US" sz="16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
        <p:nvSpPr>
          <p:cNvPr id="3" name="Text Placeholder 12">
            <a:extLst>
              <a:ext uri="{FF2B5EF4-FFF2-40B4-BE49-F238E27FC236}">
                <a16:creationId xmlns:a16="http://schemas.microsoft.com/office/drawing/2014/main" id="{A10CC1AC-88AB-8AFB-A06D-A3D8FAB4A4CD}"/>
              </a:ext>
            </a:extLst>
          </p:cNvPr>
          <p:cNvSpPr txBox="1">
            <a:spLocks/>
          </p:cNvSpPr>
          <p:nvPr/>
        </p:nvSpPr>
        <p:spPr>
          <a:xfrm>
            <a:off x="-1" y="6599583"/>
            <a:ext cx="7116417" cy="196603"/>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dirty="0">
                <a:ln>
                  <a:noFill/>
                </a:ln>
                <a:solidFill>
                  <a:srgbClr val="727373"/>
                </a:solidFill>
                <a:effectLst/>
                <a:uLnTx/>
                <a:uFillTx/>
                <a:latin typeface="Source Sans Pro"/>
                <a:ea typeface="+mn-ea"/>
                <a:cs typeface="+mn-cs"/>
              </a:rPr>
              <a:t>Source: AP-NORC/</a:t>
            </a:r>
            <a:r>
              <a:rPr kumimoji="0" lang="en-US" sz="1000" b="0" i="0" u="none" strike="noStrike" kern="1200" cap="none" spc="0" normalizeH="0" baseline="0" noProof="0" dirty="0" err="1">
                <a:ln>
                  <a:noFill/>
                </a:ln>
                <a:solidFill>
                  <a:srgbClr val="727373"/>
                </a:solidFill>
                <a:effectLst/>
                <a:uLnTx/>
                <a:uFillTx/>
                <a:latin typeface="Source Sans Pro"/>
                <a:ea typeface="+mn-ea"/>
                <a:cs typeface="+mn-cs"/>
              </a:rPr>
              <a:t>USAFacts</a:t>
            </a:r>
            <a:r>
              <a:rPr kumimoji="0" lang="en-US" sz="1000" b="0" i="0" u="none" strike="noStrike" kern="1200" cap="none" spc="0" normalizeH="0" baseline="0" noProof="0" dirty="0">
                <a:ln>
                  <a:noFill/>
                </a:ln>
                <a:solidFill>
                  <a:srgbClr val="727373"/>
                </a:solidFill>
                <a:effectLst/>
                <a:uLnTx/>
                <a:uFillTx/>
                <a:latin typeface="Source Sans Pro"/>
                <a:ea typeface="+mn-ea"/>
                <a:cs typeface="+mn-cs"/>
              </a:rPr>
              <a:t> polls conducted July 29-August 8, 2024, with 1,019 adults and September 15-25, 2020, with 1,043 adults.</a:t>
            </a:r>
          </a:p>
        </p:txBody>
      </p:sp>
    </p:spTree>
    <p:extLst>
      <p:ext uri="{BB962C8B-B14F-4D97-AF65-F5344CB8AC3E}">
        <p14:creationId xmlns:p14="http://schemas.microsoft.com/office/powerpoint/2010/main" val="3055724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Artificial intelligence and the future of information</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269508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339090" y="214592"/>
            <a:ext cx="11513820" cy="953539"/>
          </a:xfrm>
        </p:spPr>
        <p:txBody>
          <a:bodyPr/>
          <a:lstStyle/>
          <a:p>
            <a:r>
              <a:rPr lang="en-US" sz="2800" dirty="0"/>
              <a:t>Half are concerned about the future impact of AI tools on how they get information, while few are excited about the prospect.</a:t>
            </a:r>
          </a:p>
        </p:txBody>
      </p:sp>
      <p:graphicFrame>
        <p:nvGraphicFramePr>
          <p:cNvPr id="14" name="Content Placeholder 13" descr="Pie chart example&#10;">
            <a:extLst>
              <a:ext uri="{FF2B5EF4-FFF2-40B4-BE49-F238E27FC236}">
                <a16:creationId xmlns:a16="http://schemas.microsoft.com/office/drawing/2014/main" id="{67BA2B1F-241E-57A3-F9C2-F4FF4479B111}"/>
              </a:ext>
            </a:extLst>
          </p:cNvPr>
          <p:cNvGraphicFramePr>
            <a:graphicFrameLocks noGrp="1"/>
          </p:cNvGraphicFramePr>
          <p:nvPr>
            <p:ph sz="quarter" idx="11"/>
            <p:extLst>
              <p:ext uri="{D42A27DB-BD31-4B8C-83A1-F6EECF244321}">
                <p14:modId xmlns:p14="http://schemas.microsoft.com/office/powerpoint/2010/main" val="2555891011"/>
              </p:ext>
            </p:extLst>
          </p:nvPr>
        </p:nvGraphicFramePr>
        <p:xfrm>
          <a:off x="2589888" y="1977680"/>
          <a:ext cx="6858000" cy="433863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92B5656D-A447-9D3B-429F-D0A88CB711F1}"/>
              </a:ext>
            </a:extLst>
          </p:cNvPr>
          <p:cNvSpPr>
            <a:spLocks noGrp="1"/>
          </p:cNvSpPr>
          <p:nvPr>
            <p:ph type="body" sz="quarter" idx="13"/>
          </p:nvPr>
        </p:nvSpPr>
        <p:spPr>
          <a:xfrm>
            <a:off x="0" y="6546715"/>
            <a:ext cx="6858000" cy="183102"/>
          </a:xfrm>
        </p:spPr>
        <p:txBody>
          <a:bodyPr/>
          <a:lstStyle/>
          <a:p>
            <a:r>
              <a:rPr lang="en-US" dirty="0"/>
              <a:t>Source: AP-NORC/</a:t>
            </a:r>
            <a:r>
              <a:rPr lang="en-US" dirty="0" err="1"/>
              <a:t>USAFacts</a:t>
            </a:r>
            <a:r>
              <a:rPr lang="en-US" dirty="0"/>
              <a:t> poll conducted July 29-August 8, 2024, with 1,019 adults</a:t>
            </a:r>
          </a:p>
        </p:txBody>
      </p:sp>
      <p:sp>
        <p:nvSpPr>
          <p:cNvPr id="7" name="Text Placeholder 9">
            <a:extLst>
              <a:ext uri="{FF2B5EF4-FFF2-40B4-BE49-F238E27FC236}">
                <a16:creationId xmlns:a16="http://schemas.microsoft.com/office/drawing/2014/main" id="{17DF52B0-0530-F427-4B27-AF496DB7AA18}"/>
              </a:ext>
            </a:extLst>
          </p:cNvPr>
          <p:cNvSpPr txBox="1">
            <a:spLocks/>
          </p:cNvSpPr>
          <p:nvPr/>
        </p:nvSpPr>
        <p:spPr>
          <a:xfrm>
            <a:off x="1562100" y="1312121"/>
            <a:ext cx="8458200"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Thinking </a:t>
            </a:r>
            <a:r>
              <a:rPr kumimoji="0" lang="en-US" sz="1600" b="0" i="0" u="none" strike="noStrike" kern="1200" cap="none" spc="0" normalizeH="0" noProof="0" dirty="0">
                <a:ln>
                  <a:noFill/>
                </a:ln>
                <a:solidFill>
                  <a:srgbClr val="202020"/>
                </a:solidFill>
                <a:effectLst/>
                <a:uLnTx/>
                <a:uFillTx/>
                <a:latin typeface="Source Sans Pro SemiBold"/>
                <a:ea typeface="+mn-ea"/>
                <a:cs typeface="+mn-cs"/>
              </a:rPr>
              <a:t>about</a:t>
            </a: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 the future impact of AI tools on how you get information, would you say you feel…</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Tree>
    <p:extLst>
      <p:ext uri="{BB962C8B-B14F-4D97-AF65-F5344CB8AC3E}">
        <p14:creationId xmlns:p14="http://schemas.microsoft.com/office/powerpoint/2010/main" val="417161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90128" y="228674"/>
            <a:ext cx="11611742" cy="830506"/>
          </a:xfrm>
        </p:spPr>
        <p:txBody>
          <a:bodyPr/>
          <a:lstStyle/>
          <a:p>
            <a:r>
              <a:rPr lang="en-US" sz="2800" dirty="0"/>
              <a:t>Younger adults are more likely than older adults to be excited about the future impact of AI tools.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4144006167"/>
              </p:ext>
            </p:extLst>
          </p:nvPr>
        </p:nvGraphicFramePr>
        <p:xfrm>
          <a:off x="974521" y="2059232"/>
          <a:ext cx="10242956" cy="444817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a:extLst>
              <a:ext uri="{FF2B5EF4-FFF2-40B4-BE49-F238E27FC236}">
                <a16:creationId xmlns:a16="http://schemas.microsoft.com/office/drawing/2014/main" id="{0E31713F-9EDE-FC0B-4326-B1B0DCF37817}"/>
              </a:ext>
            </a:extLst>
          </p:cNvPr>
          <p:cNvSpPr txBox="1">
            <a:spLocks/>
          </p:cNvSpPr>
          <p:nvPr/>
        </p:nvSpPr>
        <p:spPr>
          <a:xfrm>
            <a:off x="-1" y="6549887"/>
            <a:ext cx="9382539" cy="246299"/>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dirty="0">
                <a:ln>
                  <a:noFill/>
                </a:ln>
                <a:solidFill>
                  <a:srgbClr val="727373"/>
                </a:solidFill>
                <a:effectLst/>
                <a:uLnTx/>
                <a:uFillTx/>
                <a:latin typeface="Source Sans Pro"/>
                <a:ea typeface="+mn-ea"/>
                <a:cs typeface="+mn-cs"/>
              </a:rPr>
              <a:t>Source: AP-NORC/</a:t>
            </a:r>
            <a:r>
              <a:rPr kumimoji="0" lang="en-US" sz="1000" b="0" i="0" u="none" strike="noStrike" kern="1200" cap="none" spc="0" normalizeH="0" baseline="0" noProof="0" dirty="0" err="1">
                <a:ln>
                  <a:noFill/>
                </a:ln>
                <a:solidFill>
                  <a:srgbClr val="727373"/>
                </a:solidFill>
                <a:effectLst/>
                <a:uLnTx/>
                <a:uFillTx/>
                <a:latin typeface="Source Sans Pro"/>
                <a:ea typeface="+mn-ea"/>
                <a:cs typeface="+mn-cs"/>
              </a:rPr>
              <a:t>USAFacts</a:t>
            </a:r>
            <a:r>
              <a:rPr kumimoji="0" lang="en-US" sz="1000" b="0" i="0" u="none" strike="noStrike" kern="1200" cap="none" spc="0" normalizeH="0" baseline="0" noProof="0" dirty="0">
                <a:ln>
                  <a:noFill/>
                </a:ln>
                <a:solidFill>
                  <a:srgbClr val="727373"/>
                </a:solidFill>
                <a:effectLst/>
                <a:uLnTx/>
                <a:uFillTx/>
                <a:latin typeface="Source Sans Pro"/>
                <a:ea typeface="+mn-ea"/>
                <a:cs typeface="+mn-cs"/>
              </a:rPr>
              <a:t> poll conducted July 29-August 8, 2024, with 1,019 adults.</a:t>
            </a:r>
          </a:p>
        </p:txBody>
      </p:sp>
      <p:sp>
        <p:nvSpPr>
          <p:cNvPr id="5" name="Text Placeholder 9">
            <a:extLst>
              <a:ext uri="{FF2B5EF4-FFF2-40B4-BE49-F238E27FC236}">
                <a16:creationId xmlns:a16="http://schemas.microsoft.com/office/drawing/2014/main" id="{0CA99F35-D4D0-115E-F8E6-1817D0A614C8}"/>
              </a:ext>
            </a:extLst>
          </p:cNvPr>
          <p:cNvSpPr txBox="1">
            <a:spLocks/>
          </p:cNvSpPr>
          <p:nvPr/>
        </p:nvSpPr>
        <p:spPr>
          <a:xfrm>
            <a:off x="974521" y="1351192"/>
            <a:ext cx="9344026"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Thinking about the future impact of artificial intelligence, or AI, tools on how you get information, would you say you feel…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Tree>
    <p:extLst>
      <p:ext uri="{BB962C8B-B14F-4D97-AF65-F5344CB8AC3E}">
        <p14:creationId xmlns:p14="http://schemas.microsoft.com/office/powerpoint/2010/main" val="1081057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381001" y="280644"/>
            <a:ext cx="10747022" cy="618632"/>
          </a:xfrm>
        </p:spPr>
        <p:txBody>
          <a:bodyPr/>
          <a:lstStyle/>
          <a:p>
            <a:r>
              <a:rPr lang="en-US" sz="2800" dirty="0"/>
              <a:t>Few are very confident in the reliability of information from AI.</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4293121815"/>
              </p:ext>
            </p:extLst>
          </p:nvPr>
        </p:nvGraphicFramePr>
        <p:xfrm>
          <a:off x="974521" y="1781175"/>
          <a:ext cx="10242956" cy="444817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a:extLst>
              <a:ext uri="{FF2B5EF4-FFF2-40B4-BE49-F238E27FC236}">
                <a16:creationId xmlns:a16="http://schemas.microsoft.com/office/drawing/2014/main" id="{0E31713F-9EDE-FC0B-4326-B1B0DCF37817}"/>
              </a:ext>
            </a:extLst>
          </p:cNvPr>
          <p:cNvSpPr txBox="1">
            <a:spLocks/>
          </p:cNvSpPr>
          <p:nvPr/>
        </p:nvSpPr>
        <p:spPr>
          <a:xfrm>
            <a:off x="-1" y="6549887"/>
            <a:ext cx="9382539" cy="246299"/>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dirty="0">
                <a:ln>
                  <a:noFill/>
                </a:ln>
                <a:solidFill>
                  <a:srgbClr val="727373"/>
                </a:solidFill>
                <a:effectLst/>
                <a:uLnTx/>
                <a:uFillTx/>
                <a:latin typeface="Source Sans Pro"/>
                <a:ea typeface="+mn-ea"/>
                <a:cs typeface="+mn-cs"/>
              </a:rPr>
              <a:t>Source: AP-NORC/</a:t>
            </a:r>
            <a:r>
              <a:rPr kumimoji="0" lang="en-US" sz="1000" b="0" i="0" u="none" strike="noStrike" kern="1200" cap="none" spc="0" normalizeH="0" baseline="0" noProof="0" dirty="0" err="1">
                <a:ln>
                  <a:noFill/>
                </a:ln>
                <a:solidFill>
                  <a:srgbClr val="727373"/>
                </a:solidFill>
                <a:effectLst/>
                <a:uLnTx/>
                <a:uFillTx/>
                <a:latin typeface="Source Sans Pro"/>
                <a:ea typeface="+mn-ea"/>
                <a:cs typeface="+mn-cs"/>
              </a:rPr>
              <a:t>USAFacts</a:t>
            </a:r>
            <a:r>
              <a:rPr kumimoji="0" lang="en-US" sz="1000" b="0" i="0" u="none" strike="noStrike" kern="1200" cap="none" spc="0" normalizeH="0" baseline="0" noProof="0" dirty="0">
                <a:ln>
                  <a:noFill/>
                </a:ln>
                <a:solidFill>
                  <a:srgbClr val="727373"/>
                </a:solidFill>
                <a:effectLst/>
                <a:uLnTx/>
                <a:uFillTx/>
                <a:latin typeface="Source Sans Pro"/>
                <a:ea typeface="+mn-ea"/>
                <a:cs typeface="+mn-cs"/>
              </a:rPr>
              <a:t> poll conducted July 29-August 8, 2024, with 1,019 adults and  UChicago Harris/AP-NORC poll conducted October 19-23, 2023, with 1,017 adults.</a:t>
            </a:r>
          </a:p>
        </p:txBody>
      </p:sp>
      <p:sp>
        <p:nvSpPr>
          <p:cNvPr id="5" name="Text Placeholder 9">
            <a:extLst>
              <a:ext uri="{FF2B5EF4-FFF2-40B4-BE49-F238E27FC236}">
                <a16:creationId xmlns:a16="http://schemas.microsoft.com/office/drawing/2014/main" id="{0CA99F35-D4D0-115E-F8E6-1817D0A614C8}"/>
              </a:ext>
            </a:extLst>
          </p:cNvPr>
          <p:cNvSpPr txBox="1">
            <a:spLocks/>
          </p:cNvSpPr>
          <p:nvPr/>
        </p:nvSpPr>
        <p:spPr>
          <a:xfrm>
            <a:off x="1490661" y="899276"/>
            <a:ext cx="9344026"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How confident are you that information from artificial intelligence chatbots or search results is reliable and factual?</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Tree>
    <p:extLst>
      <p:ext uri="{BB962C8B-B14F-4D97-AF65-F5344CB8AC3E}">
        <p14:creationId xmlns:p14="http://schemas.microsoft.com/office/powerpoint/2010/main" val="3672229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409644" y="219376"/>
            <a:ext cx="11056619" cy="978128"/>
          </a:xfrm>
        </p:spPr>
        <p:txBody>
          <a:bodyPr/>
          <a:lstStyle/>
          <a:p>
            <a:r>
              <a:rPr lang="en-US" sz="2800" dirty="0"/>
              <a:t>More than 4 in 10 adults think AI will make it harder to find factual information about the election. </a:t>
            </a:r>
          </a:p>
        </p:txBody>
      </p:sp>
      <p:graphicFrame>
        <p:nvGraphicFramePr>
          <p:cNvPr id="14" name="Content Placeholder 13" descr="Pie chart example&#10;">
            <a:extLst>
              <a:ext uri="{FF2B5EF4-FFF2-40B4-BE49-F238E27FC236}">
                <a16:creationId xmlns:a16="http://schemas.microsoft.com/office/drawing/2014/main" id="{67BA2B1F-241E-57A3-F9C2-F4FF4479B111}"/>
              </a:ext>
            </a:extLst>
          </p:cNvPr>
          <p:cNvGraphicFramePr>
            <a:graphicFrameLocks noGrp="1"/>
          </p:cNvGraphicFramePr>
          <p:nvPr>
            <p:ph sz="quarter" idx="11"/>
            <p:extLst>
              <p:ext uri="{D42A27DB-BD31-4B8C-83A1-F6EECF244321}">
                <p14:modId xmlns:p14="http://schemas.microsoft.com/office/powerpoint/2010/main" val="631219721"/>
              </p:ext>
            </p:extLst>
          </p:nvPr>
        </p:nvGraphicFramePr>
        <p:xfrm>
          <a:off x="2667000" y="2017437"/>
          <a:ext cx="6858000" cy="433863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92B5656D-A447-9D3B-429F-D0A88CB711F1}"/>
              </a:ext>
            </a:extLst>
          </p:cNvPr>
          <p:cNvSpPr>
            <a:spLocks noGrp="1"/>
          </p:cNvSpPr>
          <p:nvPr>
            <p:ph type="body" sz="quarter" idx="13"/>
          </p:nvPr>
        </p:nvSpPr>
        <p:spPr>
          <a:xfrm>
            <a:off x="0" y="6546715"/>
            <a:ext cx="6858000" cy="183102"/>
          </a:xfrm>
        </p:spPr>
        <p:txBody>
          <a:bodyPr/>
          <a:lstStyle/>
          <a:p>
            <a:r>
              <a:rPr lang="en-US" dirty="0"/>
              <a:t>Source: AP-NORC/</a:t>
            </a:r>
            <a:r>
              <a:rPr lang="en-US" dirty="0" err="1"/>
              <a:t>USAFacts</a:t>
            </a:r>
            <a:r>
              <a:rPr lang="en-US" dirty="0"/>
              <a:t> poll conducted July 29-August 8, 2024, with 1,019 adults</a:t>
            </a:r>
          </a:p>
        </p:txBody>
      </p:sp>
      <p:sp>
        <p:nvSpPr>
          <p:cNvPr id="7" name="Text Placeholder 9">
            <a:extLst>
              <a:ext uri="{FF2B5EF4-FFF2-40B4-BE49-F238E27FC236}">
                <a16:creationId xmlns:a16="http://schemas.microsoft.com/office/drawing/2014/main" id="{17DF52B0-0530-F427-4B27-AF496DB7AA18}"/>
              </a:ext>
            </a:extLst>
          </p:cNvPr>
          <p:cNvSpPr txBox="1">
            <a:spLocks/>
          </p:cNvSpPr>
          <p:nvPr/>
        </p:nvSpPr>
        <p:spPr>
          <a:xfrm>
            <a:off x="1343377" y="1196922"/>
            <a:ext cx="9189155"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Overall, do you think the use of AI will make it easier, more difficult, or neither easier nor more difficult to find factual and accurate information about the 2024 presidential election?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Tree>
    <p:extLst>
      <p:ext uri="{BB962C8B-B14F-4D97-AF65-F5344CB8AC3E}">
        <p14:creationId xmlns:p14="http://schemas.microsoft.com/office/powerpoint/2010/main" val="235198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453388" y="230293"/>
            <a:ext cx="11285221" cy="1011767"/>
          </a:xfrm>
        </p:spPr>
        <p:txBody>
          <a:bodyPr/>
          <a:lstStyle/>
          <a:p>
            <a:r>
              <a:rPr lang="en-US" sz="2800" dirty="0"/>
              <a:t>Democrats are more likely than Republicans to think AI will make it easier to find accurate election information.</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404060636"/>
              </p:ext>
            </p:extLst>
          </p:nvPr>
        </p:nvGraphicFramePr>
        <p:xfrm>
          <a:off x="974521" y="2003161"/>
          <a:ext cx="10242956" cy="444817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a:extLst>
              <a:ext uri="{FF2B5EF4-FFF2-40B4-BE49-F238E27FC236}">
                <a16:creationId xmlns:a16="http://schemas.microsoft.com/office/drawing/2014/main" id="{0E31713F-9EDE-FC0B-4326-B1B0DCF37817}"/>
              </a:ext>
            </a:extLst>
          </p:cNvPr>
          <p:cNvSpPr txBox="1">
            <a:spLocks/>
          </p:cNvSpPr>
          <p:nvPr/>
        </p:nvSpPr>
        <p:spPr>
          <a:xfrm>
            <a:off x="-1" y="6549887"/>
            <a:ext cx="9382539" cy="246299"/>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dirty="0">
                <a:ln>
                  <a:noFill/>
                </a:ln>
                <a:solidFill>
                  <a:srgbClr val="727373"/>
                </a:solidFill>
                <a:effectLst/>
                <a:uLnTx/>
                <a:uFillTx/>
                <a:latin typeface="Source Sans Pro"/>
                <a:ea typeface="+mn-ea"/>
                <a:cs typeface="+mn-cs"/>
              </a:rPr>
              <a:t>Source: AP-NORC/</a:t>
            </a:r>
            <a:r>
              <a:rPr kumimoji="0" lang="en-US" sz="1000" b="0" i="0" u="none" strike="noStrike" kern="1200" cap="none" spc="0" normalizeH="0" baseline="0" noProof="0" dirty="0" err="1">
                <a:ln>
                  <a:noFill/>
                </a:ln>
                <a:solidFill>
                  <a:srgbClr val="727373"/>
                </a:solidFill>
                <a:effectLst/>
                <a:uLnTx/>
                <a:uFillTx/>
                <a:latin typeface="Source Sans Pro"/>
                <a:ea typeface="+mn-ea"/>
                <a:cs typeface="+mn-cs"/>
              </a:rPr>
              <a:t>USAFacts</a:t>
            </a:r>
            <a:r>
              <a:rPr kumimoji="0" lang="en-US" sz="1000" b="0" i="0" u="none" strike="noStrike" kern="1200" cap="none" spc="0" normalizeH="0" baseline="0" noProof="0" dirty="0">
                <a:ln>
                  <a:noFill/>
                </a:ln>
                <a:solidFill>
                  <a:srgbClr val="727373"/>
                </a:solidFill>
                <a:effectLst/>
                <a:uLnTx/>
                <a:uFillTx/>
                <a:latin typeface="Source Sans Pro"/>
                <a:ea typeface="+mn-ea"/>
                <a:cs typeface="+mn-cs"/>
              </a:rPr>
              <a:t> poll conducted July 29-August 8, 2024, with 1,019 adults.</a:t>
            </a:r>
          </a:p>
        </p:txBody>
      </p:sp>
      <p:sp>
        <p:nvSpPr>
          <p:cNvPr id="5" name="Text Placeholder 9">
            <a:extLst>
              <a:ext uri="{FF2B5EF4-FFF2-40B4-BE49-F238E27FC236}">
                <a16:creationId xmlns:a16="http://schemas.microsoft.com/office/drawing/2014/main" id="{0CA99F35-D4D0-115E-F8E6-1817D0A614C8}"/>
              </a:ext>
            </a:extLst>
          </p:cNvPr>
          <p:cNvSpPr txBox="1">
            <a:spLocks/>
          </p:cNvSpPr>
          <p:nvPr/>
        </p:nvSpPr>
        <p:spPr>
          <a:xfrm>
            <a:off x="1423986" y="1181100"/>
            <a:ext cx="9344026"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Overall, do you think the use of AI will make it easier, more difficult, or neither easier nor more difficult to find factual and accurate information about the 2024 presidential election?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Tree>
    <p:extLst>
      <p:ext uri="{BB962C8B-B14F-4D97-AF65-F5344CB8AC3E}">
        <p14:creationId xmlns:p14="http://schemas.microsoft.com/office/powerpoint/2010/main" val="3246740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Trust in information from the government</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301986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BF2-60D0-1681-0A9A-7E4E10CA4899}"/>
              </a:ext>
            </a:extLst>
          </p:cNvPr>
          <p:cNvSpPr>
            <a:spLocks noGrp="1"/>
          </p:cNvSpPr>
          <p:nvPr>
            <p:ph type="title"/>
          </p:nvPr>
        </p:nvSpPr>
        <p:spPr/>
        <p:txBody>
          <a:bodyPr/>
          <a:lstStyle/>
          <a:p>
            <a:r>
              <a:rPr lang="en-US" dirty="0"/>
              <a:t>Key Findings – Election 2024</a:t>
            </a:r>
          </a:p>
        </p:txBody>
      </p:sp>
      <p:sp>
        <p:nvSpPr>
          <p:cNvPr id="3" name="Content Placeholder 2">
            <a:extLst>
              <a:ext uri="{FF2B5EF4-FFF2-40B4-BE49-F238E27FC236}">
                <a16:creationId xmlns:a16="http://schemas.microsoft.com/office/drawing/2014/main" id="{AA384DEA-C791-1D5F-E075-94175F691298}"/>
              </a:ext>
            </a:extLst>
          </p:cNvPr>
          <p:cNvSpPr>
            <a:spLocks noGrp="1"/>
          </p:cNvSpPr>
          <p:nvPr>
            <p:ph idx="1"/>
          </p:nvPr>
        </p:nvSpPr>
        <p:spPr>
          <a:xfrm>
            <a:off x="469900" y="1399858"/>
            <a:ext cx="11264900" cy="4551361"/>
          </a:xfrm>
        </p:spPr>
        <p:txBody>
          <a:bodyPr/>
          <a:lstStyle/>
          <a:p>
            <a:pPr marL="0" indent="0">
              <a:buNone/>
            </a:pPr>
            <a:r>
              <a:rPr lang="en-US" dirty="0"/>
              <a:t>Much of the public is skeptical about the reliability of the information about the 2024 election.</a:t>
            </a:r>
          </a:p>
          <a:p>
            <a:r>
              <a:rPr lang="en-US" dirty="0"/>
              <a:t>39% find it difficult to know if what candidates are saying is true or not.</a:t>
            </a:r>
          </a:p>
          <a:p>
            <a:r>
              <a:rPr lang="en-US" dirty="0"/>
              <a:t>57% think Donald Trump’s campaign messages are rarely or never based on factual information, and 45% express the same doubts about Kamala Harris’s campaign messages.</a:t>
            </a:r>
          </a:p>
          <a:p>
            <a:r>
              <a:rPr lang="en-US" dirty="0"/>
              <a:t>Looking ahead to the 2024 election, 51% of Republicans and 87% of Democrats trust government certifications to provide accurate information on the outcome at least a moderate amount . </a:t>
            </a:r>
          </a:p>
          <a:p>
            <a:r>
              <a:rPr lang="en-US" dirty="0"/>
              <a:t>Republicans trust Trump and his campaign (67%) more than government certifications (51%) to provide accurate information on the 2024 election outcome. Democrats are about equally likely to trust Harris and her campaign (82%) and government certifications (87%).</a:t>
            </a:r>
          </a:p>
          <a:p>
            <a:endParaRPr lang="en-US" dirty="0"/>
          </a:p>
          <a:p>
            <a:endParaRPr lang="en-US" dirty="0"/>
          </a:p>
          <a:p>
            <a:pPr lvl="1"/>
            <a:endParaRPr lang="en-US" dirty="0"/>
          </a:p>
        </p:txBody>
      </p:sp>
    </p:spTree>
    <p:extLst>
      <p:ext uri="{BB962C8B-B14F-4D97-AF65-F5344CB8AC3E}">
        <p14:creationId xmlns:p14="http://schemas.microsoft.com/office/powerpoint/2010/main" val="3880364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903110" y="367659"/>
            <a:ext cx="10195173" cy="941852"/>
          </a:xfrm>
        </p:spPr>
        <p:txBody>
          <a:bodyPr/>
          <a:lstStyle/>
          <a:p>
            <a:r>
              <a:rPr lang="en-US" sz="2800" dirty="0"/>
              <a:t>The public follows inflation and the cost of living most closely, while fewer pay close attention to the federal budget or foreign affairs.</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604619" y="1537239"/>
            <a:ext cx="10493664" cy="681036"/>
          </a:xfrm>
        </p:spPr>
        <p:txBody>
          <a:bodyPr/>
          <a:lstStyle/>
          <a:p>
            <a:r>
              <a:rPr lang="en-US" sz="1800" dirty="0"/>
              <a:t>Next, how closely do you pay attention to information about each of the following topics? </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794033023"/>
              </p:ext>
            </p:extLst>
          </p:nvPr>
        </p:nvGraphicFramePr>
        <p:xfrm>
          <a:off x="463550" y="2128960"/>
          <a:ext cx="10493663" cy="44710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166499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1033152" y="322680"/>
            <a:ext cx="10695297" cy="1169580"/>
          </a:xfrm>
        </p:spPr>
        <p:txBody>
          <a:bodyPr/>
          <a:lstStyle/>
          <a:p>
            <a:r>
              <a:rPr lang="en-US" sz="2800" dirty="0"/>
              <a:t>On a range of issues, few are very trusting of information from the federal government.</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604619" y="1537239"/>
            <a:ext cx="10493664" cy="681036"/>
          </a:xfrm>
        </p:spPr>
        <p:txBody>
          <a:bodyPr/>
          <a:lstStyle/>
          <a:p>
            <a:r>
              <a:rPr lang="en-US" sz="1800" dirty="0"/>
              <a:t>How much do you trust information from the federal government about the following topics? </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748879709"/>
              </p:ext>
            </p:extLst>
          </p:nvPr>
        </p:nvGraphicFramePr>
        <p:xfrm>
          <a:off x="463550" y="2128960"/>
          <a:ext cx="10493663" cy="44710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3850268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270439"/>
            <a:ext cx="11264900" cy="1169580"/>
          </a:xfrm>
        </p:spPr>
        <p:txBody>
          <a:bodyPr/>
          <a:lstStyle/>
          <a:p>
            <a:r>
              <a:rPr lang="en-US" sz="2800" dirty="0"/>
              <a:t>Despite low trust in information from the government, about two-thirds report using a federal government website to look up information.</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1712176" y="1368841"/>
            <a:ext cx="9010109" cy="599043"/>
          </a:xfrm>
        </p:spPr>
        <p:txBody>
          <a:bodyPr/>
          <a:lstStyle/>
          <a:p>
            <a:r>
              <a:rPr lang="en-US" sz="1800" dirty="0"/>
              <a:t>Have you ever used federal government website to look up information?</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782196087"/>
              </p:ext>
            </p:extLst>
          </p:nvPr>
        </p:nvGraphicFramePr>
        <p:xfrm>
          <a:off x="1434774" y="1967884"/>
          <a:ext cx="9564914" cy="43514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8" y="6507161"/>
            <a:ext cx="9876185" cy="350839"/>
          </a:xfrm>
        </p:spPr>
        <p:txBody>
          <a:bodyPr/>
          <a:lstStyle/>
          <a:p>
            <a:r>
              <a:rPr lang="en-US" dirty="0"/>
              <a:t>Source: AP-NORC/</a:t>
            </a:r>
            <a:r>
              <a:rPr lang="en-US" dirty="0" err="1"/>
              <a:t>USAFacts</a:t>
            </a:r>
            <a:r>
              <a:rPr lang="en-US" dirty="0"/>
              <a:t> polls conducted July 29-August 8, 2024, with 1,019 adults, September 15-25, 2020, with 1,043 adults, and October 15-28, 2019, with 1,032 adults</a:t>
            </a:r>
          </a:p>
        </p:txBody>
      </p:sp>
    </p:spTree>
    <p:extLst>
      <p:ext uri="{BB962C8B-B14F-4D97-AF65-F5344CB8AC3E}">
        <p14:creationId xmlns:p14="http://schemas.microsoft.com/office/powerpoint/2010/main" val="654781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173547"/>
            <a:ext cx="11264900" cy="1169580"/>
          </a:xfrm>
        </p:spPr>
        <p:txBody>
          <a:bodyPr/>
          <a:lstStyle/>
          <a:p>
            <a:r>
              <a:rPr lang="en-US" sz="2400" dirty="0"/>
              <a:t>More think the political beliefs of the president and members of Congress influence information provided by the federal government than think the same about federal employees.</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1043215" y="923206"/>
            <a:ext cx="9693728" cy="644493"/>
          </a:xfrm>
        </p:spPr>
        <p:txBody>
          <a:bodyPr/>
          <a:lstStyle/>
          <a:p>
            <a:r>
              <a:rPr lang="en-US" sz="1800" dirty="0"/>
              <a:t>How much influence do you think the political beliefs of each of the following have over information provided by the federal government?</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1093199015"/>
              </p:ext>
            </p:extLst>
          </p:nvPr>
        </p:nvGraphicFramePr>
        <p:xfrm>
          <a:off x="1249136" y="1559513"/>
          <a:ext cx="9693728" cy="49476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9693728" cy="350839"/>
          </a:xfrm>
        </p:spPr>
        <p:txBody>
          <a:bodyPr/>
          <a:lstStyle/>
          <a:p>
            <a:r>
              <a:rPr lang="en-US" dirty="0"/>
              <a:t>Source: AP-NORC/</a:t>
            </a:r>
            <a:r>
              <a:rPr lang="en-US" dirty="0" err="1"/>
              <a:t>USAFacts</a:t>
            </a:r>
            <a:r>
              <a:rPr lang="en-US" dirty="0"/>
              <a:t> polls conducted July 29-August 8, 2024, with 1,019 adults, September 15-25, 2020, with 1,043 adults, and October 15-28, 2019, with 1,032 adults</a:t>
            </a:r>
          </a:p>
        </p:txBody>
      </p:sp>
      <p:sp>
        <p:nvSpPr>
          <p:cNvPr id="6" name="TextBox 1">
            <a:extLst>
              <a:ext uri="{FF2B5EF4-FFF2-40B4-BE49-F238E27FC236}">
                <a16:creationId xmlns:a16="http://schemas.microsoft.com/office/drawing/2014/main" id="{10751080-C1A7-94DF-F037-E5A581C34676}"/>
              </a:ext>
            </a:extLst>
          </p:cNvPr>
          <p:cNvSpPr txBox="1"/>
          <p:nvPr/>
        </p:nvSpPr>
        <p:spPr>
          <a:xfrm>
            <a:off x="1924663" y="3419107"/>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ource Sans Pro"/>
                <a:ea typeface="+mn-ea"/>
                <a:cs typeface="+mn-cs"/>
              </a:rPr>
              <a:t>Members of Congress</a:t>
            </a:r>
          </a:p>
        </p:txBody>
      </p:sp>
      <p:sp>
        <p:nvSpPr>
          <p:cNvPr id="9" name="TextBox 1">
            <a:extLst>
              <a:ext uri="{FF2B5EF4-FFF2-40B4-BE49-F238E27FC236}">
                <a16:creationId xmlns:a16="http://schemas.microsoft.com/office/drawing/2014/main" id="{10751080-C1A7-94DF-F037-E5A581C34676}"/>
              </a:ext>
            </a:extLst>
          </p:cNvPr>
          <p:cNvSpPr txBox="1"/>
          <p:nvPr/>
        </p:nvSpPr>
        <p:spPr>
          <a:xfrm>
            <a:off x="1908629" y="4766279"/>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ource Sans Pro"/>
              </a:rPr>
              <a:t>Employees in federal agencies</a:t>
            </a:r>
            <a:endParaRPr kumimoji="0" lang="en-US" sz="1400" b="0" i="0" u="none" strike="noStrike" kern="1200" cap="none" spc="0" normalizeH="0" baseline="0" noProof="0" dirty="0">
              <a:ln>
                <a:noFill/>
              </a:ln>
              <a:solidFill>
                <a:prstClr val="black"/>
              </a:solidFill>
              <a:effectLst/>
              <a:uLnTx/>
              <a:uFillTx/>
              <a:latin typeface="Source Sans Pro"/>
              <a:ea typeface="+mn-ea"/>
              <a:cs typeface="+mn-cs"/>
            </a:endParaRPr>
          </a:p>
        </p:txBody>
      </p:sp>
    </p:spTree>
    <p:extLst>
      <p:ext uri="{BB962C8B-B14F-4D97-AF65-F5344CB8AC3E}">
        <p14:creationId xmlns:p14="http://schemas.microsoft.com/office/powerpoint/2010/main" val="1929858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257629" y="173547"/>
            <a:ext cx="11264900" cy="1169580"/>
          </a:xfrm>
        </p:spPr>
        <p:txBody>
          <a:bodyPr/>
          <a:lstStyle/>
          <a:p>
            <a:r>
              <a:rPr lang="en-US" sz="2400" dirty="0"/>
              <a:t>Less than 1 in 3 Democrats, independents, or Republicans think political beliefs of federal employees significantly influence information provided by the government.</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447040" y="1020880"/>
            <a:ext cx="10751537" cy="644493"/>
          </a:xfrm>
        </p:spPr>
        <p:txBody>
          <a:bodyPr/>
          <a:lstStyle/>
          <a:p>
            <a:r>
              <a:rPr lang="en-US" sz="1800" dirty="0"/>
              <a:t>How much influence do you think the political beliefs of each of the following have over information provided by the federal government?</a:t>
            </a:r>
            <a:br>
              <a:rPr lang="en-US" sz="1800" dirty="0"/>
            </a:br>
            <a:r>
              <a:rPr lang="en-US" sz="1800" dirty="0">
                <a:latin typeface="+mn-lt"/>
              </a:rPr>
              <a:t>Percent of adults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2616205749"/>
              </p:ext>
            </p:extLst>
          </p:nvPr>
        </p:nvGraphicFramePr>
        <p:xfrm>
          <a:off x="355600" y="1559513"/>
          <a:ext cx="11389360" cy="49476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257629" y="6507161"/>
            <a:ext cx="9693728" cy="350839"/>
          </a:xfrm>
        </p:spPr>
        <p:txBody>
          <a:bodyPr/>
          <a:lstStyle/>
          <a:p>
            <a:r>
              <a:rPr lang="en-US" dirty="0"/>
              <a:t>Source: AP-NORC/</a:t>
            </a:r>
            <a:r>
              <a:rPr lang="en-US" dirty="0" err="1"/>
              <a:t>USAFacts</a:t>
            </a:r>
            <a:r>
              <a:rPr lang="en-US" dirty="0"/>
              <a:t> poll conducted July 29-August 8, 2024, with 1,019 adults</a:t>
            </a:r>
          </a:p>
        </p:txBody>
      </p:sp>
      <p:sp>
        <p:nvSpPr>
          <p:cNvPr id="6" name="TextBox 1">
            <a:extLst>
              <a:ext uri="{FF2B5EF4-FFF2-40B4-BE49-F238E27FC236}">
                <a16:creationId xmlns:a16="http://schemas.microsoft.com/office/drawing/2014/main" id="{10751080-C1A7-94DF-F037-E5A581C34676}"/>
              </a:ext>
            </a:extLst>
          </p:cNvPr>
          <p:cNvSpPr txBox="1"/>
          <p:nvPr/>
        </p:nvSpPr>
        <p:spPr>
          <a:xfrm>
            <a:off x="3287848" y="3306821"/>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ource Sans Pro"/>
                <a:ea typeface="+mn-ea"/>
                <a:cs typeface="+mn-cs"/>
              </a:rPr>
              <a:t>Independents</a:t>
            </a:r>
          </a:p>
        </p:txBody>
      </p:sp>
      <p:sp>
        <p:nvSpPr>
          <p:cNvPr id="9" name="TextBox 1">
            <a:extLst>
              <a:ext uri="{FF2B5EF4-FFF2-40B4-BE49-F238E27FC236}">
                <a16:creationId xmlns:a16="http://schemas.microsoft.com/office/drawing/2014/main" id="{10751080-C1A7-94DF-F037-E5A581C34676}"/>
              </a:ext>
            </a:extLst>
          </p:cNvPr>
          <p:cNvSpPr txBox="1"/>
          <p:nvPr/>
        </p:nvSpPr>
        <p:spPr>
          <a:xfrm>
            <a:off x="3287848" y="4763739"/>
            <a:ext cx="2084251"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ource Sans Pro"/>
              </a:rPr>
              <a:t>Republicans</a:t>
            </a:r>
            <a:endParaRPr kumimoji="0" lang="en-US" sz="1400" b="0" i="0" u="none" strike="noStrike" kern="1200" cap="none" spc="0" normalizeH="0" baseline="0" noProof="0" dirty="0">
              <a:ln>
                <a:noFill/>
              </a:ln>
              <a:solidFill>
                <a:prstClr val="black"/>
              </a:solidFill>
              <a:effectLst/>
              <a:uLnTx/>
              <a:uFillTx/>
              <a:latin typeface="Source Sans Pro"/>
              <a:ea typeface="+mn-ea"/>
              <a:cs typeface="+mn-cs"/>
            </a:endParaRPr>
          </a:p>
        </p:txBody>
      </p:sp>
    </p:spTree>
    <p:extLst>
      <p:ext uri="{BB962C8B-B14F-4D97-AF65-F5344CB8AC3E}">
        <p14:creationId xmlns:p14="http://schemas.microsoft.com/office/powerpoint/2010/main" val="937811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Outlook and fatigue</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4225887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993422" y="148723"/>
            <a:ext cx="9403646" cy="999702"/>
          </a:xfrm>
        </p:spPr>
        <p:txBody>
          <a:bodyPr/>
          <a:lstStyle/>
          <a:p>
            <a:r>
              <a:rPr lang="en-US" sz="2800" dirty="0"/>
              <a:t>Close to three quarters of adults believe the country is heading in the wrong direction.</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68247225"/>
              </p:ext>
            </p:extLst>
          </p:nvPr>
        </p:nvGraphicFramePr>
        <p:xfrm>
          <a:off x="2338387" y="2316480"/>
          <a:ext cx="7515225" cy="41166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a:extLst>
              <a:ext uri="{FF2B5EF4-FFF2-40B4-BE49-F238E27FC236}">
                <a16:creationId xmlns:a16="http://schemas.microsoft.com/office/drawing/2014/main" id="{0E31713F-9EDE-FC0B-4326-B1B0DCF37817}"/>
              </a:ext>
            </a:extLst>
          </p:cNvPr>
          <p:cNvSpPr txBox="1">
            <a:spLocks/>
          </p:cNvSpPr>
          <p:nvPr/>
        </p:nvSpPr>
        <p:spPr>
          <a:xfrm>
            <a:off x="0" y="6613084"/>
            <a:ext cx="6858000" cy="183102"/>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a:ln>
                  <a:noFill/>
                </a:ln>
                <a:solidFill>
                  <a:srgbClr val="727373"/>
                </a:solidFill>
                <a:effectLst/>
                <a:uLnTx/>
                <a:uFillTx/>
                <a:latin typeface="Source Sans Pro"/>
                <a:ea typeface="+mn-ea"/>
                <a:cs typeface="+mn-cs"/>
              </a:rPr>
              <a:t>Source: AP-NORC/USAFacts poll conducted July 29-August 8, 2024, with 1,019 adults</a:t>
            </a:r>
            <a:endParaRPr kumimoji="0" lang="en-US" sz="1000" b="0" i="0" u="none" strike="noStrike" kern="1200" cap="none" spc="0" normalizeH="0" baseline="0" noProof="0" dirty="0">
              <a:ln>
                <a:noFill/>
              </a:ln>
              <a:solidFill>
                <a:srgbClr val="727373"/>
              </a:solidFill>
              <a:effectLst/>
              <a:uLnTx/>
              <a:uFillTx/>
              <a:latin typeface="Source Sans Pro"/>
              <a:ea typeface="+mn-ea"/>
              <a:cs typeface="+mn-cs"/>
            </a:endParaRPr>
          </a:p>
        </p:txBody>
      </p:sp>
      <p:sp>
        <p:nvSpPr>
          <p:cNvPr id="3" name="Text Placeholder 9">
            <a:extLst>
              <a:ext uri="{FF2B5EF4-FFF2-40B4-BE49-F238E27FC236}">
                <a16:creationId xmlns:a16="http://schemas.microsoft.com/office/drawing/2014/main" id="{ECEA3AFF-646A-127A-245B-92E388852177}"/>
              </a:ext>
            </a:extLst>
          </p:cNvPr>
          <p:cNvSpPr txBox="1">
            <a:spLocks/>
          </p:cNvSpPr>
          <p:nvPr/>
        </p:nvSpPr>
        <p:spPr>
          <a:xfrm>
            <a:off x="2088445" y="1188720"/>
            <a:ext cx="7646106" cy="999702"/>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Generally speaking, would you say things in this country are heading 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Source Sans Pro"/>
                <a:ea typeface="+mn-ea"/>
                <a:cs typeface="+mn-cs"/>
              </a:rPr>
              <a:t>Percent of adults</a:t>
            </a:r>
          </a:p>
        </p:txBody>
      </p:sp>
    </p:spTree>
    <p:extLst>
      <p:ext uri="{BB962C8B-B14F-4D97-AF65-F5344CB8AC3E}">
        <p14:creationId xmlns:p14="http://schemas.microsoft.com/office/powerpoint/2010/main" val="3988888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365760" y="230530"/>
            <a:ext cx="11460480" cy="898306"/>
          </a:xfrm>
        </p:spPr>
        <p:txBody>
          <a:bodyPr/>
          <a:lstStyle/>
          <a:p>
            <a:r>
              <a:rPr lang="en-US" sz="2800" dirty="0"/>
              <a:t>Over half have felt the need to limit consumption of information related to government and politics due to overload or fatigue.</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724014270"/>
              </p:ext>
            </p:extLst>
          </p:nvPr>
        </p:nvGraphicFramePr>
        <p:xfrm>
          <a:off x="619125" y="2231571"/>
          <a:ext cx="10934700" cy="435666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a:extLst>
              <a:ext uri="{FF2B5EF4-FFF2-40B4-BE49-F238E27FC236}">
                <a16:creationId xmlns:a16="http://schemas.microsoft.com/office/drawing/2014/main" id="{0E31713F-9EDE-FC0B-4326-B1B0DCF37817}"/>
              </a:ext>
            </a:extLst>
          </p:cNvPr>
          <p:cNvSpPr txBox="1">
            <a:spLocks/>
          </p:cNvSpPr>
          <p:nvPr/>
        </p:nvSpPr>
        <p:spPr>
          <a:xfrm>
            <a:off x="0" y="6613084"/>
            <a:ext cx="6858000" cy="183102"/>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a:ln>
                  <a:noFill/>
                </a:ln>
                <a:solidFill>
                  <a:srgbClr val="727373"/>
                </a:solidFill>
                <a:effectLst/>
                <a:uLnTx/>
                <a:uFillTx/>
                <a:latin typeface="Source Sans Pro"/>
                <a:ea typeface="+mn-ea"/>
                <a:cs typeface="+mn-cs"/>
              </a:rPr>
              <a:t>Source: AP-NORC/USAFacts poll conducted July 29-August 8, 2024, with 1,019 adults</a:t>
            </a:r>
            <a:endParaRPr kumimoji="0" lang="en-US" sz="1000" b="0" i="0" u="none" strike="noStrike" kern="1200" cap="none" spc="0" normalizeH="0" baseline="0" noProof="0" dirty="0">
              <a:ln>
                <a:noFill/>
              </a:ln>
              <a:solidFill>
                <a:srgbClr val="727373"/>
              </a:solidFill>
              <a:effectLst/>
              <a:uLnTx/>
              <a:uFillTx/>
              <a:latin typeface="Source Sans Pro"/>
              <a:ea typeface="+mn-ea"/>
              <a:cs typeface="+mn-cs"/>
            </a:endParaRPr>
          </a:p>
        </p:txBody>
      </p:sp>
      <p:sp>
        <p:nvSpPr>
          <p:cNvPr id="3" name="Text Placeholder 9">
            <a:extLst>
              <a:ext uri="{FF2B5EF4-FFF2-40B4-BE49-F238E27FC236}">
                <a16:creationId xmlns:a16="http://schemas.microsoft.com/office/drawing/2014/main" id="{0E34CEF0-B1D9-AE6B-0A14-91F8850FE3FC}"/>
              </a:ext>
            </a:extLst>
          </p:cNvPr>
          <p:cNvSpPr txBox="1">
            <a:spLocks/>
          </p:cNvSpPr>
          <p:nvPr/>
        </p:nvSpPr>
        <p:spPr>
          <a:xfrm>
            <a:off x="619125" y="1349854"/>
            <a:ext cx="10750550"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noProof="0" dirty="0">
                <a:ln>
                  <a:noFill/>
                </a:ln>
                <a:solidFill>
                  <a:srgbClr val="202020"/>
                </a:solidFill>
                <a:effectLst/>
                <a:uLnTx/>
                <a:uFillTx/>
                <a:latin typeface="Source Sans Pro SemiBold"/>
                <a:ea typeface="+mn-ea"/>
                <a:cs typeface="+mn-cs"/>
              </a:rPr>
              <a:t>Have</a:t>
            </a: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 you ever felt the need to limit your media consumption on the following topics due to information overload, fatigue, or similar reasons?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Source Sans Pro"/>
                <a:ea typeface="+mn-ea"/>
                <a:cs typeface="+mn-cs"/>
              </a:rPr>
              <a:t>Percent of adults who say yes</a:t>
            </a:r>
          </a:p>
        </p:txBody>
      </p:sp>
    </p:spTree>
    <p:extLst>
      <p:ext uri="{BB962C8B-B14F-4D97-AF65-F5344CB8AC3E}">
        <p14:creationId xmlns:p14="http://schemas.microsoft.com/office/powerpoint/2010/main" val="4001689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709348" y="244916"/>
            <a:ext cx="10773301" cy="986478"/>
          </a:xfrm>
        </p:spPr>
        <p:txBody>
          <a:bodyPr/>
          <a:lstStyle/>
          <a:p>
            <a:r>
              <a:rPr lang="en-US" sz="2800" dirty="0"/>
              <a:t>Women are more likely than men to feel the need to limit media consumption on each of these topics.</a:t>
            </a: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630568066"/>
              </p:ext>
            </p:extLst>
          </p:nvPr>
        </p:nvGraphicFramePr>
        <p:xfrm>
          <a:off x="709349" y="2203262"/>
          <a:ext cx="10817928" cy="440982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a:extLst>
              <a:ext uri="{FF2B5EF4-FFF2-40B4-BE49-F238E27FC236}">
                <a16:creationId xmlns:a16="http://schemas.microsoft.com/office/drawing/2014/main" id="{0E31713F-9EDE-FC0B-4326-B1B0DCF37817}"/>
              </a:ext>
            </a:extLst>
          </p:cNvPr>
          <p:cNvSpPr txBox="1">
            <a:spLocks/>
          </p:cNvSpPr>
          <p:nvPr/>
        </p:nvSpPr>
        <p:spPr>
          <a:xfrm>
            <a:off x="0" y="6613084"/>
            <a:ext cx="6858000" cy="183102"/>
          </a:xfrm>
          <a:prstGeom prst="rect">
            <a:avLst/>
          </a:prstGeom>
        </p:spPr>
        <p:txBody>
          <a:bodyPr vert="horz" lIns="91440" tIns="0" rIns="0" bIns="0" rtlCol="0" anchor="ctr">
            <a:noAutofit/>
          </a:bodyPr>
          <a:lstStyle>
            <a:lvl1pPr marL="0" indent="0" algn="l" defTabSz="914400" rtl="0" eaLnBrk="1" latinLnBrk="0" hangingPunct="1">
              <a:lnSpc>
                <a:spcPct val="95000"/>
              </a:lnSpc>
              <a:spcBef>
                <a:spcPts val="1000"/>
              </a:spcBef>
              <a:buClrTx/>
              <a:buFontTx/>
              <a:buNone/>
              <a:defRPr sz="1000" kern="1200">
                <a:solidFill>
                  <a:schemeClr val="accent6"/>
                </a:solidFill>
                <a:latin typeface="+mn-lt"/>
                <a:ea typeface="+mn-ea"/>
                <a:cs typeface="+mn-cs"/>
              </a:defRPr>
            </a:lvl1pPr>
            <a:lvl2pPr marL="4572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2pPr>
            <a:lvl3pPr marL="9144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3pPr>
            <a:lvl4pPr marL="13716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4pPr>
            <a:lvl5pPr marL="1828800" indent="0" algn="r" defTabSz="914400" rtl="0" eaLnBrk="1" latinLnBrk="0" hangingPunct="1">
              <a:lnSpc>
                <a:spcPct val="95000"/>
              </a:lnSpc>
              <a:spcBef>
                <a:spcPts val="500"/>
              </a:spcBef>
              <a:buClrTx/>
              <a:buFontTx/>
              <a:buNone/>
              <a:defRPr sz="1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Tx/>
              <a:buNone/>
              <a:tabLst/>
              <a:defRPr/>
            </a:pPr>
            <a:r>
              <a:rPr kumimoji="0" lang="en-US" sz="1000" b="0" i="0" u="none" strike="noStrike" kern="1200" cap="none" spc="0" normalizeH="0" baseline="0" noProof="0">
                <a:ln>
                  <a:noFill/>
                </a:ln>
                <a:solidFill>
                  <a:srgbClr val="727373"/>
                </a:solidFill>
                <a:effectLst/>
                <a:uLnTx/>
                <a:uFillTx/>
                <a:latin typeface="Source Sans Pro"/>
                <a:ea typeface="+mn-ea"/>
                <a:cs typeface="+mn-cs"/>
              </a:rPr>
              <a:t>Source: AP-NORC/USAFacts poll conducted July 29-August 8, 2024, with 1,019 adults</a:t>
            </a:r>
            <a:endParaRPr kumimoji="0" lang="en-US" sz="1000" b="0" i="0" u="none" strike="noStrike" kern="1200" cap="none" spc="0" normalizeH="0" baseline="0" noProof="0" dirty="0">
              <a:ln>
                <a:noFill/>
              </a:ln>
              <a:solidFill>
                <a:srgbClr val="727373"/>
              </a:solidFill>
              <a:effectLst/>
              <a:uLnTx/>
              <a:uFillTx/>
              <a:latin typeface="Source Sans Pro"/>
              <a:ea typeface="+mn-ea"/>
              <a:cs typeface="+mn-cs"/>
            </a:endParaRPr>
          </a:p>
        </p:txBody>
      </p:sp>
      <p:sp>
        <p:nvSpPr>
          <p:cNvPr id="3" name="Text Placeholder 9">
            <a:extLst>
              <a:ext uri="{FF2B5EF4-FFF2-40B4-BE49-F238E27FC236}">
                <a16:creationId xmlns:a16="http://schemas.microsoft.com/office/drawing/2014/main" id="{ECEA3AFF-646A-127A-245B-92E388852177}"/>
              </a:ext>
            </a:extLst>
          </p:cNvPr>
          <p:cNvSpPr txBox="1">
            <a:spLocks/>
          </p:cNvSpPr>
          <p:nvPr/>
        </p:nvSpPr>
        <p:spPr>
          <a:xfrm>
            <a:off x="709349" y="1354601"/>
            <a:ext cx="10773302" cy="1331118"/>
          </a:xfrm>
          <a:prstGeom prst="rect">
            <a:avLst/>
          </a:prstGeom>
        </p:spPr>
        <p:txBody>
          <a:bodyPr vert="horz" lIns="91440" tIns="0" rIns="0" bIns="0" rtlCol="0">
            <a:noAutofit/>
          </a:bodyPr>
          <a:lstStyle>
            <a:lvl1pPr marL="0" indent="0" algn="l" defTabSz="914400" rtl="0" eaLnBrk="1" latinLnBrk="0" hangingPunct="1">
              <a:lnSpc>
                <a:spcPct val="95000"/>
              </a:lnSpc>
              <a:spcBef>
                <a:spcPts val="1000"/>
              </a:spcBef>
              <a:buClrTx/>
              <a:buFontTx/>
              <a:buNone/>
              <a:defRPr sz="2000" kern="1200">
                <a:solidFill>
                  <a:schemeClr val="tx2"/>
                </a:solidFill>
                <a:latin typeface="+mj-lt"/>
                <a:ea typeface="+mn-ea"/>
                <a:cs typeface="+mn-cs"/>
              </a:defRPr>
            </a:lvl1pPr>
            <a:lvl2pPr marL="457200" indent="0" algn="l" defTabSz="914400" rtl="0" eaLnBrk="1" latinLnBrk="0" hangingPunct="1">
              <a:lnSpc>
                <a:spcPct val="95000"/>
              </a:lnSpc>
              <a:spcBef>
                <a:spcPts val="500"/>
              </a:spcBef>
              <a:buClrTx/>
              <a:buFontTx/>
              <a:buNone/>
              <a:defRPr sz="2000" kern="1200">
                <a:solidFill>
                  <a:schemeClr val="tx1"/>
                </a:solidFill>
                <a:latin typeface="+mj-lt"/>
                <a:ea typeface="+mn-ea"/>
                <a:cs typeface="+mn-cs"/>
              </a:defRPr>
            </a:lvl2pPr>
            <a:lvl3pPr marL="914400" indent="0" algn="l" defTabSz="914400" rtl="0" eaLnBrk="1" latinLnBrk="0" hangingPunct="1">
              <a:lnSpc>
                <a:spcPct val="95000"/>
              </a:lnSpc>
              <a:spcBef>
                <a:spcPts val="500"/>
              </a:spcBef>
              <a:buClrTx/>
              <a:buFontTx/>
              <a:buNone/>
              <a:defRPr sz="1800" kern="1200">
                <a:solidFill>
                  <a:schemeClr val="tx1"/>
                </a:solidFill>
                <a:latin typeface="+mj-lt"/>
                <a:ea typeface="+mn-ea"/>
                <a:cs typeface="+mn-cs"/>
              </a:defRPr>
            </a:lvl3pPr>
            <a:lvl4pPr marL="13716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4pPr>
            <a:lvl5pPr marL="1828800" indent="0" algn="l" defTabSz="914400" rtl="0" eaLnBrk="1" latinLnBrk="0" hangingPunct="1">
              <a:lnSpc>
                <a:spcPct val="95000"/>
              </a:lnSpc>
              <a:spcBef>
                <a:spcPts val="500"/>
              </a:spcBef>
              <a:buClrTx/>
              <a:buFontTx/>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noProof="0" dirty="0">
                <a:ln>
                  <a:noFill/>
                </a:ln>
                <a:solidFill>
                  <a:srgbClr val="202020"/>
                </a:solidFill>
                <a:effectLst/>
                <a:uLnTx/>
                <a:uFillTx/>
                <a:latin typeface="Source Sans Pro SemiBold"/>
                <a:ea typeface="+mn-ea"/>
                <a:cs typeface="+mn-cs"/>
              </a:rPr>
              <a:t>Have</a:t>
            </a:r>
            <a:r>
              <a:rPr kumimoji="0" lang="en-US" sz="1800" b="0" i="0" u="none" strike="noStrike" kern="1200" cap="none" spc="0" normalizeH="0" baseline="0" noProof="0" dirty="0">
                <a:ln>
                  <a:noFill/>
                </a:ln>
                <a:solidFill>
                  <a:srgbClr val="202020"/>
                </a:solidFill>
                <a:effectLst/>
                <a:uLnTx/>
                <a:uFillTx/>
                <a:latin typeface="Source Sans Pro SemiBold"/>
                <a:ea typeface="+mn-ea"/>
                <a:cs typeface="+mn-cs"/>
              </a:rPr>
              <a:t> you ever felt the need to limit your media consumption on the following topics due to information overload, fatigue, or similar reasons?</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202020"/>
                </a:solidFill>
                <a:effectLst/>
                <a:uLnTx/>
                <a:uFillTx/>
                <a:latin typeface="Source Sans Pro"/>
                <a:ea typeface="+mn-ea"/>
                <a:cs typeface="+mn-cs"/>
              </a:rPr>
              <a:t>Percent of adults who say yes</a:t>
            </a:r>
          </a:p>
        </p:txBody>
      </p:sp>
    </p:spTree>
    <p:extLst>
      <p:ext uri="{BB962C8B-B14F-4D97-AF65-F5344CB8AC3E}">
        <p14:creationId xmlns:p14="http://schemas.microsoft.com/office/powerpoint/2010/main" val="781038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BF2-60D0-1681-0A9A-7E4E10CA4899}"/>
              </a:ext>
            </a:extLst>
          </p:cNvPr>
          <p:cNvSpPr>
            <a:spLocks noGrp="1"/>
          </p:cNvSpPr>
          <p:nvPr>
            <p:ph type="title"/>
          </p:nvPr>
        </p:nvSpPr>
        <p:spPr>
          <a:xfrm>
            <a:off x="457200" y="457201"/>
            <a:ext cx="11264900" cy="725331"/>
          </a:xfrm>
        </p:spPr>
        <p:txBody>
          <a:bodyPr/>
          <a:lstStyle/>
          <a:p>
            <a:r>
              <a:rPr lang="en-US" dirty="0"/>
              <a:t>Methodology</a:t>
            </a:r>
          </a:p>
        </p:txBody>
      </p:sp>
      <p:sp>
        <p:nvSpPr>
          <p:cNvPr id="3" name="Content Placeholder 2">
            <a:extLst>
              <a:ext uri="{FF2B5EF4-FFF2-40B4-BE49-F238E27FC236}">
                <a16:creationId xmlns:a16="http://schemas.microsoft.com/office/drawing/2014/main" id="{AA384DEA-C791-1D5F-E075-94175F691298}"/>
              </a:ext>
            </a:extLst>
          </p:cNvPr>
          <p:cNvSpPr>
            <a:spLocks noGrp="1"/>
          </p:cNvSpPr>
          <p:nvPr>
            <p:ph idx="1"/>
          </p:nvPr>
        </p:nvSpPr>
        <p:spPr>
          <a:xfrm>
            <a:off x="457200" y="1285660"/>
            <a:ext cx="11264900" cy="5115139"/>
          </a:xfrm>
        </p:spPr>
        <p:txBody>
          <a:bodyPr/>
          <a:lstStyle/>
          <a:p>
            <a:pPr marL="0" indent="0">
              <a:buNone/>
            </a:pPr>
            <a:r>
              <a:rPr lang="en-US" b="1" dirty="0"/>
              <a:t>State of the Facts Poll 2024</a:t>
            </a:r>
          </a:p>
          <a:p>
            <a:r>
              <a:rPr lang="en-US" dirty="0"/>
              <a:t>Poll conducted by The AP-NORC Center for Public Affairs Research with funding from </a:t>
            </a:r>
            <a:r>
              <a:rPr lang="en-US" dirty="0" err="1"/>
              <a:t>USAFacts</a:t>
            </a:r>
            <a:endParaRPr lang="en-US" dirty="0"/>
          </a:p>
          <a:p>
            <a:r>
              <a:rPr lang="en-US" dirty="0"/>
              <a:t>Nationwide poll of 1,019 adults conducted July 29-August 8, 2024 using </a:t>
            </a:r>
            <a:r>
              <a:rPr lang="en-US" dirty="0" err="1"/>
              <a:t>AmeriSpeak</a:t>
            </a:r>
            <a:r>
              <a:rPr lang="en-US" dirty="0"/>
              <a:t>®</a:t>
            </a:r>
          </a:p>
          <a:p>
            <a:pPr lvl="1"/>
            <a:r>
              <a:rPr lang="en-US" dirty="0" err="1"/>
              <a:t>AmeriSpeak</a:t>
            </a:r>
            <a:r>
              <a:rPr lang="en-US" dirty="0"/>
              <a:t> is NORC's probability-based panel designed to be representative of the U.S. household population</a:t>
            </a:r>
          </a:p>
          <a:p>
            <a:pPr lvl="1"/>
            <a:r>
              <a:rPr lang="en-US" dirty="0"/>
              <a:t>990 interviews conducted via the web and 29 via telephone</a:t>
            </a:r>
          </a:p>
          <a:p>
            <a:pPr lvl="1"/>
            <a:r>
              <a:rPr lang="en-US" dirty="0"/>
              <a:t>Interviews conducted in English and Spanish</a:t>
            </a:r>
          </a:p>
          <a:p>
            <a:r>
              <a:rPr lang="en-US" dirty="0"/>
              <a:t>The margin of sampling error is +/- 4.0 percentage points</a:t>
            </a:r>
          </a:p>
          <a:p>
            <a:r>
              <a:rPr lang="en-US" dirty="0"/>
              <a:t>The AAPOR Response Rate 3 is 4.5%</a:t>
            </a:r>
          </a:p>
          <a:p>
            <a:r>
              <a:rPr lang="en-US" dirty="0"/>
              <a:t>Complete topline and methodology is available at </a:t>
            </a:r>
            <a:r>
              <a:rPr lang="en-US" dirty="0">
                <a:hlinkClick r:id="rId3"/>
              </a:rPr>
              <a:t>www.apnorc.org</a:t>
            </a:r>
            <a:r>
              <a:rPr lang="en-US" dirty="0"/>
              <a:t>. </a:t>
            </a:r>
          </a:p>
        </p:txBody>
      </p:sp>
    </p:spTree>
    <p:extLst>
      <p:ext uri="{BB962C8B-B14F-4D97-AF65-F5344CB8AC3E}">
        <p14:creationId xmlns:p14="http://schemas.microsoft.com/office/powerpoint/2010/main" val="126374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BF2-60D0-1681-0A9A-7E4E10CA4899}"/>
              </a:ext>
            </a:extLst>
          </p:cNvPr>
          <p:cNvSpPr>
            <a:spLocks noGrp="1"/>
          </p:cNvSpPr>
          <p:nvPr>
            <p:ph type="title"/>
          </p:nvPr>
        </p:nvSpPr>
        <p:spPr/>
        <p:txBody>
          <a:bodyPr/>
          <a:lstStyle/>
          <a:p>
            <a:r>
              <a:rPr lang="en-US" dirty="0"/>
              <a:t>Key Findings – Artificial Intelligence</a:t>
            </a:r>
          </a:p>
        </p:txBody>
      </p:sp>
      <p:sp>
        <p:nvSpPr>
          <p:cNvPr id="3" name="Content Placeholder 2">
            <a:extLst>
              <a:ext uri="{FF2B5EF4-FFF2-40B4-BE49-F238E27FC236}">
                <a16:creationId xmlns:a16="http://schemas.microsoft.com/office/drawing/2014/main" id="{AA384DEA-C791-1D5F-E075-94175F691298}"/>
              </a:ext>
            </a:extLst>
          </p:cNvPr>
          <p:cNvSpPr>
            <a:spLocks noGrp="1"/>
          </p:cNvSpPr>
          <p:nvPr>
            <p:ph idx="1"/>
          </p:nvPr>
        </p:nvSpPr>
        <p:spPr/>
        <p:txBody>
          <a:bodyPr/>
          <a:lstStyle/>
          <a:p>
            <a:pPr marL="0" indent="0">
              <a:buNone/>
            </a:pPr>
            <a:r>
              <a:rPr lang="en-US" dirty="0"/>
              <a:t>The public is skeptical of artificial intelligence across a range of measures: </a:t>
            </a:r>
          </a:p>
          <a:p>
            <a:r>
              <a:rPr lang="en-US" dirty="0"/>
              <a:t>51% think results from AI are rarely or never based on factual information.</a:t>
            </a:r>
          </a:p>
          <a:p>
            <a:r>
              <a:rPr lang="en-US" dirty="0"/>
              <a:t>52% are concerned about AI’s impact on the way they get information.</a:t>
            </a:r>
          </a:p>
          <a:p>
            <a:r>
              <a:rPr lang="en-US" dirty="0"/>
              <a:t>64% are not confident that information they get from AI</a:t>
            </a:r>
            <a:r>
              <a:rPr lang="en-US" dirty="0">
                <a:solidFill>
                  <a:srgbClr val="FF0000"/>
                </a:solidFill>
              </a:rPr>
              <a:t> </a:t>
            </a:r>
            <a:r>
              <a:rPr lang="en-US" dirty="0"/>
              <a:t>is reliable and factual.</a:t>
            </a:r>
          </a:p>
          <a:p>
            <a:r>
              <a:rPr lang="en-US" dirty="0"/>
              <a:t>43% think AI will make it more difficult to find factual and accurate information about the 2024 presidential election compared with 16% who think it will make it easier.</a:t>
            </a:r>
          </a:p>
          <a:p>
            <a:r>
              <a:rPr lang="en-US" dirty="0"/>
              <a:t>Just 27% trust chatbots even a moderate amount to </a:t>
            </a:r>
            <a:r>
              <a:rPr lang="en-US" sz="2400" dirty="0"/>
              <a:t>provide accurate information about the outcome of the 2024 presidential election.</a:t>
            </a: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2854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442432-ABA2-FEAE-02F0-C72F183D8C74}"/>
              </a:ext>
            </a:extLst>
          </p:cNvPr>
          <p:cNvSpPr>
            <a:spLocks noGrp="1"/>
          </p:cNvSpPr>
          <p:nvPr>
            <p:ph type="title"/>
          </p:nvPr>
        </p:nvSpPr>
        <p:spPr>
          <a:xfrm>
            <a:off x="418289" y="2608195"/>
            <a:ext cx="6352161" cy="1353027"/>
          </a:xfrm>
        </p:spPr>
        <p:txBody>
          <a:bodyPr/>
          <a:lstStyle/>
          <a:p>
            <a:r>
              <a:rPr lang="en-US" dirty="0"/>
              <a:t>Evaluating Information</a:t>
            </a:r>
          </a:p>
        </p:txBody>
      </p:sp>
      <p:pic>
        <p:nvPicPr>
          <p:cNvPr id="2" name="Picture 1" descr="A picture containing shape&#10;&#10;Description automatically generated">
            <a:extLst>
              <a:ext uri="{FF2B5EF4-FFF2-40B4-BE49-F238E27FC236}">
                <a16:creationId xmlns:a16="http://schemas.microsoft.com/office/drawing/2014/main" id="{6487221D-A3D0-7F4F-F3D3-3B148F294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375" y="6091457"/>
            <a:ext cx="1799988" cy="537406"/>
          </a:xfrm>
          <a:prstGeom prst="rect">
            <a:avLst/>
          </a:prstGeom>
          <a:noFill/>
          <a:ln>
            <a:noFill/>
          </a:ln>
        </p:spPr>
      </p:pic>
    </p:spTree>
    <p:extLst>
      <p:ext uri="{BB962C8B-B14F-4D97-AF65-F5344CB8AC3E}">
        <p14:creationId xmlns:p14="http://schemas.microsoft.com/office/powerpoint/2010/main" val="278597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463550" y="287230"/>
            <a:ext cx="11264900" cy="1169580"/>
          </a:xfrm>
        </p:spPr>
        <p:txBody>
          <a:bodyPr/>
          <a:lstStyle/>
          <a:p>
            <a:r>
              <a:rPr lang="en-US" sz="2800" dirty="0"/>
              <a:t>Most adults prioritize transparency in considering information to be factual.</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858981" y="1828874"/>
            <a:ext cx="10493664" cy="681036"/>
          </a:xfrm>
        </p:spPr>
        <p:txBody>
          <a:bodyPr/>
          <a:lstStyle/>
          <a:p>
            <a:r>
              <a:rPr lang="en-US" sz="1800" dirty="0"/>
              <a:t>Thinking about information you consider factual, how important is each of the following factors? </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nvPr>
        </p:nvGraphicFramePr>
        <p:xfrm>
          <a:off x="613929" y="2651723"/>
          <a:ext cx="10225231" cy="333425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418908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463550" y="322680"/>
            <a:ext cx="11264900" cy="1169580"/>
          </a:xfrm>
        </p:spPr>
        <p:txBody>
          <a:bodyPr/>
          <a:lstStyle/>
          <a:p>
            <a:r>
              <a:rPr lang="en-US" sz="2800" dirty="0"/>
              <a:t>Most adults are likely to consider information factual if it is based in data.</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849168" y="1556915"/>
            <a:ext cx="10493664" cy="681036"/>
          </a:xfrm>
        </p:spPr>
        <p:txBody>
          <a:bodyPr/>
          <a:lstStyle/>
          <a:p>
            <a:r>
              <a:rPr lang="en-US" sz="1800" dirty="0"/>
              <a:t>How likely are you to consider information factual if it has each of the following characteristics? </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extLst>
              <p:ext uri="{D42A27DB-BD31-4B8C-83A1-F6EECF244321}">
                <p14:modId xmlns:p14="http://schemas.microsoft.com/office/powerpoint/2010/main" val="3636368595"/>
              </p:ext>
            </p:extLst>
          </p:nvPr>
        </p:nvGraphicFramePr>
        <p:xfrm>
          <a:off x="463550" y="2128960"/>
          <a:ext cx="10493663" cy="44710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7"/>
            <a:ext cx="6858000" cy="212725"/>
          </a:xfrm>
        </p:spPr>
        <p:txBody>
          <a:bodyPr/>
          <a:lstStyle/>
          <a:p>
            <a:r>
              <a:rPr lang="en-US" dirty="0"/>
              <a:t>Source: AP-NORC/</a:t>
            </a:r>
            <a:r>
              <a:rPr lang="en-US" dirty="0" err="1"/>
              <a:t>USAFacts</a:t>
            </a:r>
            <a:r>
              <a:rPr lang="en-US" dirty="0"/>
              <a:t> poll conducted July 29-August 8, 2024, with 1,019 adults</a:t>
            </a:r>
          </a:p>
        </p:txBody>
      </p:sp>
    </p:spTree>
    <p:extLst>
      <p:ext uri="{BB962C8B-B14F-4D97-AF65-F5344CB8AC3E}">
        <p14:creationId xmlns:p14="http://schemas.microsoft.com/office/powerpoint/2010/main" val="359699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7A4-045C-24AE-1610-CF5347168F91}"/>
              </a:ext>
            </a:extLst>
          </p:cNvPr>
          <p:cNvSpPr>
            <a:spLocks noGrp="1"/>
          </p:cNvSpPr>
          <p:nvPr>
            <p:ph type="title"/>
          </p:nvPr>
        </p:nvSpPr>
        <p:spPr>
          <a:xfrm>
            <a:off x="463550" y="287631"/>
            <a:ext cx="11264900" cy="1169580"/>
          </a:xfrm>
        </p:spPr>
        <p:txBody>
          <a:bodyPr/>
          <a:lstStyle/>
          <a:p>
            <a:r>
              <a:rPr lang="en-US" sz="2800" dirty="0"/>
              <a:t>Most adults find it easy to differentiate fact from opinion, but fewer say it is easy to know if information is true.</a:t>
            </a:r>
          </a:p>
        </p:txBody>
      </p:sp>
      <p:sp>
        <p:nvSpPr>
          <p:cNvPr id="10" name="Text Placeholder 9">
            <a:extLst>
              <a:ext uri="{FF2B5EF4-FFF2-40B4-BE49-F238E27FC236}">
                <a16:creationId xmlns:a16="http://schemas.microsoft.com/office/drawing/2014/main" id="{CAA7BCD6-CB83-B4C8-C601-FB9BF60BA870}"/>
              </a:ext>
            </a:extLst>
          </p:cNvPr>
          <p:cNvSpPr>
            <a:spLocks noGrp="1"/>
          </p:cNvSpPr>
          <p:nvPr>
            <p:ph type="body" sz="quarter" idx="12"/>
          </p:nvPr>
        </p:nvSpPr>
        <p:spPr>
          <a:xfrm>
            <a:off x="925224" y="1347082"/>
            <a:ext cx="10493664" cy="681036"/>
          </a:xfrm>
        </p:spPr>
        <p:txBody>
          <a:bodyPr/>
          <a:lstStyle/>
          <a:p>
            <a:r>
              <a:rPr lang="en-US" sz="1800" dirty="0"/>
              <a:t>Next, in general, how easy or difficult is it for you to…</a:t>
            </a:r>
            <a:br>
              <a:rPr lang="en-US" dirty="0"/>
            </a:br>
            <a:r>
              <a:rPr lang="en-US" sz="1800" dirty="0">
                <a:latin typeface="+mn-lt"/>
              </a:rPr>
              <a:t>Percent of adults</a:t>
            </a:r>
            <a:endParaRPr lang="en-US" dirty="0">
              <a:latin typeface="+mn-lt"/>
            </a:endParaRPr>
          </a:p>
        </p:txBody>
      </p:sp>
      <p:graphicFrame>
        <p:nvGraphicFramePr>
          <p:cNvPr id="12" name="Content Placeholder 5" descr="Bar chart example&#10;">
            <a:extLst>
              <a:ext uri="{FF2B5EF4-FFF2-40B4-BE49-F238E27FC236}">
                <a16:creationId xmlns:a16="http://schemas.microsoft.com/office/drawing/2014/main" id="{D67920EE-A7DF-0292-9C97-6554C04D6B71}"/>
              </a:ext>
            </a:extLst>
          </p:cNvPr>
          <p:cNvGraphicFramePr>
            <a:graphicFrameLocks noGrp="1"/>
          </p:cNvGraphicFramePr>
          <p:nvPr>
            <p:ph sz="quarter" idx="11"/>
          </p:nvPr>
        </p:nvGraphicFramePr>
        <p:xfrm>
          <a:off x="1230602" y="1783727"/>
          <a:ext cx="9730796" cy="45709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C5FCB687-6C1D-F69A-3A49-2E94F200B4A1}"/>
              </a:ext>
            </a:extLst>
          </p:cNvPr>
          <p:cNvSpPr>
            <a:spLocks noGrp="1"/>
          </p:cNvSpPr>
          <p:nvPr>
            <p:ph type="body" sz="quarter" idx="13"/>
          </p:nvPr>
        </p:nvSpPr>
        <p:spPr>
          <a:xfrm>
            <a:off x="463550" y="6464406"/>
            <a:ext cx="9849374" cy="393593"/>
          </a:xfrm>
        </p:spPr>
        <p:txBody>
          <a:bodyPr/>
          <a:lstStyle/>
          <a:p>
            <a:r>
              <a:rPr lang="en-US" dirty="0"/>
              <a:t>Source: AP-NORC/</a:t>
            </a:r>
            <a:r>
              <a:rPr lang="en-US" dirty="0" err="1"/>
              <a:t>USAFacts</a:t>
            </a:r>
            <a:r>
              <a:rPr lang="en-US" dirty="0"/>
              <a:t> polls conducted July 29-August 8, 2024, with 1,019 adults , September 15-25, 2020, with 1,043 adults, and October 15-28, 2019, with 1,032 adults</a:t>
            </a:r>
          </a:p>
        </p:txBody>
      </p:sp>
    </p:spTree>
    <p:extLst>
      <p:ext uri="{BB962C8B-B14F-4D97-AF65-F5344CB8AC3E}">
        <p14:creationId xmlns:p14="http://schemas.microsoft.com/office/powerpoint/2010/main" val="3609013990"/>
      </p:ext>
    </p:extLst>
  </p:cSld>
  <p:clrMapOvr>
    <a:masterClrMapping/>
  </p:clrMapOvr>
</p:sld>
</file>

<file path=ppt/theme/theme1.xml><?xml version="1.0" encoding="utf-8"?>
<a:theme xmlns:a="http://schemas.openxmlformats.org/drawingml/2006/main" name="USAFacts 2022 WHITE PPT">
  <a:themeElements>
    <a:clrScheme name="Custom 3">
      <a:dk1>
        <a:sysClr val="windowText" lastClr="000000"/>
      </a:dk1>
      <a:lt1>
        <a:sysClr val="window" lastClr="FFFFFF"/>
      </a:lt1>
      <a:dk2>
        <a:srgbClr val="202020"/>
      </a:dk2>
      <a:lt2>
        <a:srgbClr val="F5F2F1"/>
      </a:lt2>
      <a:accent1>
        <a:srgbClr val="015193"/>
      </a:accent1>
      <a:accent2>
        <a:srgbClr val="E3007D"/>
      </a:accent2>
      <a:accent3>
        <a:srgbClr val="249EDC"/>
      </a:accent3>
      <a:accent4>
        <a:srgbClr val="00906E"/>
      </a:accent4>
      <a:accent5>
        <a:srgbClr val="FFEF73"/>
      </a:accent5>
      <a:accent6>
        <a:srgbClr val="727373"/>
      </a:accent6>
      <a:hlink>
        <a:srgbClr val="015193"/>
      </a:hlink>
      <a:folHlink>
        <a:srgbClr val="091A60"/>
      </a:folHlink>
    </a:clrScheme>
    <a:fontScheme name="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lIns="182880" tIns="182880" rIns="182880" bIns="182880" rtlCol="0" anchor="t">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SAFacts PPT Template 2023.pptx" id="{D9B813B7-82BB-4BE3-95AB-8B5FD4CF9DDF}" vid="{1F274D41-B3F0-4D46-873D-9845454EB187}"/>
    </a:ext>
  </a:extLst>
</a:theme>
</file>

<file path=ppt/theme/theme2.xml><?xml version="1.0" encoding="utf-8"?>
<a:theme xmlns:a="http://schemas.openxmlformats.org/drawingml/2006/main" name="USAFacts 2022 DARK PPT">
  <a:themeElements>
    <a:clrScheme name="Custom 3">
      <a:dk1>
        <a:sysClr val="windowText" lastClr="000000"/>
      </a:dk1>
      <a:lt1>
        <a:sysClr val="window" lastClr="FFFFFF"/>
      </a:lt1>
      <a:dk2>
        <a:srgbClr val="202020"/>
      </a:dk2>
      <a:lt2>
        <a:srgbClr val="F5F2F1"/>
      </a:lt2>
      <a:accent1>
        <a:srgbClr val="015193"/>
      </a:accent1>
      <a:accent2>
        <a:srgbClr val="E3007D"/>
      </a:accent2>
      <a:accent3>
        <a:srgbClr val="249EDC"/>
      </a:accent3>
      <a:accent4>
        <a:srgbClr val="00906E"/>
      </a:accent4>
      <a:accent5>
        <a:srgbClr val="FFEF73"/>
      </a:accent5>
      <a:accent6>
        <a:srgbClr val="727373"/>
      </a:accent6>
      <a:hlink>
        <a:srgbClr val="015193"/>
      </a:hlink>
      <a:folHlink>
        <a:srgbClr val="091A60"/>
      </a:folHlink>
    </a:clrScheme>
    <a:fontScheme name="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lIns="182880" tIns="182880" rIns="182880" bIns="182880" rtlCol="0" anchor="t">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SAFacts PPT Template 2023.pptx" id="{D9B813B7-82BB-4BE3-95AB-8B5FD4CF9DDF}" vid="{A17D94D1-27C3-484E-A757-94D1F63EBF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959f3f8-fb2b-4547-b7db-d296eb2f3f55" xsi:nil="true"/>
    <TaxCatchAll xmlns="809e547d-5d8b-44e7-a14b-8000c5fc3681" xsi:nil="true"/>
    <lcf76f155ced4ddcb4097134ff3c332f xmlns="7959f3f8-fb2b-4547-b7db-d296eb2f3f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ACC096D6101347A928945225269F48" ma:contentTypeVersion="21" ma:contentTypeDescription="Create a new document." ma:contentTypeScope="" ma:versionID="83dc26dc2bc9df026b8b84d5dd19afde">
  <xsd:schema xmlns:xsd="http://www.w3.org/2001/XMLSchema" xmlns:xs="http://www.w3.org/2001/XMLSchema" xmlns:p="http://schemas.microsoft.com/office/2006/metadata/properties" xmlns:ns2="809e547d-5d8b-44e7-a14b-8000c5fc3681" xmlns:ns3="7959f3f8-fb2b-4547-b7db-d296eb2f3f55" targetNamespace="http://schemas.microsoft.com/office/2006/metadata/properties" ma:root="true" ma:fieldsID="7f64ed4b867306d5ec334a43b1e5fba4" ns2:_="" ns3:_="">
    <xsd:import namespace="809e547d-5d8b-44e7-a14b-8000c5fc3681"/>
    <xsd:import namespace="7959f3f8-fb2b-4547-b7db-d296eb2f3f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9e547d-5d8b-44e7-a14b-8000c5fc36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c1697f7c-fa0f-4cd0-b6dc-01bbc1daeabc}" ma:internalName="TaxCatchAll" ma:showField="CatchAllData" ma:web="809e547d-5d8b-44e7-a14b-8000c5fc36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959f3f8-fb2b-4547-b7db-d296eb2f3f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0fc9378-bd98-4d3c-8275-96e29b7eae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8BDE3B-357A-4F7F-A2B4-3B40FD97366D}">
  <ds:schemaRefs>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7959f3f8-fb2b-4547-b7db-d296eb2f3f55"/>
    <ds:schemaRef ds:uri="809e547d-5d8b-44e7-a14b-8000c5fc3681"/>
    <ds:schemaRef ds:uri="http://www.w3.org/XML/1998/namespace"/>
  </ds:schemaRefs>
</ds:datastoreItem>
</file>

<file path=customXml/itemProps2.xml><?xml version="1.0" encoding="utf-8"?>
<ds:datastoreItem xmlns:ds="http://schemas.openxmlformats.org/officeDocument/2006/customXml" ds:itemID="{664B4632-74ED-4025-8925-4768CF09306A}">
  <ds:schemaRefs>
    <ds:schemaRef ds:uri="http://schemas.microsoft.com/sharepoint/v3/contenttype/forms"/>
  </ds:schemaRefs>
</ds:datastoreItem>
</file>

<file path=customXml/itemProps3.xml><?xml version="1.0" encoding="utf-8"?>
<ds:datastoreItem xmlns:ds="http://schemas.openxmlformats.org/officeDocument/2006/customXml" ds:itemID="{6C5F53E3-CB85-4577-962F-E91041127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9e547d-5d8b-44e7-a14b-8000c5fc3681"/>
    <ds:schemaRef ds:uri="7959f3f8-fb2b-4547-b7db-d296eb2f3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9ea7bb4-61a0-4a42-b2e4-2abe86f4c7c9}" enabled="0" method="" siteId="{59ea7bb4-61a0-4a42-b2e4-2abe86f4c7c9}" removed="1"/>
</clbl:labelList>
</file>

<file path=docProps/app.xml><?xml version="1.0" encoding="utf-8"?>
<Properties xmlns="http://schemas.openxmlformats.org/officeDocument/2006/extended-properties" xmlns:vt="http://schemas.openxmlformats.org/officeDocument/2006/docPropsVTypes">
  <Template>USAFacts PPT Template 2023</Template>
  <TotalTime>4250</TotalTime>
  <Words>3660</Words>
  <Application>Microsoft Office PowerPoint</Application>
  <PresentationFormat>Widescreen</PresentationFormat>
  <Paragraphs>614</Paragraphs>
  <Slides>49</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Source Sans Pro</vt:lpstr>
      <vt:lpstr>Source Sans Pro Light</vt:lpstr>
      <vt:lpstr>Source Sans Pro SemiBold</vt:lpstr>
      <vt:lpstr>USAFacts 2022 WHITE PPT</vt:lpstr>
      <vt:lpstr>USAFacts 2022 DARK PPT</vt:lpstr>
      <vt:lpstr>State of the Facts 2024</vt:lpstr>
      <vt:lpstr>Key Findings – The State of Facts</vt:lpstr>
      <vt:lpstr>Key Findings – Trends</vt:lpstr>
      <vt:lpstr>Key Findings – Election 2024</vt:lpstr>
      <vt:lpstr>Key Findings – Artificial Intelligence</vt:lpstr>
      <vt:lpstr>Evaluating Information</vt:lpstr>
      <vt:lpstr>Most adults prioritize transparency in considering information to be factual.</vt:lpstr>
      <vt:lpstr>Most adults are likely to consider information factual if it is based in data.</vt:lpstr>
      <vt:lpstr>Most adults find it easy to differentiate fact from opinion, but fewer say it is easy to know if information is true.</vt:lpstr>
      <vt:lpstr>57% think Trump’s campaign messages are rarely or never based on factual information, and 45% say the same about of Harris’s campaign messages </vt:lpstr>
      <vt:lpstr>A growing share of adults feel policymakers aren't basing their decisions on evidence. </vt:lpstr>
      <vt:lpstr>Fact-driven versus value-driven opinions</vt:lpstr>
      <vt:lpstr>Compared with 2019, more now think that political division in the United States is a result of people relying on different facts rather than having different beliefs.</vt:lpstr>
      <vt:lpstr>When thinking about most issues, adults say they rely more on facts than their values.</vt:lpstr>
      <vt:lpstr>Though the way the public thinks about many topics is the same as in 2020, an increasing share now see abortion as a fact-based issue rather than value-based.</vt:lpstr>
      <vt:lpstr>Democrats are more likely than Republicans rely on facts more than their values. </vt:lpstr>
      <vt:lpstr>A higher percentage of Democrats and Republicans say they rely on facts when thinking about abortion now than in 2020.</vt:lpstr>
      <vt:lpstr>Independents say they view most issues through a fact-based lens,  but are split on abortion and LGBTQ+ issues </vt:lpstr>
      <vt:lpstr>Trusted sources for information on the government</vt:lpstr>
      <vt:lpstr>Social media and TV news are the most common sources of information about the government.</vt:lpstr>
      <vt:lpstr>Since 2019, the share getting daily information from the president, social media, and TV news has declined.</vt:lpstr>
      <vt:lpstr>“New media” like podcasts, YouTube, social media, and AI rank among the least trusted sources.</vt:lpstr>
      <vt:lpstr>Few trust information about the government from social media despite its higher use.</vt:lpstr>
      <vt:lpstr>Trusted information on elections</vt:lpstr>
      <vt:lpstr>The public is particularly likely to find it difficult to know if information about the upcoming presidential election and what the candidates are saying is true or not.</vt:lpstr>
      <vt:lpstr>Many adults rely on an internet search to determine if information about the presidential election is true. </vt:lpstr>
      <vt:lpstr>Government certifications are the most trusted source for accurate information on the outcome of the 2024 presidential election.</vt:lpstr>
      <vt:lpstr>Those with little trust in government certification of election results are more likely to look to Trump and his campaign to provide accurate information about the outcome of the 2024 presidential election than other sources. </vt:lpstr>
      <vt:lpstr>A greater proportion of Democrats than Republicans have high levels of trust in government certifications of election results.</vt:lpstr>
      <vt:lpstr>Election integrity and government misinformation</vt:lpstr>
      <vt:lpstr>A majority continues to feel the spread of misinformation about the government is a major problem.</vt:lpstr>
      <vt:lpstr>45% are concerned about foreign governments promoting division on social media. About 1 in 3 are concerned about foreign tampering with voting systems.</vt:lpstr>
      <vt:lpstr>Artificial intelligence and the future of information</vt:lpstr>
      <vt:lpstr>Half are concerned about the future impact of AI tools on how they get information, while few are excited about the prospect.</vt:lpstr>
      <vt:lpstr>Younger adults are more likely than older adults to be excited about the future impact of AI tools.</vt:lpstr>
      <vt:lpstr>Few are very confident in the reliability of information from AI.</vt:lpstr>
      <vt:lpstr>More than 4 in 10 adults think AI will make it harder to find factual information about the election. </vt:lpstr>
      <vt:lpstr>Democrats are more likely than Republicans to think AI will make it easier to find accurate election information.</vt:lpstr>
      <vt:lpstr>Trust in information from the government</vt:lpstr>
      <vt:lpstr>The public follows inflation and the cost of living most closely, while fewer pay close attention to the federal budget or foreign affairs.</vt:lpstr>
      <vt:lpstr>On a range of issues, few are very trusting of information from the federal government.</vt:lpstr>
      <vt:lpstr>Despite low trust in information from the government, about two-thirds report using a federal government website to look up information.</vt:lpstr>
      <vt:lpstr>More think the political beliefs of the president and members of Congress influence information provided by the federal government than think the same about federal employees.</vt:lpstr>
      <vt:lpstr>Less than 1 in 3 Democrats, independents, or Republicans think political beliefs of federal employees significantly influence information provided by the government.</vt:lpstr>
      <vt:lpstr>Outlook and fatigue</vt:lpstr>
      <vt:lpstr>Close to three quarters of adults believe the country is heading in the wrong direction.</vt:lpstr>
      <vt:lpstr>Over half have felt the need to limit consumption of information related to government and politics due to overload or fatigue.</vt:lpstr>
      <vt:lpstr>Women are more likely than men to feel the need to limit media consumption on each of these topics.</vt:lpstr>
      <vt:lpstr>Methodology</vt:lpstr>
    </vt:vector>
  </TitlesOfParts>
  <Company>NORC at 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Facts 2024</dc:title>
  <dc:creator>Tafari Torres</dc:creator>
  <cp:lastModifiedBy>Daniel Malato</cp:lastModifiedBy>
  <cp:revision>81</cp:revision>
  <dcterms:created xsi:type="dcterms:W3CDTF">2024-08-15T18:25:32Z</dcterms:created>
  <dcterms:modified xsi:type="dcterms:W3CDTF">2024-09-06T18:18:12Z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0x01010089ACC096D6101347A928945225269F48</vt:lpwstr>
  </property>
  <property fmtid="{D5CDD505-2E9C-101B-9397-08002B2CF9AE}" pid="3" name="MediaServiceImageTags">
    <vt:lpwstr/>
  </property>
</Properties>
</file>